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0.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1.xml" ContentType="application/vnd.openxmlformats-officedocument.presentationml.notesSl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2.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3.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4.xml" ContentType="application/vnd.openxmlformats-officedocument.presentationml.notesSl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5.xml" ContentType="application/vnd.openxmlformats-officedocument.presentationml.notesSl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6.xml" ContentType="application/vnd.openxmlformats-officedocument.presentationml.notesSlid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48"/>
  </p:notesMasterIdLst>
  <p:sldIdLst>
    <p:sldId id="336" r:id="rId3"/>
    <p:sldId id="322" r:id="rId4"/>
    <p:sldId id="335" r:id="rId5"/>
    <p:sldId id="334" r:id="rId6"/>
    <p:sldId id="333" r:id="rId7"/>
    <p:sldId id="332" r:id="rId8"/>
    <p:sldId id="330" r:id="rId9"/>
    <p:sldId id="329" r:id="rId10"/>
    <p:sldId id="328" r:id="rId11"/>
    <p:sldId id="320" r:id="rId12"/>
    <p:sldId id="323" r:id="rId13"/>
    <p:sldId id="327" r:id="rId14"/>
    <p:sldId id="317" r:id="rId15"/>
    <p:sldId id="316" r:id="rId16"/>
    <p:sldId id="286" r:id="rId17"/>
    <p:sldId id="291" r:id="rId18"/>
    <p:sldId id="256" r:id="rId19"/>
    <p:sldId id="315" r:id="rId20"/>
    <p:sldId id="299" r:id="rId21"/>
    <p:sldId id="318" r:id="rId22"/>
    <p:sldId id="313" r:id="rId23"/>
    <p:sldId id="311" r:id="rId24"/>
    <p:sldId id="310" r:id="rId25"/>
    <p:sldId id="301" r:id="rId26"/>
    <p:sldId id="296" r:id="rId27"/>
    <p:sldId id="293" r:id="rId28"/>
    <p:sldId id="257" r:id="rId29"/>
    <p:sldId id="294" r:id="rId30"/>
    <p:sldId id="298" r:id="rId31"/>
    <p:sldId id="304" r:id="rId32"/>
    <p:sldId id="314" r:id="rId33"/>
    <p:sldId id="309" r:id="rId34"/>
    <p:sldId id="292" r:id="rId35"/>
    <p:sldId id="326" r:id="rId36"/>
    <p:sldId id="307" r:id="rId37"/>
    <p:sldId id="324" r:id="rId38"/>
    <p:sldId id="306" r:id="rId39"/>
    <p:sldId id="305" r:id="rId40"/>
    <p:sldId id="303" r:id="rId41"/>
    <p:sldId id="325" r:id="rId42"/>
    <p:sldId id="302" r:id="rId43"/>
    <p:sldId id="312" r:id="rId44"/>
    <p:sldId id="295" r:id="rId45"/>
    <p:sldId id="308"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8" autoAdjust="0"/>
  </p:normalViewPr>
  <p:slideViewPr>
    <p:cSldViewPr snapToGrid="0">
      <p:cViewPr varScale="1">
        <p:scale>
          <a:sx n="84" d="100"/>
          <a:sy n="84" d="100"/>
        </p:scale>
        <p:origin x="23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microsoft.com/office/2016/11/relationships/changesInfo" Target="changesInfos/changesInfo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notesMaster" Target="notesMasters/notesMaster1.xml" /><Relationship Id="rId8" Type="http://schemas.openxmlformats.org/officeDocument/2006/relationships/slide" Target="slides/slide6.xml" /><Relationship Id="rId51" Type="http://schemas.openxmlformats.org/officeDocument/2006/relationships/theme" Target="theme/theme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juwon Okubena" userId="2de63119b3f1bce3" providerId="LiveId" clId="{0C5B0B73-042C-4DA9-A70B-F81E32188C46}"/>
    <pc:docChg chg="undo custSel mod addSld delSld modSld sldOrd">
      <pc:chgData name="Olajuwon Okubena" userId="2de63119b3f1bce3" providerId="LiveId" clId="{0C5B0B73-042C-4DA9-A70B-F81E32188C46}" dt="2020-06-14T19:53:38.586" v="319" actId="962"/>
      <pc:docMkLst>
        <pc:docMk/>
      </pc:docMkLst>
      <pc:sldChg chg="modSp">
        <pc:chgData name="Olajuwon Okubena" userId="2de63119b3f1bce3" providerId="LiveId" clId="{0C5B0B73-042C-4DA9-A70B-F81E32188C46}" dt="2020-06-12T20:07:12.897" v="13"/>
        <pc:sldMkLst>
          <pc:docMk/>
          <pc:sldMk cId="0" sldId="256"/>
        </pc:sldMkLst>
        <pc:graphicFrameChg chg="mod">
          <ac:chgData name="Olajuwon Okubena" userId="2de63119b3f1bce3" providerId="LiveId" clId="{0C5B0B73-042C-4DA9-A70B-F81E32188C46}" dt="2020-06-12T20:07:12.897" v="13"/>
          <ac:graphicFrameMkLst>
            <pc:docMk/>
            <pc:sldMk cId="0" sldId="256"/>
            <ac:graphicFrameMk id="3" creationId="{20B5736B-DC5A-4C4B-A97F-F6C1C9487B2A}"/>
          </ac:graphicFrameMkLst>
        </pc:graphicFrameChg>
      </pc:sldChg>
      <pc:sldChg chg="modSp">
        <pc:chgData name="Olajuwon Okubena" userId="2de63119b3f1bce3" providerId="LiveId" clId="{0C5B0B73-042C-4DA9-A70B-F81E32188C46}" dt="2020-06-13T10:37:50.292" v="145" actId="255"/>
        <pc:sldMkLst>
          <pc:docMk/>
          <pc:sldMk cId="0" sldId="257"/>
        </pc:sldMkLst>
        <pc:graphicFrameChg chg="mod">
          <ac:chgData name="Olajuwon Okubena" userId="2de63119b3f1bce3" providerId="LiveId" clId="{0C5B0B73-042C-4DA9-A70B-F81E32188C46}" dt="2020-06-13T10:37:50.292" v="145" actId="255"/>
          <ac:graphicFrameMkLst>
            <pc:docMk/>
            <pc:sldMk cId="0" sldId="257"/>
            <ac:graphicFrameMk id="3" creationId="{43FBCC05-D394-4551-938F-E47438BA88C4}"/>
          </ac:graphicFrameMkLst>
        </pc:graphicFrameChg>
      </pc:sldChg>
      <pc:sldChg chg="modSp mod">
        <pc:chgData name="Olajuwon Okubena" userId="2de63119b3f1bce3" providerId="LiveId" clId="{0C5B0B73-042C-4DA9-A70B-F81E32188C46}" dt="2020-06-12T20:05:53.057" v="7"/>
        <pc:sldMkLst>
          <pc:docMk/>
          <pc:sldMk cId="0" sldId="286"/>
        </pc:sldMkLst>
        <pc:graphicFrameChg chg="mod">
          <ac:chgData name="Olajuwon Okubena" userId="2de63119b3f1bce3" providerId="LiveId" clId="{0C5B0B73-042C-4DA9-A70B-F81E32188C46}" dt="2020-06-12T20:05:53.057" v="7"/>
          <ac:graphicFrameMkLst>
            <pc:docMk/>
            <pc:sldMk cId="0" sldId="286"/>
            <ac:graphicFrameMk id="3" creationId="{0456396B-6C6E-4496-BB74-A9BBF41513AA}"/>
          </ac:graphicFrameMkLst>
        </pc:graphicFrameChg>
      </pc:sldChg>
      <pc:sldChg chg="modSp">
        <pc:chgData name="Olajuwon Okubena" userId="2de63119b3f1bce3" providerId="LiveId" clId="{0C5B0B73-042C-4DA9-A70B-F81E32188C46}" dt="2020-06-12T20:06:47.748" v="11"/>
        <pc:sldMkLst>
          <pc:docMk/>
          <pc:sldMk cId="0" sldId="291"/>
        </pc:sldMkLst>
        <pc:graphicFrameChg chg="mod">
          <ac:chgData name="Olajuwon Okubena" userId="2de63119b3f1bce3" providerId="LiveId" clId="{0C5B0B73-042C-4DA9-A70B-F81E32188C46}" dt="2020-06-12T20:06:47.748" v="11"/>
          <ac:graphicFrameMkLst>
            <pc:docMk/>
            <pc:sldMk cId="0" sldId="291"/>
            <ac:graphicFrameMk id="3" creationId="{F1E03259-B264-4011-8D78-6AAD434325F0}"/>
          </ac:graphicFrameMkLst>
        </pc:graphicFrameChg>
      </pc:sldChg>
      <pc:sldChg chg="modSp">
        <pc:chgData name="Olajuwon Okubena" userId="2de63119b3f1bce3" providerId="LiveId" clId="{0C5B0B73-042C-4DA9-A70B-F81E32188C46}" dt="2020-06-13T10:42:57.943" v="154" actId="255"/>
        <pc:sldMkLst>
          <pc:docMk/>
          <pc:sldMk cId="0" sldId="292"/>
        </pc:sldMkLst>
        <pc:graphicFrameChg chg="mod">
          <ac:chgData name="Olajuwon Okubena" userId="2de63119b3f1bce3" providerId="LiveId" clId="{0C5B0B73-042C-4DA9-A70B-F81E32188C46}" dt="2020-06-13T10:42:57.943" v="154" actId="255"/>
          <ac:graphicFrameMkLst>
            <pc:docMk/>
            <pc:sldMk cId="0" sldId="292"/>
            <ac:graphicFrameMk id="3" creationId="{95517ED1-6B84-4AF0-842E-FA59D2FB4BF7}"/>
          </ac:graphicFrameMkLst>
        </pc:graphicFrameChg>
      </pc:sldChg>
      <pc:sldChg chg="modSp">
        <pc:chgData name="Olajuwon Okubena" userId="2de63119b3f1bce3" providerId="LiveId" clId="{0C5B0B73-042C-4DA9-A70B-F81E32188C46}" dt="2020-06-12T20:12:22.647" v="33"/>
        <pc:sldMkLst>
          <pc:docMk/>
          <pc:sldMk cId="0" sldId="293"/>
        </pc:sldMkLst>
        <pc:graphicFrameChg chg="mod">
          <ac:chgData name="Olajuwon Okubena" userId="2de63119b3f1bce3" providerId="LiveId" clId="{0C5B0B73-042C-4DA9-A70B-F81E32188C46}" dt="2020-06-12T20:12:22.647" v="33"/>
          <ac:graphicFrameMkLst>
            <pc:docMk/>
            <pc:sldMk cId="0" sldId="293"/>
            <ac:graphicFrameMk id="3" creationId="{4356B8A8-574D-424F-89BD-37D11D1E7DE3}"/>
          </ac:graphicFrameMkLst>
        </pc:graphicFrameChg>
      </pc:sldChg>
      <pc:sldChg chg="modSp mod">
        <pc:chgData name="Olajuwon Okubena" userId="2de63119b3f1bce3" providerId="LiveId" clId="{0C5B0B73-042C-4DA9-A70B-F81E32188C46}" dt="2020-06-12T20:13:28.976" v="38"/>
        <pc:sldMkLst>
          <pc:docMk/>
          <pc:sldMk cId="0" sldId="294"/>
        </pc:sldMkLst>
        <pc:graphicFrameChg chg="mod">
          <ac:chgData name="Olajuwon Okubena" userId="2de63119b3f1bce3" providerId="LiveId" clId="{0C5B0B73-042C-4DA9-A70B-F81E32188C46}" dt="2020-06-12T20:13:28.976" v="38"/>
          <ac:graphicFrameMkLst>
            <pc:docMk/>
            <pc:sldMk cId="0" sldId="294"/>
            <ac:graphicFrameMk id="3" creationId="{D120B37D-42E4-408F-9E7B-41089A0231DB}"/>
          </ac:graphicFrameMkLst>
        </pc:graphicFrameChg>
      </pc:sldChg>
      <pc:sldChg chg="modSp">
        <pc:chgData name="Olajuwon Okubena" userId="2de63119b3f1bce3" providerId="LiveId" clId="{0C5B0B73-042C-4DA9-A70B-F81E32188C46}" dt="2020-06-12T20:20:26.744" v="72"/>
        <pc:sldMkLst>
          <pc:docMk/>
          <pc:sldMk cId="0" sldId="295"/>
        </pc:sldMkLst>
        <pc:graphicFrameChg chg="mod">
          <ac:chgData name="Olajuwon Okubena" userId="2de63119b3f1bce3" providerId="LiveId" clId="{0C5B0B73-042C-4DA9-A70B-F81E32188C46}" dt="2020-06-12T20:20:26.744" v="72"/>
          <ac:graphicFrameMkLst>
            <pc:docMk/>
            <pc:sldMk cId="0" sldId="295"/>
            <ac:graphicFrameMk id="3" creationId="{BF215472-2941-42B9-B779-E1B7698DA599}"/>
          </ac:graphicFrameMkLst>
        </pc:graphicFrameChg>
      </pc:sldChg>
      <pc:sldChg chg="modSp">
        <pc:chgData name="Olajuwon Okubena" userId="2de63119b3f1bce3" providerId="LiveId" clId="{0C5B0B73-042C-4DA9-A70B-F81E32188C46}" dt="2020-06-12T20:11:23.070" v="31"/>
        <pc:sldMkLst>
          <pc:docMk/>
          <pc:sldMk cId="0" sldId="296"/>
        </pc:sldMkLst>
        <pc:graphicFrameChg chg="mod">
          <ac:chgData name="Olajuwon Okubena" userId="2de63119b3f1bce3" providerId="LiveId" clId="{0C5B0B73-042C-4DA9-A70B-F81E32188C46}" dt="2020-06-12T20:11:23.070" v="31"/>
          <ac:graphicFrameMkLst>
            <pc:docMk/>
            <pc:sldMk cId="0" sldId="296"/>
            <ac:graphicFrameMk id="3" creationId="{08FDE699-689A-4A95-B4DA-12BA7D17AF11}"/>
          </ac:graphicFrameMkLst>
        </pc:graphicFrameChg>
      </pc:sldChg>
      <pc:sldChg chg="modSp">
        <pc:chgData name="Olajuwon Okubena" userId="2de63119b3f1bce3" providerId="LiveId" clId="{0C5B0B73-042C-4DA9-A70B-F81E32188C46}" dt="2020-06-12T20:14:19.680" v="42"/>
        <pc:sldMkLst>
          <pc:docMk/>
          <pc:sldMk cId="0" sldId="298"/>
        </pc:sldMkLst>
        <pc:graphicFrameChg chg="mod">
          <ac:chgData name="Olajuwon Okubena" userId="2de63119b3f1bce3" providerId="LiveId" clId="{0C5B0B73-042C-4DA9-A70B-F81E32188C46}" dt="2020-06-12T20:14:19.680" v="42"/>
          <ac:graphicFrameMkLst>
            <pc:docMk/>
            <pc:sldMk cId="0" sldId="298"/>
            <ac:graphicFrameMk id="3" creationId="{61B1355E-3579-4D6B-A5A7-B73BD2698A37}"/>
          </ac:graphicFrameMkLst>
        </pc:graphicFrameChg>
      </pc:sldChg>
      <pc:sldChg chg="modSp">
        <pc:chgData name="Olajuwon Okubena" userId="2de63119b3f1bce3" providerId="LiveId" clId="{0C5B0B73-042C-4DA9-A70B-F81E32188C46}" dt="2020-06-12T20:08:08.219" v="17"/>
        <pc:sldMkLst>
          <pc:docMk/>
          <pc:sldMk cId="0" sldId="299"/>
        </pc:sldMkLst>
        <pc:graphicFrameChg chg="mod">
          <ac:chgData name="Olajuwon Okubena" userId="2de63119b3f1bce3" providerId="LiveId" clId="{0C5B0B73-042C-4DA9-A70B-F81E32188C46}" dt="2020-06-12T20:08:08.219" v="17"/>
          <ac:graphicFrameMkLst>
            <pc:docMk/>
            <pc:sldMk cId="0" sldId="299"/>
            <ac:graphicFrameMk id="3" creationId="{5CBD761E-2A8F-4C52-BBF6-AA5CE5584782}"/>
          </ac:graphicFrameMkLst>
        </pc:graphicFrameChg>
      </pc:sldChg>
      <pc:sldChg chg="modSp">
        <pc:chgData name="Olajuwon Okubena" userId="2de63119b3f1bce3" providerId="LiveId" clId="{0C5B0B73-042C-4DA9-A70B-F81E32188C46}" dt="2020-06-12T20:21:27.926" v="79"/>
        <pc:sldMkLst>
          <pc:docMk/>
          <pc:sldMk cId="0" sldId="300"/>
        </pc:sldMkLst>
        <pc:graphicFrameChg chg="mod">
          <ac:chgData name="Olajuwon Okubena" userId="2de63119b3f1bce3" providerId="LiveId" clId="{0C5B0B73-042C-4DA9-A70B-F81E32188C46}" dt="2020-06-12T20:21:27.926" v="79"/>
          <ac:graphicFrameMkLst>
            <pc:docMk/>
            <pc:sldMk cId="0" sldId="300"/>
            <ac:graphicFrameMk id="3" creationId="{868D124A-3444-4620-B899-590CC2FBDA8A}"/>
          </ac:graphicFrameMkLst>
        </pc:graphicFrameChg>
      </pc:sldChg>
      <pc:sldChg chg="modSp">
        <pc:chgData name="Olajuwon Okubena" userId="2de63119b3f1bce3" providerId="LiveId" clId="{0C5B0B73-042C-4DA9-A70B-F81E32188C46}" dt="2020-06-12T20:10:50.577" v="29"/>
        <pc:sldMkLst>
          <pc:docMk/>
          <pc:sldMk cId="0" sldId="301"/>
        </pc:sldMkLst>
        <pc:graphicFrameChg chg="mod">
          <ac:chgData name="Olajuwon Okubena" userId="2de63119b3f1bce3" providerId="LiveId" clId="{0C5B0B73-042C-4DA9-A70B-F81E32188C46}" dt="2020-06-12T20:10:50.577" v="29"/>
          <ac:graphicFrameMkLst>
            <pc:docMk/>
            <pc:sldMk cId="0" sldId="301"/>
            <ac:graphicFrameMk id="3" creationId="{B2A3567E-F5BA-429F-B848-69B370B732C3}"/>
          </ac:graphicFrameMkLst>
        </pc:graphicFrameChg>
      </pc:sldChg>
      <pc:sldChg chg="addSp delSp modSp modNotesTx">
        <pc:chgData name="Olajuwon Okubena" userId="2de63119b3f1bce3" providerId="LiveId" clId="{0C5B0B73-042C-4DA9-A70B-F81E32188C46}" dt="2020-06-13T13:08:22.913" v="221"/>
        <pc:sldMkLst>
          <pc:docMk/>
          <pc:sldMk cId="0" sldId="302"/>
        </pc:sldMkLst>
        <pc:graphicFrameChg chg="mod">
          <ac:chgData name="Olajuwon Okubena" userId="2de63119b3f1bce3" providerId="LiveId" clId="{0C5B0B73-042C-4DA9-A70B-F81E32188C46}" dt="2020-06-12T20:19:23.572" v="68"/>
          <ac:graphicFrameMkLst>
            <pc:docMk/>
            <pc:sldMk cId="0" sldId="302"/>
            <ac:graphicFrameMk id="3" creationId="{84DFA684-2B43-46B5-A407-DACE97EFE465}"/>
          </ac:graphicFrameMkLst>
        </pc:graphicFrameChg>
        <pc:graphicFrameChg chg="add del mod">
          <ac:chgData name="Olajuwon Okubena" userId="2de63119b3f1bce3" providerId="LiveId" clId="{0C5B0B73-042C-4DA9-A70B-F81E32188C46}" dt="2020-06-13T13:05:23.777" v="219"/>
          <ac:graphicFrameMkLst>
            <pc:docMk/>
            <pc:sldMk cId="0" sldId="302"/>
            <ac:graphicFrameMk id="4" creationId="{C87061F3-636D-4FFE-9E2D-425F4BD7350E}"/>
          </ac:graphicFrameMkLst>
        </pc:graphicFrameChg>
      </pc:sldChg>
      <pc:sldChg chg="modSp">
        <pc:chgData name="Olajuwon Okubena" userId="2de63119b3f1bce3" providerId="LiveId" clId="{0C5B0B73-042C-4DA9-A70B-F81E32188C46}" dt="2020-06-12T20:18:51.728" v="66"/>
        <pc:sldMkLst>
          <pc:docMk/>
          <pc:sldMk cId="0" sldId="303"/>
        </pc:sldMkLst>
        <pc:graphicFrameChg chg="mod">
          <ac:chgData name="Olajuwon Okubena" userId="2de63119b3f1bce3" providerId="LiveId" clId="{0C5B0B73-042C-4DA9-A70B-F81E32188C46}" dt="2020-06-12T20:18:51.728" v="66"/>
          <ac:graphicFrameMkLst>
            <pc:docMk/>
            <pc:sldMk cId="0" sldId="303"/>
            <ac:graphicFrameMk id="3" creationId="{27764FAA-B21E-4DC8-B725-4486AEEF22AC}"/>
          </ac:graphicFrameMkLst>
        </pc:graphicFrameChg>
      </pc:sldChg>
      <pc:sldChg chg="modSp">
        <pc:chgData name="Olajuwon Okubena" userId="2de63119b3f1bce3" providerId="LiveId" clId="{0C5B0B73-042C-4DA9-A70B-F81E32188C46}" dt="2020-06-12T20:14:40.785" v="44"/>
        <pc:sldMkLst>
          <pc:docMk/>
          <pc:sldMk cId="0" sldId="304"/>
        </pc:sldMkLst>
        <pc:graphicFrameChg chg="mod">
          <ac:chgData name="Olajuwon Okubena" userId="2de63119b3f1bce3" providerId="LiveId" clId="{0C5B0B73-042C-4DA9-A70B-F81E32188C46}" dt="2020-06-12T20:14:40.785" v="44"/>
          <ac:graphicFrameMkLst>
            <pc:docMk/>
            <pc:sldMk cId="0" sldId="304"/>
            <ac:graphicFrameMk id="3" creationId="{0B706589-7958-4FA6-B0E3-843016EE569C}"/>
          </ac:graphicFrameMkLst>
        </pc:graphicFrameChg>
      </pc:sldChg>
      <pc:sldChg chg="modSp">
        <pc:chgData name="Olajuwon Okubena" userId="2de63119b3f1bce3" providerId="LiveId" clId="{0C5B0B73-042C-4DA9-A70B-F81E32188C46}" dt="2020-06-12T20:17:59.725" v="64"/>
        <pc:sldMkLst>
          <pc:docMk/>
          <pc:sldMk cId="0" sldId="305"/>
        </pc:sldMkLst>
        <pc:graphicFrameChg chg="mod">
          <ac:chgData name="Olajuwon Okubena" userId="2de63119b3f1bce3" providerId="LiveId" clId="{0C5B0B73-042C-4DA9-A70B-F81E32188C46}" dt="2020-06-12T20:17:59.725" v="64"/>
          <ac:graphicFrameMkLst>
            <pc:docMk/>
            <pc:sldMk cId="0" sldId="305"/>
            <ac:graphicFrameMk id="4" creationId="{8A60B314-3F26-46BB-8C9F-F11CE0B6E30B}"/>
          </ac:graphicFrameMkLst>
        </pc:graphicFrameChg>
      </pc:sldChg>
      <pc:sldChg chg="modSp">
        <pc:chgData name="Olajuwon Okubena" userId="2de63119b3f1bce3" providerId="LiveId" clId="{0C5B0B73-042C-4DA9-A70B-F81E32188C46}" dt="2020-06-12T20:17:15.666" v="59"/>
        <pc:sldMkLst>
          <pc:docMk/>
          <pc:sldMk cId="0" sldId="306"/>
        </pc:sldMkLst>
        <pc:graphicFrameChg chg="mod">
          <ac:chgData name="Olajuwon Okubena" userId="2de63119b3f1bce3" providerId="LiveId" clId="{0C5B0B73-042C-4DA9-A70B-F81E32188C46}" dt="2020-06-12T20:17:15.666" v="59"/>
          <ac:graphicFrameMkLst>
            <pc:docMk/>
            <pc:sldMk cId="0" sldId="306"/>
            <ac:graphicFrameMk id="3" creationId="{F736E726-9AF5-4550-A486-26B06BE6B7B7}"/>
          </ac:graphicFrameMkLst>
        </pc:graphicFrameChg>
      </pc:sldChg>
      <pc:sldChg chg="addSp delSp modSp mod">
        <pc:chgData name="Olajuwon Okubena" userId="2de63119b3f1bce3" providerId="LiveId" clId="{0C5B0B73-042C-4DA9-A70B-F81E32188C46}" dt="2020-06-13T12:57:37.778" v="217" actId="21"/>
        <pc:sldMkLst>
          <pc:docMk/>
          <pc:sldMk cId="0" sldId="307"/>
        </pc:sldMkLst>
        <pc:graphicFrameChg chg="mod">
          <ac:chgData name="Olajuwon Okubena" userId="2de63119b3f1bce3" providerId="LiveId" clId="{0C5B0B73-042C-4DA9-A70B-F81E32188C46}" dt="2020-06-13T12:44:20.889" v="208"/>
          <ac:graphicFrameMkLst>
            <pc:docMk/>
            <pc:sldMk cId="0" sldId="307"/>
            <ac:graphicFrameMk id="3" creationId="{49FC3553-9737-4A84-8489-5AA091DB986F}"/>
          </ac:graphicFrameMkLst>
        </pc:graphicFrameChg>
        <pc:graphicFrameChg chg="add del mod">
          <ac:chgData name="Olajuwon Okubena" userId="2de63119b3f1bce3" providerId="LiveId" clId="{0C5B0B73-042C-4DA9-A70B-F81E32188C46}" dt="2020-06-13T12:57:37.778" v="217" actId="21"/>
          <ac:graphicFrameMkLst>
            <pc:docMk/>
            <pc:sldMk cId="0" sldId="307"/>
            <ac:graphicFrameMk id="4" creationId="{B705216B-BD2D-43B7-BD6E-50ABB21B7926}"/>
          </ac:graphicFrameMkLst>
        </pc:graphicFrameChg>
      </pc:sldChg>
      <pc:sldChg chg="modSp">
        <pc:chgData name="Olajuwon Okubena" userId="2de63119b3f1bce3" providerId="LiveId" clId="{0C5B0B73-042C-4DA9-A70B-F81E32188C46}" dt="2020-06-12T20:20:58.324" v="76"/>
        <pc:sldMkLst>
          <pc:docMk/>
          <pc:sldMk cId="0" sldId="308"/>
        </pc:sldMkLst>
        <pc:graphicFrameChg chg="mod">
          <ac:chgData name="Olajuwon Okubena" userId="2de63119b3f1bce3" providerId="LiveId" clId="{0C5B0B73-042C-4DA9-A70B-F81E32188C46}" dt="2020-06-12T20:20:58.324" v="76"/>
          <ac:graphicFrameMkLst>
            <pc:docMk/>
            <pc:sldMk cId="0" sldId="308"/>
            <ac:graphicFrameMk id="3" creationId="{F2B7B9B8-0B15-4DEF-9798-76AF30A1C273}"/>
          </ac:graphicFrameMkLst>
        </pc:graphicFrameChg>
      </pc:sldChg>
      <pc:sldChg chg="modSp">
        <pc:chgData name="Olajuwon Okubena" userId="2de63119b3f1bce3" providerId="LiveId" clId="{0C5B0B73-042C-4DA9-A70B-F81E32188C46}" dt="2020-06-12T20:16:07.135" v="50"/>
        <pc:sldMkLst>
          <pc:docMk/>
          <pc:sldMk cId="0" sldId="309"/>
        </pc:sldMkLst>
        <pc:graphicFrameChg chg="mod">
          <ac:chgData name="Olajuwon Okubena" userId="2de63119b3f1bce3" providerId="LiveId" clId="{0C5B0B73-042C-4DA9-A70B-F81E32188C46}" dt="2020-06-12T20:16:07.135" v="50"/>
          <ac:graphicFrameMkLst>
            <pc:docMk/>
            <pc:sldMk cId="0" sldId="309"/>
            <ac:graphicFrameMk id="3" creationId="{6B119569-71C3-4CFD-B052-562AEE59547F}"/>
          </ac:graphicFrameMkLst>
        </pc:graphicFrameChg>
      </pc:sldChg>
      <pc:sldChg chg="modSp">
        <pc:chgData name="Olajuwon Okubena" userId="2de63119b3f1bce3" providerId="LiveId" clId="{0C5B0B73-042C-4DA9-A70B-F81E32188C46}" dt="2020-06-12T20:10:13.624" v="27"/>
        <pc:sldMkLst>
          <pc:docMk/>
          <pc:sldMk cId="0" sldId="310"/>
        </pc:sldMkLst>
        <pc:graphicFrameChg chg="mod">
          <ac:chgData name="Olajuwon Okubena" userId="2de63119b3f1bce3" providerId="LiveId" clId="{0C5B0B73-042C-4DA9-A70B-F81E32188C46}" dt="2020-06-12T20:10:13.624" v="27"/>
          <ac:graphicFrameMkLst>
            <pc:docMk/>
            <pc:sldMk cId="0" sldId="310"/>
            <ac:graphicFrameMk id="4" creationId="{DFC473B6-69A8-4F23-9090-9EB883F12945}"/>
          </ac:graphicFrameMkLst>
        </pc:graphicFrameChg>
      </pc:sldChg>
      <pc:sldChg chg="modSp">
        <pc:chgData name="Olajuwon Okubena" userId="2de63119b3f1bce3" providerId="LiveId" clId="{0C5B0B73-042C-4DA9-A70B-F81E32188C46}" dt="2020-06-13T10:32:45.064" v="142" actId="255"/>
        <pc:sldMkLst>
          <pc:docMk/>
          <pc:sldMk cId="0" sldId="311"/>
        </pc:sldMkLst>
        <pc:graphicFrameChg chg="mod">
          <ac:chgData name="Olajuwon Okubena" userId="2de63119b3f1bce3" providerId="LiveId" clId="{0C5B0B73-042C-4DA9-A70B-F81E32188C46}" dt="2020-06-13T10:32:45.064" v="142" actId="255"/>
          <ac:graphicFrameMkLst>
            <pc:docMk/>
            <pc:sldMk cId="0" sldId="311"/>
            <ac:graphicFrameMk id="4" creationId="{F9AF5F8B-10EC-45A4-B6ED-5B76B88CEAF8}"/>
          </ac:graphicFrameMkLst>
        </pc:graphicFrameChg>
      </pc:sldChg>
      <pc:sldChg chg="modSp">
        <pc:chgData name="Olajuwon Okubena" userId="2de63119b3f1bce3" providerId="LiveId" clId="{0C5B0B73-042C-4DA9-A70B-F81E32188C46}" dt="2020-06-12T20:19:46.004" v="70"/>
        <pc:sldMkLst>
          <pc:docMk/>
          <pc:sldMk cId="0" sldId="312"/>
        </pc:sldMkLst>
        <pc:graphicFrameChg chg="mod">
          <ac:chgData name="Olajuwon Okubena" userId="2de63119b3f1bce3" providerId="LiveId" clId="{0C5B0B73-042C-4DA9-A70B-F81E32188C46}" dt="2020-06-12T20:19:46.004" v="70"/>
          <ac:graphicFrameMkLst>
            <pc:docMk/>
            <pc:sldMk cId="0" sldId="312"/>
            <ac:graphicFrameMk id="3" creationId="{94284F50-83F9-4FE5-AE5C-83A1A25FBFBF}"/>
          </ac:graphicFrameMkLst>
        </pc:graphicFrameChg>
      </pc:sldChg>
      <pc:sldChg chg="modSp">
        <pc:chgData name="Olajuwon Okubena" userId="2de63119b3f1bce3" providerId="LiveId" clId="{0C5B0B73-042C-4DA9-A70B-F81E32188C46}" dt="2020-06-13T10:45:04.959" v="196" actId="255"/>
        <pc:sldMkLst>
          <pc:docMk/>
          <pc:sldMk cId="0" sldId="313"/>
        </pc:sldMkLst>
        <pc:graphicFrameChg chg="mod">
          <ac:chgData name="Olajuwon Okubena" userId="2de63119b3f1bce3" providerId="LiveId" clId="{0C5B0B73-042C-4DA9-A70B-F81E32188C46}" dt="2020-06-13T10:45:04.959" v="196" actId="255"/>
          <ac:graphicFrameMkLst>
            <pc:docMk/>
            <pc:sldMk cId="0" sldId="313"/>
            <ac:graphicFrameMk id="4" creationId="{57E65B9F-AC5A-4C66-A218-61A994CF63AD}"/>
          </ac:graphicFrameMkLst>
        </pc:graphicFrameChg>
      </pc:sldChg>
      <pc:sldChg chg="modSp">
        <pc:chgData name="Olajuwon Okubena" userId="2de63119b3f1bce3" providerId="LiveId" clId="{0C5B0B73-042C-4DA9-A70B-F81E32188C46}" dt="2020-06-12T20:15:34.303" v="49"/>
        <pc:sldMkLst>
          <pc:docMk/>
          <pc:sldMk cId="0" sldId="314"/>
        </pc:sldMkLst>
        <pc:graphicFrameChg chg="mod">
          <ac:chgData name="Olajuwon Okubena" userId="2de63119b3f1bce3" providerId="LiveId" clId="{0C5B0B73-042C-4DA9-A70B-F81E32188C46}" dt="2020-06-12T20:15:34.303" v="49"/>
          <ac:graphicFrameMkLst>
            <pc:docMk/>
            <pc:sldMk cId="0" sldId="314"/>
            <ac:graphicFrameMk id="3" creationId="{46AF4DA0-CCC0-4F8E-BD67-B96CD5EF405D}"/>
          </ac:graphicFrameMkLst>
        </pc:graphicFrameChg>
      </pc:sldChg>
      <pc:sldChg chg="modSp">
        <pc:chgData name="Olajuwon Okubena" userId="2de63119b3f1bce3" providerId="LiveId" clId="{0C5B0B73-042C-4DA9-A70B-F81E32188C46}" dt="2020-06-12T20:07:38.742" v="15"/>
        <pc:sldMkLst>
          <pc:docMk/>
          <pc:sldMk cId="0" sldId="315"/>
        </pc:sldMkLst>
        <pc:graphicFrameChg chg="mod">
          <ac:chgData name="Olajuwon Okubena" userId="2de63119b3f1bce3" providerId="LiveId" clId="{0C5B0B73-042C-4DA9-A70B-F81E32188C46}" dt="2020-06-12T20:07:38.742" v="15"/>
          <ac:graphicFrameMkLst>
            <pc:docMk/>
            <pc:sldMk cId="0" sldId="315"/>
            <ac:graphicFrameMk id="3" creationId="{E7E89058-84D4-41FE-8A3B-03E24230E78A}"/>
          </ac:graphicFrameMkLst>
        </pc:graphicFrameChg>
      </pc:sldChg>
      <pc:sldChg chg="modSp">
        <pc:chgData name="Olajuwon Okubena" userId="2de63119b3f1bce3" providerId="LiveId" clId="{0C5B0B73-042C-4DA9-A70B-F81E32188C46}" dt="2020-06-13T10:46:52.456" v="207"/>
        <pc:sldMkLst>
          <pc:docMk/>
          <pc:sldMk cId="0" sldId="316"/>
        </pc:sldMkLst>
        <pc:graphicFrameChg chg="mod">
          <ac:chgData name="Olajuwon Okubena" userId="2de63119b3f1bce3" providerId="LiveId" clId="{0C5B0B73-042C-4DA9-A70B-F81E32188C46}" dt="2020-06-13T10:46:52.456" v="207"/>
          <ac:graphicFrameMkLst>
            <pc:docMk/>
            <pc:sldMk cId="0" sldId="316"/>
            <ac:graphicFrameMk id="3" creationId="{C66B44E2-6FD9-43C9-8184-439302C97543}"/>
          </ac:graphicFrameMkLst>
        </pc:graphicFrameChg>
      </pc:sldChg>
      <pc:sldChg chg="modSp">
        <pc:chgData name="Olajuwon Okubena" userId="2de63119b3f1bce3" providerId="LiveId" clId="{0C5B0B73-042C-4DA9-A70B-F81E32188C46}" dt="2020-06-12T20:09:08.545" v="20"/>
        <pc:sldMkLst>
          <pc:docMk/>
          <pc:sldMk cId="3407678193" sldId="318"/>
        </pc:sldMkLst>
        <pc:graphicFrameChg chg="mod">
          <ac:chgData name="Olajuwon Okubena" userId="2de63119b3f1bce3" providerId="LiveId" clId="{0C5B0B73-042C-4DA9-A70B-F81E32188C46}" dt="2020-06-12T20:09:08.545" v="20"/>
          <ac:graphicFrameMkLst>
            <pc:docMk/>
            <pc:sldMk cId="3407678193" sldId="318"/>
            <ac:graphicFrameMk id="3" creationId="{B532027A-EB26-49AD-9594-719FC7F91675}"/>
          </ac:graphicFrameMkLst>
        </pc:graphicFrameChg>
      </pc:sldChg>
      <pc:sldChg chg="ord">
        <pc:chgData name="Olajuwon Okubena" userId="2de63119b3f1bce3" providerId="LiveId" clId="{0C5B0B73-042C-4DA9-A70B-F81E32188C46}" dt="2020-06-14T19:52:59.767" v="313"/>
        <pc:sldMkLst>
          <pc:docMk/>
          <pc:sldMk cId="3752358392" sldId="322"/>
        </pc:sldMkLst>
      </pc:sldChg>
      <pc:sldChg chg="modSp new mod">
        <pc:chgData name="Olajuwon Okubena" userId="2de63119b3f1bce3" providerId="LiveId" clId="{0C5B0B73-042C-4DA9-A70B-F81E32188C46}" dt="2020-06-12T21:09:11.364" v="133" actId="6549"/>
        <pc:sldMkLst>
          <pc:docMk/>
          <pc:sldMk cId="1553972321" sldId="323"/>
        </pc:sldMkLst>
        <pc:spChg chg="mod">
          <ac:chgData name="Olajuwon Okubena" userId="2de63119b3f1bce3" providerId="LiveId" clId="{0C5B0B73-042C-4DA9-A70B-F81E32188C46}" dt="2020-06-12T21:01:15.527" v="116" actId="20577"/>
          <ac:spMkLst>
            <pc:docMk/>
            <pc:sldMk cId="1553972321" sldId="323"/>
            <ac:spMk id="2" creationId="{0CC1CB71-C882-4F5E-85D4-B2172556CA52}"/>
          </ac:spMkLst>
        </pc:spChg>
        <pc:spChg chg="mod">
          <ac:chgData name="Olajuwon Okubena" userId="2de63119b3f1bce3" providerId="LiveId" clId="{0C5B0B73-042C-4DA9-A70B-F81E32188C46}" dt="2020-06-12T21:09:11.364" v="133" actId="6549"/>
          <ac:spMkLst>
            <pc:docMk/>
            <pc:sldMk cId="1553972321" sldId="323"/>
            <ac:spMk id="3" creationId="{D5945C5D-342B-4C40-BF3F-F9D82A6A8D77}"/>
          </ac:spMkLst>
        </pc:spChg>
      </pc:sldChg>
      <pc:sldChg chg="modSp new mod modNotesTx">
        <pc:chgData name="Olajuwon Okubena" userId="2de63119b3f1bce3" providerId="LiveId" clId="{0C5B0B73-042C-4DA9-A70B-F81E32188C46}" dt="2020-06-13T12:57:04.231" v="215"/>
        <pc:sldMkLst>
          <pc:docMk/>
          <pc:sldMk cId="3158938122" sldId="324"/>
        </pc:sldMkLst>
        <pc:graphicFrameChg chg="mod">
          <ac:chgData name="Olajuwon Okubena" userId="2de63119b3f1bce3" providerId="LiveId" clId="{0C5B0B73-042C-4DA9-A70B-F81E32188C46}" dt="2020-06-13T12:56:33.205" v="214" actId="14100"/>
          <ac:graphicFrameMkLst>
            <pc:docMk/>
            <pc:sldMk cId="3158938122" sldId="324"/>
            <ac:graphicFrameMk id="2" creationId="{8DB686E7-E002-483F-9980-1925602C24EA}"/>
          </ac:graphicFrameMkLst>
        </pc:graphicFrameChg>
      </pc:sldChg>
      <pc:sldChg chg="add">
        <pc:chgData name="Olajuwon Okubena" userId="2de63119b3f1bce3" providerId="LiveId" clId="{0C5B0B73-042C-4DA9-A70B-F81E32188C46}" dt="2020-06-13T13:06:55.928" v="220" actId="22"/>
        <pc:sldMkLst>
          <pc:docMk/>
          <pc:sldMk cId="3621834635" sldId="325"/>
        </pc:sldMkLst>
      </pc:sldChg>
      <pc:sldChg chg="add ord modNotesTx">
        <pc:chgData name="Olajuwon Okubena" userId="2de63119b3f1bce3" providerId="LiveId" clId="{0C5B0B73-042C-4DA9-A70B-F81E32188C46}" dt="2020-06-13T13:12:45.563" v="225"/>
        <pc:sldMkLst>
          <pc:docMk/>
          <pc:sldMk cId="1002273327" sldId="326"/>
        </pc:sldMkLst>
      </pc:sldChg>
      <pc:sldChg chg="addSp delSp modSp new mod modNotesTx">
        <pc:chgData name="Olajuwon Okubena" userId="2de63119b3f1bce3" providerId="LiveId" clId="{0C5B0B73-042C-4DA9-A70B-F81E32188C46}" dt="2020-06-13T13:24:15.124" v="251"/>
        <pc:sldMkLst>
          <pc:docMk/>
          <pc:sldMk cId="221709103" sldId="327"/>
        </pc:sldMkLst>
        <pc:spChg chg="del mod">
          <ac:chgData name="Olajuwon Okubena" userId="2de63119b3f1bce3" providerId="LiveId" clId="{0C5B0B73-042C-4DA9-A70B-F81E32188C46}" dt="2020-06-13T13:16:24.830" v="230" actId="21"/>
          <ac:spMkLst>
            <pc:docMk/>
            <pc:sldMk cId="221709103" sldId="327"/>
            <ac:spMk id="2" creationId="{29C99F82-0E0A-45F9-ABC5-59748837EDC5}"/>
          </ac:spMkLst>
        </pc:spChg>
        <pc:spChg chg="add del mod">
          <ac:chgData name="Olajuwon Okubena" userId="2de63119b3f1bce3" providerId="LiveId" clId="{0C5B0B73-042C-4DA9-A70B-F81E32188C46}" dt="2020-06-13T13:23:37.092" v="250" actId="255"/>
          <ac:spMkLst>
            <pc:docMk/>
            <pc:sldMk cId="221709103" sldId="327"/>
            <ac:spMk id="3" creationId="{34A8AD34-A409-4255-99E2-751C0EE86B7D}"/>
          </ac:spMkLst>
        </pc:spChg>
        <pc:picChg chg="add del mod ord">
          <ac:chgData name="Olajuwon Okubena" userId="2de63119b3f1bce3" providerId="LiveId" clId="{0C5B0B73-042C-4DA9-A70B-F81E32188C46}" dt="2020-06-13T13:21:25.419" v="242" actId="22"/>
          <ac:picMkLst>
            <pc:docMk/>
            <pc:sldMk cId="221709103" sldId="327"/>
            <ac:picMk id="5" creationId="{0F23135A-D5E3-4E07-9E1D-EED33F67D753}"/>
          </ac:picMkLst>
        </pc:picChg>
      </pc:sldChg>
      <pc:sldChg chg="new del">
        <pc:chgData name="Olajuwon Okubena" userId="2de63119b3f1bce3" providerId="LiveId" clId="{0C5B0B73-042C-4DA9-A70B-F81E32188C46}" dt="2020-06-13T13:15:37.639" v="227" actId="680"/>
        <pc:sldMkLst>
          <pc:docMk/>
          <pc:sldMk cId="1936541563" sldId="327"/>
        </pc:sldMkLst>
      </pc:sldChg>
      <pc:sldChg chg="addSp delSp modSp new mod ord setBg">
        <pc:chgData name="Olajuwon Okubena" userId="2de63119b3f1bce3" providerId="LiveId" clId="{0C5B0B73-042C-4DA9-A70B-F81E32188C46}" dt="2020-06-14T19:24:39.847" v="303"/>
        <pc:sldMkLst>
          <pc:docMk/>
          <pc:sldMk cId="21120376" sldId="329"/>
        </pc:sldMkLst>
        <pc:spChg chg="add del">
          <ac:chgData name="Olajuwon Okubena" userId="2de63119b3f1bce3" providerId="LiveId" clId="{0C5B0B73-042C-4DA9-A70B-F81E32188C46}" dt="2020-06-14T17:41:51.537" v="266" actId="26606"/>
          <ac:spMkLst>
            <pc:docMk/>
            <pc:sldMk cId="21120376" sldId="329"/>
            <ac:spMk id="7" creationId="{B0487C8F-7D6C-4EAF-A9A5-45D8E94FC2C9}"/>
          </ac:spMkLst>
        </pc:spChg>
        <pc:spChg chg="add del">
          <ac:chgData name="Olajuwon Okubena" userId="2de63119b3f1bce3" providerId="LiveId" clId="{0C5B0B73-042C-4DA9-A70B-F81E32188C46}" dt="2020-06-14T17:41:51.537" v="266" actId="26606"/>
          <ac:spMkLst>
            <pc:docMk/>
            <pc:sldMk cId="21120376" sldId="329"/>
            <ac:spMk id="9" creationId="{1578DA0F-394A-417D-892B-8253831A2587}"/>
          </ac:spMkLst>
        </pc:spChg>
        <pc:spChg chg="add del">
          <ac:chgData name="Olajuwon Okubena" userId="2de63119b3f1bce3" providerId="LiveId" clId="{0C5B0B73-042C-4DA9-A70B-F81E32188C46}" dt="2020-06-14T17:41:50.412" v="265" actId="26606"/>
          <ac:spMkLst>
            <pc:docMk/>
            <pc:sldMk cId="21120376" sldId="329"/>
            <ac:spMk id="14" creationId="{4309F268-A45B-4517-B03F-2774BAEFFBA6}"/>
          </ac:spMkLst>
        </pc:spChg>
        <pc:graphicFrameChg chg="add mod">
          <ac:chgData name="Olajuwon Okubena" userId="2de63119b3f1bce3" providerId="LiveId" clId="{0C5B0B73-042C-4DA9-A70B-F81E32188C46}" dt="2020-06-14T17:41:51.537" v="266" actId="26606"/>
          <ac:graphicFrameMkLst>
            <pc:docMk/>
            <pc:sldMk cId="21120376" sldId="329"/>
            <ac:graphicFrameMk id="2" creationId="{00000000-0008-0000-0500-000002000000}"/>
          </ac:graphicFrameMkLst>
        </pc:graphicFrameChg>
      </pc:sldChg>
      <pc:sldChg chg="addSp modSp new mod ord">
        <pc:chgData name="Olajuwon Okubena" userId="2de63119b3f1bce3" providerId="LiveId" clId="{0C5B0B73-042C-4DA9-A70B-F81E32188C46}" dt="2020-06-14T19:24:47.970" v="305"/>
        <pc:sldMkLst>
          <pc:docMk/>
          <pc:sldMk cId="2754048922" sldId="330"/>
        </pc:sldMkLst>
        <pc:graphicFrameChg chg="add mod">
          <ac:chgData name="Olajuwon Okubena" userId="2de63119b3f1bce3" providerId="LiveId" clId="{0C5B0B73-042C-4DA9-A70B-F81E32188C46}" dt="2020-06-14T17:45:20.898" v="269"/>
          <ac:graphicFrameMkLst>
            <pc:docMk/>
            <pc:sldMk cId="2754048922" sldId="330"/>
            <ac:graphicFrameMk id="2" creationId="{00000000-0008-0000-0400-000002000000}"/>
          </ac:graphicFrameMkLst>
        </pc:graphicFrameChg>
      </pc:sldChg>
      <pc:sldChg chg="addSp modSp new del mod ord">
        <pc:chgData name="Olajuwon Okubena" userId="2de63119b3f1bce3" providerId="LiveId" clId="{0C5B0B73-042C-4DA9-A70B-F81E32188C46}" dt="2020-06-14T19:23:42.939" v="297" actId="2696"/>
        <pc:sldMkLst>
          <pc:docMk/>
          <pc:sldMk cId="1976946942" sldId="331"/>
        </pc:sldMkLst>
        <pc:graphicFrameChg chg="add mod">
          <ac:chgData name="Olajuwon Okubena" userId="2de63119b3f1bce3" providerId="LiveId" clId="{0C5B0B73-042C-4DA9-A70B-F81E32188C46}" dt="2020-06-14T17:46:29.248" v="272"/>
          <ac:graphicFrameMkLst>
            <pc:docMk/>
            <pc:sldMk cId="1976946942" sldId="331"/>
            <ac:graphicFrameMk id="2" creationId="{00000000-0008-0000-0300-000002000000}"/>
          </ac:graphicFrameMkLst>
        </pc:graphicFrameChg>
      </pc:sldChg>
      <pc:sldChg chg="addSp modSp new mod ord">
        <pc:chgData name="Olajuwon Okubena" userId="2de63119b3f1bce3" providerId="LiveId" clId="{0C5B0B73-042C-4DA9-A70B-F81E32188C46}" dt="2020-06-14T19:25:32.741" v="311"/>
        <pc:sldMkLst>
          <pc:docMk/>
          <pc:sldMk cId="2158693323" sldId="332"/>
        </pc:sldMkLst>
        <pc:graphicFrameChg chg="add mod">
          <ac:chgData name="Olajuwon Okubena" userId="2de63119b3f1bce3" providerId="LiveId" clId="{0C5B0B73-042C-4DA9-A70B-F81E32188C46}" dt="2020-06-14T19:17:28.157" v="275"/>
          <ac:graphicFrameMkLst>
            <pc:docMk/>
            <pc:sldMk cId="2158693323" sldId="332"/>
            <ac:graphicFrameMk id="2" creationId="{00000000-0008-0000-0300-000002000000}"/>
          </ac:graphicFrameMkLst>
        </pc:graphicFrameChg>
      </pc:sldChg>
      <pc:sldChg chg="addSp modSp new mod ord">
        <pc:chgData name="Olajuwon Okubena" userId="2de63119b3f1bce3" providerId="LiveId" clId="{0C5B0B73-042C-4DA9-A70B-F81E32188C46}" dt="2020-06-14T19:24:59.827" v="307"/>
        <pc:sldMkLst>
          <pc:docMk/>
          <pc:sldMk cId="242016623" sldId="333"/>
        </pc:sldMkLst>
        <pc:graphicFrameChg chg="add mod">
          <ac:chgData name="Olajuwon Okubena" userId="2de63119b3f1bce3" providerId="LiveId" clId="{0C5B0B73-042C-4DA9-A70B-F81E32188C46}" dt="2020-06-14T19:19:18.088" v="279"/>
          <ac:graphicFrameMkLst>
            <pc:docMk/>
            <pc:sldMk cId="242016623" sldId="333"/>
            <ac:graphicFrameMk id="2" creationId="{00000000-0008-0000-0300-000002000000}"/>
          </ac:graphicFrameMkLst>
        </pc:graphicFrameChg>
        <pc:graphicFrameChg chg="add mod">
          <ac:chgData name="Olajuwon Okubena" userId="2de63119b3f1bce3" providerId="LiveId" clId="{0C5B0B73-042C-4DA9-A70B-F81E32188C46}" dt="2020-06-14T19:20:11.467" v="282"/>
          <ac:graphicFrameMkLst>
            <pc:docMk/>
            <pc:sldMk cId="242016623" sldId="333"/>
            <ac:graphicFrameMk id="3" creationId="{00000000-0008-0000-0300-000002000000}"/>
          </ac:graphicFrameMkLst>
        </pc:graphicFrameChg>
        <pc:graphicFrameChg chg="add mod">
          <ac:chgData name="Olajuwon Okubena" userId="2de63119b3f1bce3" providerId="LiveId" clId="{0C5B0B73-042C-4DA9-A70B-F81E32188C46}" dt="2020-06-14T19:20:35.414" v="284"/>
          <ac:graphicFrameMkLst>
            <pc:docMk/>
            <pc:sldMk cId="242016623" sldId="333"/>
            <ac:graphicFrameMk id="4" creationId="{00000000-0008-0000-0200-000002000000}"/>
          </ac:graphicFrameMkLst>
        </pc:graphicFrameChg>
      </pc:sldChg>
      <pc:sldChg chg="addSp modSp new mod ord">
        <pc:chgData name="Olajuwon Okubena" userId="2de63119b3f1bce3" providerId="LiveId" clId="{0C5B0B73-042C-4DA9-A70B-F81E32188C46}" dt="2020-06-14T19:23:56.045" v="299"/>
        <pc:sldMkLst>
          <pc:docMk/>
          <pc:sldMk cId="1216267691" sldId="334"/>
        </pc:sldMkLst>
        <pc:graphicFrameChg chg="add mod">
          <ac:chgData name="Olajuwon Okubena" userId="2de63119b3f1bce3" providerId="LiveId" clId="{0C5B0B73-042C-4DA9-A70B-F81E32188C46}" dt="2020-06-14T19:21:21.448" v="287"/>
          <ac:graphicFrameMkLst>
            <pc:docMk/>
            <pc:sldMk cId="1216267691" sldId="334"/>
            <ac:graphicFrameMk id="2" creationId="{00000000-0008-0000-0100-000002000000}"/>
          </ac:graphicFrameMkLst>
        </pc:graphicFrameChg>
      </pc:sldChg>
      <pc:sldChg chg="addSp modSp new mod ord">
        <pc:chgData name="Olajuwon Okubena" userId="2de63119b3f1bce3" providerId="LiveId" clId="{0C5B0B73-042C-4DA9-A70B-F81E32188C46}" dt="2020-06-14T19:24:17.790" v="301"/>
        <pc:sldMkLst>
          <pc:docMk/>
          <pc:sldMk cId="1581472362" sldId="335"/>
        </pc:sldMkLst>
        <pc:graphicFrameChg chg="add mod">
          <ac:chgData name="Olajuwon Okubena" userId="2de63119b3f1bce3" providerId="LiveId" clId="{0C5B0B73-042C-4DA9-A70B-F81E32188C46}" dt="2020-06-14T19:22:02.345" v="290"/>
          <ac:graphicFrameMkLst>
            <pc:docMk/>
            <pc:sldMk cId="1581472362" sldId="335"/>
            <ac:graphicFrameMk id="2" creationId="{00000000-0008-0000-0000-000002000000}"/>
          </ac:graphicFrameMkLst>
        </pc:graphicFrameChg>
      </pc:sldChg>
      <pc:sldChg chg="addSp modSp new mod ord">
        <pc:chgData name="Olajuwon Okubena" userId="2de63119b3f1bce3" providerId="LiveId" clId="{0C5B0B73-042C-4DA9-A70B-F81E32188C46}" dt="2020-06-14T19:53:38.586" v="319" actId="962"/>
        <pc:sldMkLst>
          <pc:docMk/>
          <pc:sldMk cId="79352759" sldId="336"/>
        </pc:sldMkLst>
        <pc:picChg chg="add mod">
          <ac:chgData name="Olajuwon Okubena" userId="2de63119b3f1bce3" providerId="LiveId" clId="{0C5B0B73-042C-4DA9-A70B-F81E32188C46}" dt="2020-06-14T19:53:38.586" v="319" actId="962"/>
          <ac:picMkLst>
            <pc:docMk/>
            <pc:sldMk cId="79352759" sldId="336"/>
            <ac:picMk id="3" creationId="{BD62FD61-2092-452E-B94F-FB0953E564BC}"/>
          </ac:picMkLst>
        </pc:picChg>
      </pc:sldChg>
    </pc:docChg>
  </pc:docChgLst>
  <pc:docChgLst>
    <pc:chgData name="Olajuwon Okubena" userId="2de63119b3f1bce3" providerId="LiveId" clId="{60328A3B-BB85-794C-BF4C-01263D869A92}"/>
    <pc:docChg chg="modSld">
      <pc:chgData name="Olajuwon Okubena" userId="2de63119b3f1bce3" providerId="LiveId" clId="{60328A3B-BB85-794C-BF4C-01263D869A92}" dt="2021-10-15T22:51:36.327" v="25" actId="1076"/>
      <pc:docMkLst>
        <pc:docMk/>
      </pc:docMkLst>
      <pc:sldChg chg="modSp">
        <pc:chgData name="Olajuwon Okubena" userId="2de63119b3f1bce3" providerId="LiveId" clId="{60328A3B-BB85-794C-BF4C-01263D869A92}" dt="2021-10-15T22:48:52.694" v="0" actId="1076"/>
        <pc:sldMkLst>
          <pc:docMk/>
          <pc:sldMk cId="0" sldId="296"/>
        </pc:sldMkLst>
        <pc:graphicFrameChg chg="mod">
          <ac:chgData name="Olajuwon Okubena" userId="2de63119b3f1bce3" providerId="LiveId" clId="{60328A3B-BB85-794C-BF4C-01263D869A92}" dt="2021-10-15T22:48:52.694" v="0" actId="1076"/>
          <ac:graphicFrameMkLst>
            <pc:docMk/>
            <pc:sldMk cId="0" sldId="296"/>
            <ac:graphicFrameMk id="3" creationId="{08FDE699-689A-4A95-B4DA-12BA7D17AF11}"/>
          </ac:graphicFrameMkLst>
        </pc:graphicFrameChg>
      </pc:sldChg>
      <pc:sldChg chg="modSp">
        <pc:chgData name="Olajuwon Okubena" userId="2de63119b3f1bce3" providerId="LiveId" clId="{60328A3B-BB85-794C-BF4C-01263D869A92}" dt="2021-10-15T22:51:36.327" v="25" actId="1076"/>
        <pc:sldMkLst>
          <pc:docMk/>
          <pc:sldMk cId="0" sldId="304"/>
        </pc:sldMkLst>
        <pc:graphicFrameChg chg="mod">
          <ac:chgData name="Olajuwon Okubena" userId="2de63119b3f1bce3" providerId="LiveId" clId="{60328A3B-BB85-794C-BF4C-01263D869A92}" dt="2021-10-15T22:51:36.327" v="25" actId="1076"/>
          <ac:graphicFrameMkLst>
            <pc:docMk/>
            <pc:sldMk cId="0" sldId="304"/>
            <ac:graphicFrameMk id="3" creationId="{0B706589-7958-4FA6-B0E3-843016EE569C}"/>
          </ac:graphicFrameMkLst>
        </pc:graphicFrameChg>
      </pc:sldChg>
    </pc:docChg>
  </pc:docChgLst>
  <pc:docChgLst>
    <pc:chgData name="Olajuwon Okubena" userId="2de63119b3f1bce3" providerId="LiveId" clId="{20370BA1-F6E6-4675-A3F0-2B32B7DB4611}"/>
    <pc:docChg chg="addSld delSld modSld">
      <pc:chgData name="Olajuwon Okubena" userId="2de63119b3f1bce3" providerId="LiveId" clId="{20370BA1-F6E6-4675-A3F0-2B32B7DB4611}" dt="2020-06-12T18:15:01.038" v="29"/>
      <pc:docMkLst>
        <pc:docMk/>
      </pc:docMkLst>
      <pc:sldChg chg="modSp">
        <pc:chgData name="Olajuwon Okubena" userId="2de63119b3f1bce3" providerId="LiveId" clId="{20370BA1-F6E6-4675-A3F0-2B32B7DB4611}" dt="2020-06-12T13:21:08.106" v="8" actId="14100"/>
        <pc:sldMkLst>
          <pc:docMk/>
          <pc:sldMk cId="0" sldId="293"/>
        </pc:sldMkLst>
        <pc:graphicFrameChg chg="mod">
          <ac:chgData name="Olajuwon Okubena" userId="2de63119b3f1bce3" providerId="LiveId" clId="{20370BA1-F6E6-4675-A3F0-2B32B7DB4611}" dt="2020-06-12T13:21:08.106" v="8" actId="14100"/>
          <ac:graphicFrameMkLst>
            <pc:docMk/>
            <pc:sldMk cId="0" sldId="293"/>
            <ac:graphicFrameMk id="3" creationId="{4356B8A8-574D-424F-89BD-37D11D1E7DE3}"/>
          </ac:graphicFrameMkLst>
        </pc:graphicFrameChg>
      </pc:sldChg>
      <pc:sldChg chg="modSp">
        <pc:chgData name="Olajuwon Okubena" userId="2de63119b3f1bce3" providerId="LiveId" clId="{20370BA1-F6E6-4675-A3F0-2B32B7DB4611}" dt="2020-06-12T13:20:20.222" v="3" actId="14100"/>
        <pc:sldMkLst>
          <pc:docMk/>
          <pc:sldMk cId="0" sldId="299"/>
        </pc:sldMkLst>
        <pc:graphicFrameChg chg="mod">
          <ac:chgData name="Olajuwon Okubena" userId="2de63119b3f1bce3" providerId="LiveId" clId="{20370BA1-F6E6-4675-A3F0-2B32B7DB4611}" dt="2020-06-12T13:20:20.222" v="3" actId="14100"/>
          <ac:graphicFrameMkLst>
            <pc:docMk/>
            <pc:sldMk cId="0" sldId="299"/>
            <ac:graphicFrameMk id="3" creationId="{5CBD761E-2A8F-4C52-BBF6-AA5CE5584782}"/>
          </ac:graphicFrameMkLst>
        </pc:graphicFrameChg>
      </pc:sldChg>
      <pc:sldChg chg="modSp">
        <pc:chgData name="Olajuwon Okubena" userId="2de63119b3f1bce3" providerId="LiveId" clId="{20370BA1-F6E6-4675-A3F0-2B32B7DB4611}" dt="2020-06-12T13:20:38.664" v="5" actId="14100"/>
        <pc:sldMkLst>
          <pc:docMk/>
          <pc:sldMk cId="0" sldId="311"/>
        </pc:sldMkLst>
        <pc:graphicFrameChg chg="mod">
          <ac:chgData name="Olajuwon Okubena" userId="2de63119b3f1bce3" providerId="LiveId" clId="{20370BA1-F6E6-4675-A3F0-2B32B7DB4611}" dt="2020-06-12T13:20:38.664" v="5" actId="14100"/>
          <ac:graphicFrameMkLst>
            <pc:docMk/>
            <pc:sldMk cId="0" sldId="311"/>
            <ac:graphicFrameMk id="4" creationId="{F9AF5F8B-10EC-45A4-B6ED-5B76B88CEAF8}"/>
          </ac:graphicFrameMkLst>
        </pc:graphicFrameChg>
      </pc:sldChg>
      <pc:sldChg chg="modSp mod">
        <pc:chgData name="Olajuwon Okubena" userId="2de63119b3f1bce3" providerId="LiveId" clId="{20370BA1-F6E6-4675-A3F0-2B32B7DB4611}" dt="2020-06-12T13:19:55.439" v="1" actId="1076"/>
        <pc:sldMkLst>
          <pc:docMk/>
          <pc:sldMk cId="0" sldId="316"/>
        </pc:sldMkLst>
        <pc:graphicFrameChg chg="mod">
          <ac:chgData name="Olajuwon Okubena" userId="2de63119b3f1bce3" providerId="LiveId" clId="{20370BA1-F6E6-4675-A3F0-2B32B7DB4611}" dt="2020-06-12T13:19:55.439" v="1" actId="1076"/>
          <ac:graphicFrameMkLst>
            <pc:docMk/>
            <pc:sldMk cId="0" sldId="316"/>
            <ac:graphicFrameMk id="3" creationId="{C66B44E2-6FD9-43C9-8184-439302C97543}"/>
          </ac:graphicFrameMkLst>
        </pc:graphicFrameChg>
      </pc:sldChg>
      <pc:sldChg chg="modSp mod setBg">
        <pc:chgData name="Olajuwon Okubena" userId="2de63119b3f1bce3" providerId="LiveId" clId="{20370BA1-F6E6-4675-A3F0-2B32B7DB4611}" dt="2020-06-12T18:15:01.038" v="29"/>
        <pc:sldMkLst>
          <pc:docMk/>
          <pc:sldMk cId="0" sldId="317"/>
        </pc:sldMkLst>
        <pc:graphicFrameChg chg="mod">
          <ac:chgData name="Olajuwon Okubena" userId="2de63119b3f1bce3" providerId="LiveId" clId="{20370BA1-F6E6-4675-A3F0-2B32B7DB4611}" dt="2020-06-12T18:15:01.038" v="29"/>
          <ac:graphicFrameMkLst>
            <pc:docMk/>
            <pc:sldMk cId="0" sldId="317"/>
            <ac:graphicFrameMk id="8" creationId="{4F28FBDA-3B62-4B24-AB01-67F7B57B92B8}"/>
          </ac:graphicFrameMkLst>
        </pc:graphicFrameChg>
      </pc:sldChg>
      <pc:sldChg chg="modSp del mod">
        <pc:chgData name="Olajuwon Okubena" userId="2de63119b3f1bce3" providerId="LiveId" clId="{20370BA1-F6E6-4675-A3F0-2B32B7DB4611}" dt="2020-06-12T18:09:20.340" v="20" actId="2696"/>
        <pc:sldMkLst>
          <pc:docMk/>
          <pc:sldMk cId="189442157" sldId="321"/>
        </pc:sldMkLst>
        <pc:spChg chg="mod">
          <ac:chgData name="Olajuwon Okubena" userId="2de63119b3f1bce3" providerId="LiveId" clId="{20370BA1-F6E6-4675-A3F0-2B32B7DB4611}" dt="2020-06-12T17:57:58.112" v="14" actId="6549"/>
          <ac:spMkLst>
            <pc:docMk/>
            <pc:sldMk cId="189442157" sldId="321"/>
            <ac:spMk id="3" creationId="{6A5C80C4-4798-446A-9062-740F827E376A}"/>
          </ac:spMkLst>
        </pc:spChg>
      </pc:sldChg>
      <pc:sldChg chg="add del">
        <pc:chgData name="Olajuwon Okubena" userId="2de63119b3f1bce3" providerId="LiveId" clId="{20370BA1-F6E6-4675-A3F0-2B32B7DB4611}" dt="2020-06-12T18:01:02.800" v="18"/>
        <pc:sldMkLst>
          <pc:docMk/>
          <pc:sldMk cId="816701870" sldId="322"/>
        </pc:sldMkLst>
      </pc:sldChg>
      <pc:sldChg chg="add">
        <pc:chgData name="Olajuwon Okubena" userId="2de63119b3f1bce3" providerId="LiveId" clId="{20370BA1-F6E6-4675-A3F0-2B32B7DB4611}" dt="2020-06-12T18:08:45.111" v="19"/>
        <pc:sldMkLst>
          <pc:docMk/>
          <pc:sldMk cId="3752358392" sldId="322"/>
        </pc:sldMkLst>
      </pc:sldChg>
      <pc:sldChg chg="add del">
        <pc:chgData name="Olajuwon Okubena" userId="2de63119b3f1bce3" providerId="LiveId" clId="{20370BA1-F6E6-4675-A3F0-2B32B7DB4611}" dt="2020-06-12T17:59:52.095" v="16"/>
        <pc:sldMkLst>
          <pc:docMk/>
          <pc:sldMk cId="3952533988" sldId="322"/>
        </pc:sldMkLst>
      </pc:sldChg>
    </pc:docChg>
  </pc:docChgLst>
  <pc:docChgLst>
    <pc:chgData name="Olajuwon Okubena" userId="2de63119b3f1bce3" providerId="Windows Live" clId="Web-{DCA9687A-1525-4C37-A7BD-457D7E69F453}"/>
    <pc:docChg chg="addSld modSld">
      <pc:chgData name="Olajuwon Okubena" userId="2de63119b3f1bce3" providerId="Windows Live" clId="Web-{DCA9687A-1525-4C37-A7BD-457D7E69F453}" dt="2020-06-14T13:32:04.149" v="22" actId="1076"/>
      <pc:docMkLst>
        <pc:docMk/>
      </pc:docMkLst>
      <pc:sldChg chg="addSp modSp new">
        <pc:chgData name="Olajuwon Okubena" userId="2de63119b3f1bce3" providerId="Windows Live" clId="Web-{DCA9687A-1525-4C37-A7BD-457D7E69F453}" dt="2020-06-14T13:32:04.149" v="22" actId="1076"/>
        <pc:sldMkLst>
          <pc:docMk/>
          <pc:sldMk cId="2975630413" sldId="328"/>
        </pc:sldMkLst>
        <pc:spChg chg="add mod">
          <ac:chgData name="Olajuwon Okubena" userId="2de63119b3f1bce3" providerId="Windows Live" clId="Web-{DCA9687A-1525-4C37-A7BD-457D7E69F453}" dt="2020-06-14T13:32:04.149" v="22" actId="1076"/>
          <ac:spMkLst>
            <pc:docMk/>
            <pc:sldMk cId="2975630413" sldId="328"/>
            <ac:spMk id="2" creationId="{30946768-D8D5-4868-851C-78809D32D9DD}"/>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d.docs.live.net/2de63119b3f1bce3/Archive%20Current%20Documents/Flow%20Contract%20Site%20Laboratory/RESULTS%20APR%2028%202014/J%5eJ%20Fractions%20JA%20JE%20JE5%20JE6%20P8%20P9%20FOR%20NK%20TESTING%20VER%202.xlsx" TargetMode="External" /></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 /><Relationship Id="rId2" Type="http://schemas.microsoft.com/office/2011/relationships/chartColorStyle" Target="colors4.xml" /><Relationship Id="rId1" Type="http://schemas.microsoft.com/office/2011/relationships/chartStyle" Target="style4.xml" /></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 /><Relationship Id="rId2" Type="http://schemas.microsoft.com/office/2011/relationships/chartColorStyle" Target="colors5.xml" /><Relationship Id="rId1" Type="http://schemas.microsoft.com/office/2011/relationships/chartStyle" Target="style5.xml" /></Relationships>
</file>

<file path=ppt/charts/_rels/chart12.xml.rels><?xml version="1.0" encoding="UTF-8" standalone="yes"?>
<Relationships xmlns="http://schemas.openxmlformats.org/package/2006/relationships"><Relationship Id="rId1"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6.xml" /><Relationship Id="rId1" Type="http://schemas.microsoft.com/office/2011/relationships/chartStyle" Target="style6.xml" /></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5.bin" /><Relationship Id="rId2" Type="http://schemas.microsoft.com/office/2011/relationships/chartColorStyle" Target="colors7.xml" /><Relationship Id="rId1" Type="http://schemas.microsoft.com/office/2011/relationships/chartStyle" Target="style7.xml" /></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6.bin" /><Relationship Id="rId2" Type="http://schemas.microsoft.com/office/2011/relationships/chartColorStyle" Target="colors8.xml" /><Relationship Id="rId1" Type="http://schemas.microsoft.com/office/2011/relationships/chartStyle" Target="style8.xml" /></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7.bin" /><Relationship Id="rId2" Type="http://schemas.microsoft.com/office/2011/relationships/chartColorStyle" Target="colors9.xml" /><Relationship Id="rId1" Type="http://schemas.microsoft.com/office/2011/relationships/chartStyle" Target="style9.xml" /></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10.xml" /><Relationship Id="rId1" Type="http://schemas.microsoft.com/office/2011/relationships/chartStyle" Target="style10.xml" /></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8.bin" /><Relationship Id="rId2" Type="http://schemas.microsoft.com/office/2011/relationships/chartColorStyle" Target="colors11.xml" /><Relationship Id="rId1" Type="http://schemas.microsoft.com/office/2011/relationships/chartStyle" Target="style11.xml" /></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9.bin" /><Relationship Id="rId2" Type="http://schemas.microsoft.com/office/2011/relationships/chartColorStyle" Target="colors12.xml" /><Relationship Id="rId1" Type="http://schemas.microsoft.com/office/2011/relationships/chartStyle" Target="style12.xml" /></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2de63119b3f1bce3/Archive%20Current%20Documents/Flow%20Contract%20Site%20Laboratory/RESULTS%20APR%2028%202014/J%5eJ%20Fractions%20JA%20JE%20JE5%20JE6%20P8%20P9%20FOR%20NK%20TESTING%20VER%202.xlsx" TargetMode="External" /></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0.bin" /><Relationship Id="rId2" Type="http://schemas.microsoft.com/office/2011/relationships/chartColorStyle" Target="colors13.xml" /><Relationship Id="rId1" Type="http://schemas.microsoft.com/office/2011/relationships/chartStyle" Target="style13.xml" /></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1.bin" /><Relationship Id="rId2" Type="http://schemas.microsoft.com/office/2011/relationships/chartColorStyle" Target="colors14.xml" /><Relationship Id="rId1" Type="http://schemas.microsoft.com/office/2011/relationships/chartStyle" Target="style14.xml" /></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2.bin" /><Relationship Id="rId2" Type="http://schemas.microsoft.com/office/2011/relationships/chartColorStyle" Target="colors15.xml" /><Relationship Id="rId1" Type="http://schemas.microsoft.com/office/2011/relationships/chartStyle" Target="style15.xml" /></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3.bin" /><Relationship Id="rId2" Type="http://schemas.microsoft.com/office/2011/relationships/chartColorStyle" Target="colors16.xml" /><Relationship Id="rId1" Type="http://schemas.microsoft.com/office/2011/relationships/chartStyle" Target="style16.xml" /></Relationships>
</file>

<file path=ppt/charts/_rels/chart24.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17.xml" /><Relationship Id="rId1" Type="http://schemas.microsoft.com/office/2011/relationships/chartStyle" Target="style17.xml" /></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4.bin" /><Relationship Id="rId2" Type="http://schemas.microsoft.com/office/2011/relationships/chartColorStyle" Target="colors18.xml" /><Relationship Id="rId1" Type="http://schemas.microsoft.com/office/2011/relationships/chartStyle" Target="style18.xml" /></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5.bin" /><Relationship Id="rId2" Type="http://schemas.microsoft.com/office/2011/relationships/chartColorStyle" Target="colors19.xml" /><Relationship Id="rId1" Type="http://schemas.microsoft.com/office/2011/relationships/chartStyle" Target="style19.xml" /></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16.bin" /><Relationship Id="rId2" Type="http://schemas.microsoft.com/office/2011/relationships/chartColorStyle" Target="colors20.xml" /><Relationship Id="rId1" Type="http://schemas.microsoft.com/office/2011/relationships/chartStyle" Target="style20.xml" /></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17.bin" /><Relationship Id="rId2" Type="http://schemas.microsoft.com/office/2011/relationships/chartColorStyle" Target="colors21.xml" /><Relationship Id="rId1" Type="http://schemas.microsoft.com/office/2011/relationships/chartStyle" Target="style21.xml" /></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18.bin" /><Relationship Id="rId2" Type="http://schemas.microsoft.com/office/2011/relationships/chartColorStyle" Target="colors22.xml" /><Relationship Id="rId1" Type="http://schemas.microsoft.com/office/2011/relationships/chartStyle" Target="style22.xml" /></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2de63119b3f1bce3/Archive%20Current%20Documents/Flow%20Contract%20Site%20Laboratory/RESULTS%20APR%2028%202014/J%5eJ%20Fractions%20JA%20JE%20JE5%20JE6%20P8%20P9%20FOR%20NK%20TESTING%20VER%202.xlsx" TargetMode="External" /></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19.bin" /><Relationship Id="rId2" Type="http://schemas.microsoft.com/office/2011/relationships/chartColorStyle" Target="colors23.xml" /><Relationship Id="rId1" Type="http://schemas.microsoft.com/office/2011/relationships/chartStyle" Target="style23.xml" /></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0.bin" /><Relationship Id="rId2" Type="http://schemas.microsoft.com/office/2011/relationships/chartColorStyle" Target="colors24.xml" /><Relationship Id="rId1" Type="http://schemas.microsoft.com/office/2011/relationships/chartStyle" Target="style24.xml" /></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1.bin" /><Relationship Id="rId2" Type="http://schemas.microsoft.com/office/2011/relationships/chartColorStyle" Target="colors25.xml" /><Relationship Id="rId1" Type="http://schemas.microsoft.com/office/2011/relationships/chartStyle" Target="style25.xml" /></Relationships>
</file>

<file path=ppt/charts/_rels/chart33.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26.xml" /><Relationship Id="rId1" Type="http://schemas.microsoft.com/office/2011/relationships/chartStyle" Target="style26.xml" /></Relationships>
</file>

<file path=ppt/charts/_rels/chart34.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27.xml" /><Relationship Id="rId1" Type="http://schemas.microsoft.com/office/2011/relationships/chartStyle" Target="style27.xml" /></Relationships>
</file>

<file path=ppt/charts/_rels/chart35.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28.xml" /><Relationship Id="rId1" Type="http://schemas.microsoft.com/office/2011/relationships/chartStyle" Target="style28.xml" /></Relationships>
</file>

<file path=ppt/charts/_rels/chart36.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29.xml" /><Relationship Id="rId1" Type="http://schemas.microsoft.com/office/2011/relationships/chartStyle" Target="style29.xml" /></Relationships>
</file>

<file path=ppt/charts/_rels/chart37.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30.xml" /><Relationship Id="rId1" Type="http://schemas.microsoft.com/office/2011/relationships/chartStyle" Target="style30.xml" /></Relationships>
</file>

<file path=ppt/charts/_rels/chart38.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31.xml" /><Relationship Id="rId1" Type="http://schemas.microsoft.com/office/2011/relationships/chartStyle" Target="style31.xml" /></Relationships>
</file>

<file path=ppt/charts/_rels/chart39.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32.xml" /><Relationship Id="rId1" Type="http://schemas.microsoft.com/office/2011/relationships/chartStyle" Target="style32.xml" /></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2de63119b3f1bce3/Archive%20Current%20Documents/Flow%20Contract%20Site%20Laboratory/RESULTS%20APR%2028%202014/J%5eJ%20Fractions%20JA%20JE%20JE5%20JE6%20P8%20P9%20FOR%20NK%20TESTING%20VER%202.xlsx" TargetMode="External" /></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2de63119b3f1bce3/Archive%20Current%20Documents/Flow%20Contract%20Site%20Laboratory/RESULTS%20APR%2028%202014/J%5eJ%20Fractions%20JA%20JE%20JE5%20JE6%20P8%20P9%20FOR%20NK%20TESTING%20VER%202.xlsx" TargetMode="External" /></Relationships>
</file>

<file path=ppt/charts/_rels/chart6.xml.rels><?xml version="1.0" encoding="UTF-8" standalone="yes"?>
<Relationships xmlns="http://schemas.openxmlformats.org/package/2006/relationships"><Relationship Id="rId1" Type="http://schemas.openxmlformats.org/officeDocument/2006/relationships/oleObject" Target="https://d.docs.live.net/2de63119b3f1bce3/Archive%20Current%20Documents/Flow%20Contract%20Site%20Laboratory/RESULTS%20APR%2028%202014/J%5eJ%20Fractions%20JA%20JE%20JE5%20JE6%20P8%20P9%20FOR%20NK%20TESTING%20VER%202.xlsx" TargetMode="External" /></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2de63119b3f1bce3/Archive%20Current%20Documents/ImmuneTech%20USA/CHEMOKINES%20AND%20CYTOKINES%20JUNE%209%202020/Final%20Cytokine%20Report%20with%20J%5eJ%20JE%5eJ%20JA%5eJ%20P8%20and%20P9.xlsx" TargetMode="External" /><Relationship Id="rId2" Type="http://schemas.microsoft.com/office/2011/relationships/chartColorStyle" Target="colors1.xml" /><Relationship Id="rId1" Type="http://schemas.microsoft.com/office/2011/relationships/chartStyle" Target="style1.xml" /></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2.xml" /><Relationship Id="rId1" Type="http://schemas.microsoft.com/office/2011/relationships/chartStyle" Target="style2.xml" /><Relationship Id="rId4" Type="http://schemas.openxmlformats.org/officeDocument/2006/relationships/oleObject" Target="../embeddings/oleObject1.bin" /></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 /><Relationship Id="rId2" Type="http://schemas.microsoft.com/office/2011/relationships/chartColorStyle" Target="colors3.xml" /><Relationship Id="rId1" Type="http://schemas.microsoft.com/office/2011/relationships/chartStyle" Target="style3.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t>Figure 1: Evaluation of  CD69 on CD3-CD56+ Natural Killer Cells in Human PBMC Specimens in Response to Client Test Compounds (N = 3)</a:t>
            </a:r>
          </a:p>
        </c:rich>
      </c:tx>
      <c:layout>
        <c:manualLayout>
          <c:xMode val="edge"/>
          <c:yMode val="edge"/>
          <c:x val="0.10915158539608492"/>
          <c:y val="1.4120540494263418E-2"/>
        </c:manualLayout>
      </c:layout>
      <c:overlay val="0"/>
    </c:title>
    <c:autoTitleDeleted val="0"/>
    <c:plotArea>
      <c:layout/>
      <c:lineChart>
        <c:grouping val="standard"/>
        <c:varyColors val="0"/>
        <c:ser>
          <c:idx val="0"/>
          <c:order val="0"/>
          <c:tx>
            <c:v>J</c:v>
          </c:tx>
          <c:cat>
            <c:strRef>
              <c:f>[1]Sheet5!$D$3:$G$3</c:f>
              <c:strCache>
                <c:ptCount val="4"/>
                <c:pt idx="0">
                  <c:v>C1</c:v>
                </c:pt>
                <c:pt idx="1">
                  <c:v>C2</c:v>
                </c:pt>
                <c:pt idx="2">
                  <c:v>C3</c:v>
                </c:pt>
                <c:pt idx="3">
                  <c:v>C4</c:v>
                </c:pt>
              </c:strCache>
            </c:strRef>
          </c:cat>
          <c:val>
            <c:numRef>
              <c:f>[1]Sheet5!$D$15:$G$15</c:f>
              <c:numCache>
                <c:formatCode>General</c:formatCode>
                <c:ptCount val="4"/>
                <c:pt idx="0">
                  <c:v>145</c:v>
                </c:pt>
                <c:pt idx="1">
                  <c:v>165</c:v>
                </c:pt>
                <c:pt idx="2">
                  <c:v>252</c:v>
                </c:pt>
                <c:pt idx="3">
                  <c:v>590</c:v>
                </c:pt>
              </c:numCache>
            </c:numRef>
          </c:val>
          <c:smooth val="0"/>
          <c:extLst>
            <c:ext xmlns:c16="http://schemas.microsoft.com/office/drawing/2014/chart" uri="{C3380CC4-5D6E-409C-BE32-E72D297353CC}">
              <c16:uniqueId val="{00000000-E2EF-4F97-9081-635F00C079CC}"/>
            </c:ext>
          </c:extLst>
        </c:ser>
        <c:ser>
          <c:idx val="1"/>
          <c:order val="1"/>
          <c:tx>
            <c:v>JE</c:v>
          </c:tx>
          <c:cat>
            <c:strRef>
              <c:f>[1]Sheet5!$D$3:$G$3</c:f>
              <c:strCache>
                <c:ptCount val="4"/>
                <c:pt idx="0">
                  <c:v>C1</c:v>
                </c:pt>
                <c:pt idx="1">
                  <c:v>C2</c:v>
                </c:pt>
                <c:pt idx="2">
                  <c:v>C3</c:v>
                </c:pt>
                <c:pt idx="3">
                  <c:v>C4</c:v>
                </c:pt>
              </c:strCache>
            </c:strRef>
          </c:cat>
          <c:val>
            <c:numRef>
              <c:f>[1]Sheet5!$H$15:$K$15</c:f>
              <c:numCache>
                <c:formatCode>General</c:formatCode>
                <c:ptCount val="4"/>
                <c:pt idx="0">
                  <c:v>206</c:v>
                </c:pt>
                <c:pt idx="1">
                  <c:v>213.33333333333334</c:v>
                </c:pt>
                <c:pt idx="2">
                  <c:v>464</c:v>
                </c:pt>
                <c:pt idx="3">
                  <c:v>1023.6666666666666</c:v>
                </c:pt>
              </c:numCache>
            </c:numRef>
          </c:val>
          <c:smooth val="0"/>
          <c:extLst>
            <c:ext xmlns:c16="http://schemas.microsoft.com/office/drawing/2014/chart" uri="{C3380CC4-5D6E-409C-BE32-E72D297353CC}">
              <c16:uniqueId val="{00000001-E2EF-4F97-9081-635F00C079CC}"/>
            </c:ext>
          </c:extLst>
        </c:ser>
        <c:ser>
          <c:idx val="3"/>
          <c:order val="2"/>
          <c:tx>
            <c:v>JA</c:v>
          </c:tx>
          <c:val>
            <c:numRef>
              <c:f>[1]Sheet5!$P$15:$S$15</c:f>
              <c:numCache>
                <c:formatCode>General</c:formatCode>
                <c:ptCount val="4"/>
                <c:pt idx="0">
                  <c:v>190</c:v>
                </c:pt>
                <c:pt idx="1">
                  <c:v>297.66666666666669</c:v>
                </c:pt>
                <c:pt idx="2">
                  <c:v>205.33333333333334</c:v>
                </c:pt>
                <c:pt idx="3">
                  <c:v>363.66666666666669</c:v>
                </c:pt>
              </c:numCache>
            </c:numRef>
          </c:val>
          <c:smooth val="0"/>
          <c:extLst>
            <c:ext xmlns:c16="http://schemas.microsoft.com/office/drawing/2014/chart" uri="{C3380CC4-5D6E-409C-BE32-E72D297353CC}">
              <c16:uniqueId val="{00000002-E2EF-4F97-9081-635F00C079CC}"/>
            </c:ext>
          </c:extLst>
        </c:ser>
        <c:ser>
          <c:idx val="4"/>
          <c:order val="3"/>
          <c:tx>
            <c:v>JE5</c:v>
          </c:tx>
          <c:val>
            <c:numRef>
              <c:f>[1]Sheet5!$T$15:$W$15</c:f>
              <c:numCache>
                <c:formatCode>General</c:formatCode>
                <c:ptCount val="4"/>
                <c:pt idx="0">
                  <c:v>253</c:v>
                </c:pt>
                <c:pt idx="1">
                  <c:v>402.33333333333331</c:v>
                </c:pt>
                <c:pt idx="2">
                  <c:v>632.66666666666663</c:v>
                </c:pt>
                <c:pt idx="3">
                  <c:v>833.33333333333337</c:v>
                </c:pt>
              </c:numCache>
            </c:numRef>
          </c:val>
          <c:smooth val="0"/>
          <c:extLst>
            <c:ext xmlns:c16="http://schemas.microsoft.com/office/drawing/2014/chart" uri="{C3380CC4-5D6E-409C-BE32-E72D297353CC}">
              <c16:uniqueId val="{00000003-E2EF-4F97-9081-635F00C079CC}"/>
            </c:ext>
          </c:extLst>
        </c:ser>
        <c:ser>
          <c:idx val="6"/>
          <c:order val="4"/>
          <c:tx>
            <c:v>P8</c:v>
          </c:tx>
          <c:val>
            <c:numRef>
              <c:f>[1]Sheet5!$AB$15:$AE$15</c:f>
              <c:numCache>
                <c:formatCode>General</c:formatCode>
                <c:ptCount val="4"/>
                <c:pt idx="0">
                  <c:v>243</c:v>
                </c:pt>
                <c:pt idx="1">
                  <c:v>367.33333333333331</c:v>
                </c:pt>
                <c:pt idx="2">
                  <c:v>603.66666666666663</c:v>
                </c:pt>
                <c:pt idx="3">
                  <c:v>1265.6666666666667</c:v>
                </c:pt>
              </c:numCache>
            </c:numRef>
          </c:val>
          <c:smooth val="0"/>
          <c:extLst>
            <c:ext xmlns:c16="http://schemas.microsoft.com/office/drawing/2014/chart" uri="{C3380CC4-5D6E-409C-BE32-E72D297353CC}">
              <c16:uniqueId val="{00000004-E2EF-4F97-9081-635F00C079CC}"/>
            </c:ext>
          </c:extLst>
        </c:ser>
        <c:ser>
          <c:idx val="7"/>
          <c:order val="5"/>
          <c:tx>
            <c:v>P9</c:v>
          </c:tx>
          <c:val>
            <c:numRef>
              <c:f>[1]Sheet5!$AF$15:$AI$15</c:f>
              <c:numCache>
                <c:formatCode>General</c:formatCode>
                <c:ptCount val="4"/>
                <c:pt idx="0">
                  <c:v>165</c:v>
                </c:pt>
                <c:pt idx="1">
                  <c:v>177.33333333333334</c:v>
                </c:pt>
                <c:pt idx="2">
                  <c:v>325.66666666666669</c:v>
                </c:pt>
                <c:pt idx="3">
                  <c:v>426</c:v>
                </c:pt>
              </c:numCache>
            </c:numRef>
          </c:val>
          <c:smooth val="0"/>
          <c:extLst>
            <c:ext xmlns:c16="http://schemas.microsoft.com/office/drawing/2014/chart" uri="{C3380CC4-5D6E-409C-BE32-E72D297353CC}">
              <c16:uniqueId val="{00000005-E2EF-4F97-9081-635F00C079CC}"/>
            </c:ext>
          </c:extLst>
        </c:ser>
        <c:ser>
          <c:idx val="10"/>
          <c:order val="6"/>
          <c:tx>
            <c:v>JE6</c:v>
          </c:tx>
          <c:val>
            <c:numRef>
              <c:f>[1]Sheet5!$AR$15:$AU$15</c:f>
              <c:numCache>
                <c:formatCode>General</c:formatCode>
                <c:ptCount val="4"/>
                <c:pt idx="0">
                  <c:v>166.66666666666666</c:v>
                </c:pt>
                <c:pt idx="1">
                  <c:v>274</c:v>
                </c:pt>
                <c:pt idx="2">
                  <c:v>438</c:v>
                </c:pt>
                <c:pt idx="3">
                  <c:v>554</c:v>
                </c:pt>
              </c:numCache>
            </c:numRef>
          </c:val>
          <c:smooth val="0"/>
          <c:extLst>
            <c:ext xmlns:c16="http://schemas.microsoft.com/office/drawing/2014/chart" uri="{C3380CC4-5D6E-409C-BE32-E72D297353CC}">
              <c16:uniqueId val="{00000006-E2EF-4F97-9081-635F00C079CC}"/>
            </c:ext>
          </c:extLst>
        </c:ser>
        <c:dLbls>
          <c:showLegendKey val="0"/>
          <c:showVal val="0"/>
          <c:showCatName val="0"/>
          <c:showSerName val="0"/>
          <c:showPercent val="0"/>
          <c:showBubbleSize val="0"/>
        </c:dLbls>
        <c:marker val="1"/>
        <c:smooth val="0"/>
        <c:axId val="46035328"/>
        <c:axId val="46036864"/>
      </c:lineChart>
      <c:catAx>
        <c:axId val="46035328"/>
        <c:scaling>
          <c:orientation val="minMax"/>
        </c:scaling>
        <c:delete val="0"/>
        <c:axPos val="b"/>
        <c:numFmt formatCode="General" sourceLinked="0"/>
        <c:majorTickMark val="none"/>
        <c:minorTickMark val="none"/>
        <c:tickLblPos val="nextTo"/>
        <c:crossAx val="46036864"/>
        <c:crosses val="autoZero"/>
        <c:auto val="1"/>
        <c:lblAlgn val="ctr"/>
        <c:lblOffset val="100"/>
        <c:noMultiLvlLbl val="0"/>
      </c:catAx>
      <c:valAx>
        <c:axId val="46036864"/>
        <c:scaling>
          <c:orientation val="minMax"/>
        </c:scaling>
        <c:delete val="0"/>
        <c:axPos val="l"/>
        <c:majorGridlines/>
        <c:title>
          <c:tx>
            <c:rich>
              <a:bodyPr/>
              <a:lstStyle/>
              <a:p>
                <a:pPr>
                  <a:defRPr/>
                </a:pPr>
                <a:r>
                  <a:rPr lang="en-US" sz="1800" b="1" i="0" baseline="0"/>
                  <a:t>Median Fluorescent Intensity</a:t>
                </a:r>
                <a:endParaRPr lang="en-US"/>
              </a:p>
            </c:rich>
          </c:tx>
          <c:overlay val="0"/>
        </c:title>
        <c:numFmt formatCode="General" sourceLinked="1"/>
        <c:majorTickMark val="none"/>
        <c:minorTickMark val="none"/>
        <c:tickLblPos val="nextTo"/>
        <c:crossAx val="46035328"/>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b="0" i="0" u="none" strike="noStrike" baseline="0" dirty="0">
                <a:effectLst/>
              </a:rPr>
              <a:t>VEGF</a:t>
            </a:r>
            <a:r>
              <a:rPr lang="en-US" sz="2800" b="1" i="0" u="none" strike="noStrike" baseline="0" dirty="0">
                <a:effectLst>
                  <a:outerShdw blurRad="50800" dist="38100" dir="5400000" algn="t" rotWithShape="0">
                    <a:prstClr val="black">
                      <a:alpha val="40000"/>
                    </a:prstClr>
                  </a:outerShdw>
                </a:effectLst>
              </a:rPr>
              <a:t> </a:t>
            </a:r>
            <a:endParaRPr lang="en-US" sz="2800" dirty="0"/>
          </a:p>
        </c:rich>
      </c:tx>
      <c:layout>
        <c:manualLayout>
          <c:xMode val="edge"/>
          <c:yMode val="edge"/>
          <c:x val="0.4743790165156932"/>
          <c:y val="7.1428571428571425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9091380986847389E-2"/>
          <c:y val="0.12917582417582418"/>
          <c:w val="0.92974798762968003"/>
          <c:h val="0.76079965965792729"/>
        </c:manualLayout>
      </c:layout>
      <c:lineChart>
        <c:grouping val="standard"/>
        <c:varyColors val="0"/>
        <c:ser>
          <c:idx val="0"/>
          <c:order val="0"/>
          <c:tx>
            <c:strRef>
              <c:f>'[Final Cytokine Report with J^J JE^J JA^J P8 and P9.xlsx]J. JA, JE, P8'!$A$807</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P8'!$B$806:$D$806</c:f>
              <c:strCache>
                <c:ptCount val="3"/>
                <c:pt idx="0">
                  <c:v>C2</c:v>
                </c:pt>
                <c:pt idx="1">
                  <c:v>C3</c:v>
                </c:pt>
                <c:pt idx="2">
                  <c:v>C4</c:v>
                </c:pt>
              </c:strCache>
            </c:strRef>
          </c:cat>
          <c:val>
            <c:numRef>
              <c:f>'[Final Cytokine Report with J^J JE^J JA^J P8 and P9.xlsx]J. JA, JE, P8'!$B$807:$D$807</c:f>
              <c:numCache>
                <c:formatCode>General</c:formatCode>
                <c:ptCount val="3"/>
                <c:pt idx="0">
                  <c:v>18.28</c:v>
                </c:pt>
                <c:pt idx="1">
                  <c:v>57.42</c:v>
                </c:pt>
                <c:pt idx="2">
                  <c:v>57.71</c:v>
                </c:pt>
              </c:numCache>
            </c:numRef>
          </c:val>
          <c:smooth val="0"/>
          <c:extLst>
            <c:ext xmlns:c16="http://schemas.microsoft.com/office/drawing/2014/chart" uri="{C3380CC4-5D6E-409C-BE32-E72D297353CC}">
              <c16:uniqueId val="{00000000-251F-4EE3-9D68-8C9AED35D4B7}"/>
            </c:ext>
          </c:extLst>
        </c:ser>
        <c:ser>
          <c:idx val="1"/>
          <c:order val="1"/>
          <c:tx>
            <c:strRef>
              <c:f>'[Final Cytokine Report with J^J JE^J JA^J P8 and P9.xlsx]J. JA, JE, P8'!$A$808</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P8'!$B$806:$D$806</c:f>
              <c:strCache>
                <c:ptCount val="3"/>
                <c:pt idx="0">
                  <c:v>C2</c:v>
                </c:pt>
                <c:pt idx="1">
                  <c:v>C3</c:v>
                </c:pt>
                <c:pt idx="2">
                  <c:v>C4</c:v>
                </c:pt>
              </c:strCache>
            </c:strRef>
          </c:cat>
          <c:val>
            <c:numRef>
              <c:f>'[Final Cytokine Report with J^J JE^J JA^J P8 and P9.xlsx]J. JA, JE, P8'!$B$808:$D$808</c:f>
              <c:numCache>
                <c:formatCode>General</c:formatCode>
                <c:ptCount val="3"/>
                <c:pt idx="0">
                  <c:v>99.77</c:v>
                </c:pt>
                <c:pt idx="1">
                  <c:v>74.52</c:v>
                </c:pt>
                <c:pt idx="2">
                  <c:v>17.57</c:v>
                </c:pt>
              </c:numCache>
            </c:numRef>
          </c:val>
          <c:smooth val="0"/>
          <c:extLst>
            <c:ext xmlns:c16="http://schemas.microsoft.com/office/drawing/2014/chart" uri="{C3380CC4-5D6E-409C-BE32-E72D297353CC}">
              <c16:uniqueId val="{00000001-251F-4EE3-9D68-8C9AED35D4B7}"/>
            </c:ext>
          </c:extLst>
        </c:ser>
        <c:ser>
          <c:idx val="2"/>
          <c:order val="2"/>
          <c:tx>
            <c:strRef>
              <c:f>'[Final Cytokine Report with J^J JE^J JA^J P8 and P9.xlsx]J. JA, JE, P8'!$A$809</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P8'!$B$806:$D$806</c:f>
              <c:strCache>
                <c:ptCount val="3"/>
                <c:pt idx="0">
                  <c:v>C2</c:v>
                </c:pt>
                <c:pt idx="1">
                  <c:v>C3</c:v>
                </c:pt>
                <c:pt idx="2">
                  <c:v>C4</c:v>
                </c:pt>
              </c:strCache>
            </c:strRef>
          </c:cat>
          <c:val>
            <c:numRef>
              <c:f>'[Final Cytokine Report with J^J JE^J JA^J P8 and P9.xlsx]J. JA, JE, P8'!$B$809:$D$809</c:f>
              <c:numCache>
                <c:formatCode>General</c:formatCode>
                <c:ptCount val="3"/>
                <c:pt idx="0">
                  <c:v>36.42</c:v>
                </c:pt>
                <c:pt idx="1">
                  <c:v>59.86</c:v>
                </c:pt>
                <c:pt idx="2">
                  <c:v>65.14</c:v>
                </c:pt>
              </c:numCache>
            </c:numRef>
          </c:val>
          <c:smooth val="0"/>
          <c:extLst>
            <c:ext xmlns:c16="http://schemas.microsoft.com/office/drawing/2014/chart" uri="{C3380CC4-5D6E-409C-BE32-E72D297353CC}">
              <c16:uniqueId val="{00000002-251F-4EE3-9D68-8C9AED35D4B7}"/>
            </c:ext>
          </c:extLst>
        </c:ser>
        <c:ser>
          <c:idx val="3"/>
          <c:order val="3"/>
          <c:tx>
            <c:strRef>
              <c:f>'[Final Cytokine Report with J^J JE^J JA^J P8 and P9.xlsx]J. JA, JE, P8'!$A$810</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P8'!$B$806:$D$806</c:f>
              <c:strCache>
                <c:ptCount val="3"/>
                <c:pt idx="0">
                  <c:v>C2</c:v>
                </c:pt>
                <c:pt idx="1">
                  <c:v>C3</c:v>
                </c:pt>
                <c:pt idx="2">
                  <c:v>C4</c:v>
                </c:pt>
              </c:strCache>
            </c:strRef>
          </c:cat>
          <c:val>
            <c:numRef>
              <c:f>'[Final Cytokine Report with J^J JE^J JA^J P8 and P9.xlsx]J. JA, JE, P8'!$B$810:$D$810</c:f>
              <c:numCache>
                <c:formatCode>General</c:formatCode>
                <c:ptCount val="3"/>
                <c:pt idx="0">
                  <c:v>20.02</c:v>
                </c:pt>
                <c:pt idx="1">
                  <c:v>16.75</c:v>
                </c:pt>
                <c:pt idx="2">
                  <c:v>18.16</c:v>
                </c:pt>
              </c:numCache>
            </c:numRef>
          </c:val>
          <c:smooth val="0"/>
          <c:extLst>
            <c:ext xmlns:c16="http://schemas.microsoft.com/office/drawing/2014/chart" uri="{C3380CC4-5D6E-409C-BE32-E72D297353CC}">
              <c16:uniqueId val="{00000003-251F-4EE3-9D68-8C9AED35D4B7}"/>
            </c:ext>
          </c:extLst>
        </c:ser>
        <c:ser>
          <c:idx val="5"/>
          <c:order val="5"/>
          <c:tx>
            <c:strRef>
              <c:f>'[Final Cytokine Report with J^J JE^J JA^J P8 and P9.xlsx]J. JA, JE, P8'!$A$812</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P8'!$B$806:$D$806</c:f>
              <c:strCache>
                <c:ptCount val="3"/>
                <c:pt idx="0">
                  <c:v>C2</c:v>
                </c:pt>
                <c:pt idx="1">
                  <c:v>C3</c:v>
                </c:pt>
                <c:pt idx="2">
                  <c:v>C4</c:v>
                </c:pt>
              </c:strCache>
            </c:strRef>
          </c:cat>
          <c:val>
            <c:numRef>
              <c:f>'[Final Cytokine Report with J^J JE^J JA^J P8 and P9.xlsx]J. JA, JE, P8'!$B$812:$D$812</c:f>
              <c:numCache>
                <c:formatCode>General</c:formatCode>
                <c:ptCount val="3"/>
                <c:pt idx="0">
                  <c:v>14.74</c:v>
                </c:pt>
                <c:pt idx="1">
                  <c:v>13.43</c:v>
                </c:pt>
                <c:pt idx="2">
                  <c:v>14.65</c:v>
                </c:pt>
              </c:numCache>
            </c:numRef>
          </c:val>
          <c:smooth val="0"/>
          <c:extLst>
            <c:ext xmlns:c16="http://schemas.microsoft.com/office/drawing/2014/chart" uri="{C3380CC4-5D6E-409C-BE32-E72D297353CC}">
              <c16:uniqueId val="{00000004-251F-4EE3-9D68-8C9AED35D4B7}"/>
            </c:ext>
          </c:extLst>
        </c:ser>
        <c:ser>
          <c:idx val="9"/>
          <c:order val="9"/>
          <c:tx>
            <c:strRef>
              <c:f>'[Final Cytokine Report with J^J JE^J JA^J P8 and P9.xlsx]J. JA, JE, P8'!$A$816</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P8'!$B$806:$D$806</c:f>
              <c:strCache>
                <c:ptCount val="3"/>
                <c:pt idx="0">
                  <c:v>C2</c:v>
                </c:pt>
                <c:pt idx="1">
                  <c:v>C3</c:v>
                </c:pt>
                <c:pt idx="2">
                  <c:v>C4</c:v>
                </c:pt>
              </c:strCache>
            </c:strRef>
          </c:cat>
          <c:val>
            <c:numRef>
              <c:f>'[Final Cytokine Report with J^J JE^J JA^J P8 and P9.xlsx]J. JA, JE, P8'!$B$816:$D$816</c:f>
              <c:numCache>
                <c:formatCode>General</c:formatCode>
                <c:ptCount val="3"/>
                <c:pt idx="0">
                  <c:v>16.54</c:v>
                </c:pt>
                <c:pt idx="1">
                  <c:v>19.329999999999998</c:v>
                </c:pt>
                <c:pt idx="2">
                  <c:v>16.86</c:v>
                </c:pt>
              </c:numCache>
            </c:numRef>
          </c:val>
          <c:smooth val="0"/>
          <c:extLst>
            <c:ext xmlns:c16="http://schemas.microsoft.com/office/drawing/2014/chart" uri="{C3380CC4-5D6E-409C-BE32-E72D297353CC}">
              <c16:uniqueId val="{00000005-251F-4EE3-9D68-8C9AED35D4B7}"/>
            </c:ext>
          </c:extLst>
        </c:ser>
        <c:dLbls>
          <c:showLegendKey val="0"/>
          <c:showVal val="1"/>
          <c:showCatName val="0"/>
          <c:showSerName val="0"/>
          <c:showPercent val="0"/>
          <c:showBubbleSize val="0"/>
        </c:dLbls>
        <c:smooth val="0"/>
        <c:axId val="96999680"/>
        <c:axId val="97026048"/>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P8'!$A$811</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P8'!$B$806:$D$806</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P8'!$B$811:$D$811</c15:sqref>
                        </c15:formulaRef>
                      </c:ext>
                    </c:extLst>
                    <c:numCache>
                      <c:formatCode>General</c:formatCode>
                      <c:ptCount val="3"/>
                      <c:pt idx="0">
                        <c:v>51.01</c:v>
                      </c:pt>
                      <c:pt idx="1">
                        <c:v>33.11</c:v>
                      </c:pt>
                      <c:pt idx="2">
                        <c:v>16.52</c:v>
                      </c:pt>
                    </c:numCache>
                  </c:numRef>
                </c:val>
                <c:smooth val="0"/>
                <c:extLst>
                  <c:ext xmlns:c16="http://schemas.microsoft.com/office/drawing/2014/chart" uri="{C3380CC4-5D6E-409C-BE32-E72D297353CC}">
                    <c16:uniqueId val="{00000006-251F-4EE3-9D68-8C9AED35D4B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P8'!$A$813</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P8'!$B$806:$D$806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P8'!$B$813:$D$813</c15:sqref>
                        </c15:formulaRef>
                      </c:ext>
                    </c:extLst>
                    <c:numCache>
                      <c:formatCode>General</c:formatCode>
                      <c:ptCount val="3"/>
                      <c:pt idx="0">
                        <c:v>14.91</c:v>
                      </c:pt>
                      <c:pt idx="1">
                        <c:v>14.3</c:v>
                      </c:pt>
                      <c:pt idx="2">
                        <c:v>13.9</c:v>
                      </c:pt>
                    </c:numCache>
                  </c:numRef>
                </c:val>
                <c:smooth val="0"/>
                <c:extLst xmlns:c15="http://schemas.microsoft.com/office/drawing/2012/chart">
                  <c:ext xmlns:c16="http://schemas.microsoft.com/office/drawing/2014/chart" uri="{C3380CC4-5D6E-409C-BE32-E72D297353CC}">
                    <c16:uniqueId val="{00000007-251F-4EE3-9D68-8C9AED35D4B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P8'!$A$814</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P8'!$B$806:$D$806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P8'!$B$814:$D$814</c15:sqref>
                        </c15:formulaRef>
                      </c:ext>
                    </c:extLst>
                    <c:numCache>
                      <c:formatCode>General</c:formatCode>
                      <c:ptCount val="3"/>
                      <c:pt idx="0">
                        <c:v>12.25</c:v>
                      </c:pt>
                      <c:pt idx="1">
                        <c:v>13</c:v>
                      </c:pt>
                      <c:pt idx="2">
                        <c:v>15.99</c:v>
                      </c:pt>
                    </c:numCache>
                  </c:numRef>
                </c:val>
                <c:smooth val="0"/>
                <c:extLst xmlns:c15="http://schemas.microsoft.com/office/drawing/2012/chart">
                  <c:ext xmlns:c16="http://schemas.microsoft.com/office/drawing/2014/chart" uri="{C3380CC4-5D6E-409C-BE32-E72D297353CC}">
                    <c16:uniqueId val="{00000008-251F-4EE3-9D68-8C9AED35D4B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P8'!$A$815</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P8'!$B$806:$D$806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P8'!$B$815:$D$815</c15:sqref>
                        </c15:formulaRef>
                      </c:ext>
                    </c:extLst>
                    <c:numCache>
                      <c:formatCode>General</c:formatCode>
                      <c:ptCount val="3"/>
                      <c:pt idx="0">
                        <c:v>14.94</c:v>
                      </c:pt>
                      <c:pt idx="1">
                        <c:v>13.51</c:v>
                      </c:pt>
                      <c:pt idx="2">
                        <c:v>12.84</c:v>
                      </c:pt>
                    </c:numCache>
                  </c:numRef>
                </c:val>
                <c:smooth val="0"/>
                <c:extLst xmlns:c15="http://schemas.microsoft.com/office/drawing/2012/chart">
                  <c:ext xmlns:c16="http://schemas.microsoft.com/office/drawing/2014/chart" uri="{C3380CC4-5D6E-409C-BE32-E72D297353CC}">
                    <c16:uniqueId val="{00000009-251F-4EE3-9D68-8C9AED35D4B7}"/>
                  </c:ext>
                </c:extLst>
              </c15:ser>
            </c15:filteredLineSeries>
          </c:ext>
        </c:extLst>
      </c:lineChart>
      <c:catAx>
        <c:axId val="9699968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026048"/>
        <c:crosses val="autoZero"/>
        <c:auto val="1"/>
        <c:lblAlgn val="ctr"/>
        <c:lblOffset val="100"/>
        <c:noMultiLvlLbl val="0"/>
      </c:catAx>
      <c:valAx>
        <c:axId val="970260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6999680"/>
        <c:crosses val="autoZero"/>
        <c:crossBetween val="between"/>
      </c:valAx>
      <c:spPr>
        <a:noFill/>
        <a:ln>
          <a:noFill/>
        </a:ln>
        <a:effectLst/>
      </c:spPr>
    </c:plotArea>
    <c:legend>
      <c:legendPos val="b"/>
      <c:layout>
        <c:manualLayout>
          <c:xMode val="edge"/>
          <c:yMode val="edge"/>
          <c:x val="0.36597485725147866"/>
          <c:y val="0.9526096737907761"/>
          <c:w val="0.26805019410874475"/>
          <c:h val="3.09068097257073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dirty="0"/>
              <a:t>EGF</a:t>
            </a:r>
          </a:p>
        </c:rich>
      </c:tx>
      <c:layout>
        <c:manualLayout>
          <c:xMode val="edge"/>
          <c:yMode val="edge"/>
          <c:x val="0.47943193515427068"/>
          <c:y val="7.7777777777777779E-2"/>
        </c:manualLayout>
      </c:layout>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5437932776492664E-2"/>
          <c:y val="0.13987037037037039"/>
          <c:w val="0.92888430552548495"/>
          <c:h val="0.76369743365412657"/>
        </c:manualLayout>
      </c:layout>
      <c:lineChart>
        <c:grouping val="standard"/>
        <c:varyColors val="0"/>
        <c:ser>
          <c:idx val="0"/>
          <c:order val="0"/>
          <c:tx>
            <c:strRef>
              <c:f>'[Final Cytokine Report with J^J JE^J JA^J P8 and P9.xlsx]J. JA, JE, P8'!$A$3</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P8'!$B$2:$D$2</c:f>
              <c:strCache>
                <c:ptCount val="3"/>
                <c:pt idx="0">
                  <c:v>C2</c:v>
                </c:pt>
                <c:pt idx="1">
                  <c:v>C3</c:v>
                </c:pt>
                <c:pt idx="2">
                  <c:v>C4</c:v>
                </c:pt>
              </c:strCache>
            </c:strRef>
          </c:cat>
          <c:val>
            <c:numRef>
              <c:f>'[Final Cytokine Report with J^J JE^J JA^J P8 and P9.xlsx]J. JA, JE, P8'!$B$3:$D$3</c:f>
              <c:numCache>
                <c:formatCode>General</c:formatCode>
                <c:ptCount val="3"/>
                <c:pt idx="0">
                  <c:v>22.47</c:v>
                </c:pt>
                <c:pt idx="1">
                  <c:v>28.63</c:v>
                </c:pt>
                <c:pt idx="2">
                  <c:v>27.9</c:v>
                </c:pt>
              </c:numCache>
            </c:numRef>
          </c:val>
          <c:smooth val="0"/>
          <c:extLst>
            <c:ext xmlns:c16="http://schemas.microsoft.com/office/drawing/2014/chart" uri="{C3380CC4-5D6E-409C-BE32-E72D297353CC}">
              <c16:uniqueId val="{00000000-3247-4027-8941-BA794259A125}"/>
            </c:ext>
          </c:extLst>
        </c:ser>
        <c:ser>
          <c:idx val="1"/>
          <c:order val="1"/>
          <c:tx>
            <c:strRef>
              <c:f>'[Final Cytokine Report with J^J JE^J JA^J P8 and P9.xlsx]J. JA, JE, P8'!$A$4</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P8'!$B$2:$D$2</c:f>
              <c:strCache>
                <c:ptCount val="3"/>
                <c:pt idx="0">
                  <c:v>C2</c:v>
                </c:pt>
                <c:pt idx="1">
                  <c:v>C3</c:v>
                </c:pt>
                <c:pt idx="2">
                  <c:v>C4</c:v>
                </c:pt>
              </c:strCache>
            </c:strRef>
          </c:cat>
          <c:val>
            <c:numRef>
              <c:f>'[Final Cytokine Report with J^J JE^J JA^J P8 and P9.xlsx]J. JA, JE, P8'!$B$4:$D$4</c:f>
              <c:numCache>
                <c:formatCode>General</c:formatCode>
                <c:ptCount val="3"/>
                <c:pt idx="0">
                  <c:v>21.39</c:v>
                </c:pt>
                <c:pt idx="1">
                  <c:v>21.98</c:v>
                </c:pt>
                <c:pt idx="2">
                  <c:v>17.34</c:v>
                </c:pt>
              </c:numCache>
            </c:numRef>
          </c:val>
          <c:smooth val="0"/>
          <c:extLst>
            <c:ext xmlns:c16="http://schemas.microsoft.com/office/drawing/2014/chart" uri="{C3380CC4-5D6E-409C-BE32-E72D297353CC}">
              <c16:uniqueId val="{00000001-3247-4027-8941-BA794259A125}"/>
            </c:ext>
          </c:extLst>
        </c:ser>
        <c:ser>
          <c:idx val="2"/>
          <c:order val="2"/>
          <c:tx>
            <c:strRef>
              <c:f>'[Final Cytokine Report with J^J JE^J JA^J P8 and P9.xlsx]J. JA, JE, P8'!$A$5</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P8'!$B$2:$D$2</c:f>
              <c:strCache>
                <c:ptCount val="3"/>
                <c:pt idx="0">
                  <c:v>C2</c:v>
                </c:pt>
                <c:pt idx="1">
                  <c:v>C3</c:v>
                </c:pt>
                <c:pt idx="2">
                  <c:v>C4</c:v>
                </c:pt>
              </c:strCache>
            </c:strRef>
          </c:cat>
          <c:val>
            <c:numRef>
              <c:f>'[Final Cytokine Report with J^J JE^J JA^J P8 and P9.xlsx]J. JA, JE, P8'!$B$5:$D$5</c:f>
              <c:numCache>
                <c:formatCode>General</c:formatCode>
                <c:ptCount val="3"/>
                <c:pt idx="0">
                  <c:v>22.5</c:v>
                </c:pt>
                <c:pt idx="1">
                  <c:v>23.51</c:v>
                </c:pt>
                <c:pt idx="2">
                  <c:v>25.57</c:v>
                </c:pt>
              </c:numCache>
            </c:numRef>
          </c:val>
          <c:smooth val="0"/>
          <c:extLst>
            <c:ext xmlns:c16="http://schemas.microsoft.com/office/drawing/2014/chart" uri="{C3380CC4-5D6E-409C-BE32-E72D297353CC}">
              <c16:uniqueId val="{00000002-3247-4027-8941-BA794259A125}"/>
            </c:ext>
          </c:extLst>
        </c:ser>
        <c:ser>
          <c:idx val="3"/>
          <c:order val="3"/>
          <c:tx>
            <c:strRef>
              <c:f>'[Final Cytokine Report with J^J JE^J JA^J P8 and P9.xlsx]J. JA, JE, P8'!$A$6</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P8'!$B$2:$D$2</c:f>
              <c:strCache>
                <c:ptCount val="3"/>
                <c:pt idx="0">
                  <c:v>C2</c:v>
                </c:pt>
                <c:pt idx="1">
                  <c:v>C3</c:v>
                </c:pt>
                <c:pt idx="2">
                  <c:v>C4</c:v>
                </c:pt>
              </c:strCache>
            </c:strRef>
          </c:cat>
          <c:val>
            <c:numRef>
              <c:f>'[Final Cytokine Report with J^J JE^J JA^J P8 and P9.xlsx]J. JA, JE, P8'!$B$6:$D$6</c:f>
              <c:numCache>
                <c:formatCode>General</c:formatCode>
                <c:ptCount val="3"/>
                <c:pt idx="0">
                  <c:v>18.37</c:v>
                </c:pt>
                <c:pt idx="1">
                  <c:v>24.04</c:v>
                </c:pt>
                <c:pt idx="2">
                  <c:v>19.399999999999999</c:v>
                </c:pt>
              </c:numCache>
            </c:numRef>
          </c:val>
          <c:smooth val="0"/>
          <c:extLst>
            <c:ext xmlns:c16="http://schemas.microsoft.com/office/drawing/2014/chart" uri="{C3380CC4-5D6E-409C-BE32-E72D297353CC}">
              <c16:uniqueId val="{00000003-3247-4027-8941-BA794259A125}"/>
            </c:ext>
          </c:extLst>
        </c:ser>
        <c:ser>
          <c:idx val="5"/>
          <c:order val="5"/>
          <c:tx>
            <c:strRef>
              <c:f>'[Final Cytokine Report with J^J JE^J JA^J P8 and P9.xlsx]J. JA, JE, P8'!$A$7</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P8'!$B$2:$D$2</c:f>
              <c:strCache>
                <c:ptCount val="3"/>
                <c:pt idx="0">
                  <c:v>C2</c:v>
                </c:pt>
                <c:pt idx="1">
                  <c:v>C3</c:v>
                </c:pt>
                <c:pt idx="2">
                  <c:v>C4</c:v>
                </c:pt>
              </c:strCache>
            </c:strRef>
          </c:cat>
          <c:val>
            <c:numRef>
              <c:f>'[Final Cytokine Report with J^J JE^J JA^J P8 and P9.xlsx]J. JA, JE, P8'!$B$7:$D$7</c:f>
              <c:numCache>
                <c:formatCode>General</c:formatCode>
                <c:ptCount val="3"/>
                <c:pt idx="0">
                  <c:v>19.41</c:v>
                </c:pt>
                <c:pt idx="1">
                  <c:v>15.26</c:v>
                </c:pt>
                <c:pt idx="2">
                  <c:v>19.420000000000002</c:v>
                </c:pt>
              </c:numCache>
            </c:numRef>
          </c:val>
          <c:smooth val="0"/>
          <c:extLst>
            <c:ext xmlns:c16="http://schemas.microsoft.com/office/drawing/2014/chart" uri="{C3380CC4-5D6E-409C-BE32-E72D297353CC}">
              <c16:uniqueId val="{00000004-3247-4027-8941-BA794259A125}"/>
            </c:ext>
          </c:extLst>
        </c:ser>
        <c:ser>
          <c:idx val="9"/>
          <c:order val="9"/>
          <c:tx>
            <c:strRef>
              <c:f>'[Final Cytokine Report with J^J JE^J JA^J P8 and P9.xlsx]J. JA, JE, P8'!$A$11</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P8'!$B$2:$D$2</c:f>
              <c:strCache>
                <c:ptCount val="3"/>
                <c:pt idx="0">
                  <c:v>C2</c:v>
                </c:pt>
                <c:pt idx="1">
                  <c:v>C3</c:v>
                </c:pt>
                <c:pt idx="2">
                  <c:v>C4</c:v>
                </c:pt>
              </c:strCache>
            </c:strRef>
          </c:cat>
          <c:val>
            <c:numRef>
              <c:f>'[Final Cytokine Report with J^J JE^J JA^J P8 and P9.xlsx]J. JA, JE, P8'!$B$11:$D$11</c:f>
              <c:numCache>
                <c:formatCode>General</c:formatCode>
                <c:ptCount val="3"/>
                <c:pt idx="0">
                  <c:v>30.64</c:v>
                </c:pt>
                <c:pt idx="1">
                  <c:v>31.12</c:v>
                </c:pt>
                <c:pt idx="2">
                  <c:v>30.14</c:v>
                </c:pt>
              </c:numCache>
            </c:numRef>
          </c:val>
          <c:smooth val="0"/>
          <c:extLst>
            <c:ext xmlns:c16="http://schemas.microsoft.com/office/drawing/2014/chart" uri="{C3380CC4-5D6E-409C-BE32-E72D297353CC}">
              <c16:uniqueId val="{00000005-3247-4027-8941-BA794259A125}"/>
            </c:ext>
          </c:extLst>
        </c:ser>
        <c:dLbls>
          <c:showLegendKey val="0"/>
          <c:showVal val="1"/>
          <c:showCatName val="0"/>
          <c:showSerName val="0"/>
          <c:showPercent val="0"/>
          <c:showBubbleSize val="0"/>
        </c:dLbls>
        <c:smooth val="0"/>
        <c:axId val="97233152"/>
        <c:axId val="97075200"/>
        <c:extLst>
          <c:ext xmlns:c15="http://schemas.microsoft.com/office/drawing/2012/chart" uri="{02D57815-91ED-43cb-92C2-25804820EDAC}">
            <c15:filteredLineSeries>
              <c15:ser>
                <c:idx val="4"/>
                <c:order val="4"/>
                <c:tx>
                  <c:strRef>
                    <c:extLst>
                      <c:ext uri="{02D57815-91ED-43cb-92C2-25804820EDAC}">
                        <c15:formulaRef>
                          <c15:sqref>'J. JA, JE, P8'!#REF!</c15:sqref>
                        </c15:formulaRef>
                      </c:ext>
                    </c:extLst>
                    <c:strCache>
                      <c:ptCount val="1"/>
                      <c:pt idx="0">
                        <c:v>#REF!</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P8'!$B$2:$D$2</c15:sqref>
                        </c15:formulaRef>
                      </c:ext>
                    </c:extLst>
                    <c:strCache>
                      <c:ptCount val="3"/>
                      <c:pt idx="0">
                        <c:v>C2</c:v>
                      </c:pt>
                      <c:pt idx="1">
                        <c:v>C3</c:v>
                      </c:pt>
                      <c:pt idx="2">
                        <c:v>C4</c:v>
                      </c:pt>
                    </c:strCache>
                  </c:strRef>
                </c:cat>
                <c:val>
                  <c:numRef>
                    <c:extLst>
                      <c:ext uri="{02D57815-91ED-43cb-92C2-25804820EDAC}">
                        <c15:formulaRef>
                          <c15:sqref>'J. JA, JE, P8'!#REF!</c15:sqref>
                        </c15:formulaRef>
                      </c:ext>
                    </c:extLst>
                    <c:numCache>
                      <c:formatCode>General</c:formatCode>
                      <c:ptCount val="1"/>
                      <c:pt idx="0">
                        <c:v>1</c:v>
                      </c:pt>
                    </c:numCache>
                  </c:numRef>
                </c:val>
                <c:smooth val="0"/>
                <c:extLst>
                  <c:ext xmlns:c16="http://schemas.microsoft.com/office/drawing/2014/chart" uri="{C3380CC4-5D6E-409C-BE32-E72D297353CC}">
                    <c16:uniqueId val="{00000006-3247-4027-8941-BA794259A12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P8'!$A$8</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P8'!$B$2:$D$2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P8'!$B$8:$D$8</c15:sqref>
                        </c15:formulaRef>
                      </c:ext>
                    </c:extLst>
                    <c:numCache>
                      <c:formatCode>General</c:formatCode>
                      <c:ptCount val="3"/>
                      <c:pt idx="0">
                        <c:v>19.399999999999999</c:v>
                      </c:pt>
                      <c:pt idx="1">
                        <c:v>21.45</c:v>
                      </c:pt>
                      <c:pt idx="2">
                        <c:v>24.53</c:v>
                      </c:pt>
                    </c:numCache>
                  </c:numRef>
                </c:val>
                <c:smooth val="0"/>
                <c:extLst xmlns:c15="http://schemas.microsoft.com/office/drawing/2012/chart">
                  <c:ext xmlns:c16="http://schemas.microsoft.com/office/drawing/2014/chart" uri="{C3380CC4-5D6E-409C-BE32-E72D297353CC}">
                    <c16:uniqueId val="{00000007-3247-4027-8941-BA794259A12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P8'!$A$9</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P8'!$B$2:$D$2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P8'!$B$9:$D$9</c15:sqref>
                        </c15:formulaRef>
                      </c:ext>
                    </c:extLst>
                    <c:numCache>
                      <c:formatCode>General</c:formatCode>
                      <c:ptCount val="3"/>
                      <c:pt idx="0">
                        <c:v>17.87</c:v>
                      </c:pt>
                      <c:pt idx="1">
                        <c:v>18.350000000000001</c:v>
                      </c:pt>
                      <c:pt idx="2">
                        <c:v>20.45</c:v>
                      </c:pt>
                    </c:numCache>
                  </c:numRef>
                </c:val>
                <c:smooth val="0"/>
                <c:extLst xmlns:c15="http://schemas.microsoft.com/office/drawing/2012/chart">
                  <c:ext xmlns:c16="http://schemas.microsoft.com/office/drawing/2014/chart" uri="{C3380CC4-5D6E-409C-BE32-E72D297353CC}">
                    <c16:uniqueId val="{00000008-3247-4027-8941-BA794259A12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P8'!$A$10</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P8'!$B$2:$D$2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P8'!$B$10:$D$10</c15:sqref>
                        </c15:formulaRef>
                      </c:ext>
                    </c:extLst>
                    <c:numCache>
                      <c:formatCode>General</c:formatCode>
                      <c:ptCount val="3"/>
                      <c:pt idx="0">
                        <c:v>20.41</c:v>
                      </c:pt>
                      <c:pt idx="1">
                        <c:v>20.420000000000002</c:v>
                      </c:pt>
                      <c:pt idx="2">
                        <c:v>25.34</c:v>
                      </c:pt>
                    </c:numCache>
                  </c:numRef>
                </c:val>
                <c:smooth val="0"/>
                <c:extLst xmlns:c15="http://schemas.microsoft.com/office/drawing/2012/chart">
                  <c:ext xmlns:c16="http://schemas.microsoft.com/office/drawing/2014/chart" uri="{C3380CC4-5D6E-409C-BE32-E72D297353CC}">
                    <c16:uniqueId val="{00000009-3247-4027-8941-BA794259A125}"/>
                  </c:ext>
                </c:extLst>
              </c15:ser>
            </c15:filteredLineSeries>
          </c:ext>
        </c:extLst>
      </c:lineChart>
      <c:catAx>
        <c:axId val="972331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075200"/>
        <c:crosses val="autoZero"/>
        <c:auto val="1"/>
        <c:lblAlgn val="ctr"/>
        <c:lblOffset val="100"/>
        <c:noMultiLvlLbl val="0"/>
      </c:catAx>
      <c:valAx>
        <c:axId val="970752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233152"/>
        <c:crosses val="autoZero"/>
        <c:crossBetween val="between"/>
      </c:valAx>
      <c:spPr>
        <a:noFill/>
        <a:ln>
          <a:noFill/>
        </a:ln>
        <a:effectLst/>
      </c:spPr>
    </c:plotArea>
    <c:legend>
      <c:legendPos val="b"/>
      <c:layout>
        <c:manualLayout>
          <c:xMode val="edge"/>
          <c:yMode val="edge"/>
          <c:x val="0.36073798481412689"/>
          <c:y val="0.94097200349956245"/>
          <c:w val="0.27852393541255971"/>
          <c:h val="3.12502187226596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dirty="0"/>
              <a:t>HGF</a:t>
            </a:r>
          </a:p>
        </c:rich>
      </c:tx>
      <c:layout>
        <c:manualLayout>
          <c:xMode val="edge"/>
          <c:yMode val="edge"/>
          <c:x val="0.47790935955726227"/>
          <c:y val="5.7407407407407407E-2"/>
        </c:manualLayout>
      </c:layout>
      <c:overlay val="0"/>
      <c:spPr>
        <a:noFill/>
        <a:ln>
          <a:noFill/>
        </a:ln>
        <a:effectLst/>
      </c:spPr>
    </c:title>
    <c:autoTitleDeleted val="0"/>
    <c:plotArea>
      <c:layout>
        <c:manualLayout>
          <c:layoutTarget val="inner"/>
          <c:xMode val="edge"/>
          <c:yMode val="edge"/>
          <c:x val="3.6817575805918615E-2"/>
          <c:y val="0.11764814814814815"/>
          <c:w val="0.94991662583421643"/>
          <c:h val="0.79703076698745989"/>
        </c:manualLayout>
      </c:layout>
      <c:lineChart>
        <c:grouping val="standard"/>
        <c:varyColors val="0"/>
        <c:ser>
          <c:idx val="0"/>
          <c:order val="0"/>
          <c:tx>
            <c:strRef>
              <c:f>'J. JA, JE, P8'!$A$142</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 JA, JE, P8'!$B$141:$D$141</c:f>
              <c:strCache>
                <c:ptCount val="3"/>
                <c:pt idx="0">
                  <c:v>C2</c:v>
                </c:pt>
                <c:pt idx="1">
                  <c:v>C3</c:v>
                </c:pt>
                <c:pt idx="2">
                  <c:v>C4</c:v>
                </c:pt>
              </c:strCache>
            </c:strRef>
          </c:cat>
          <c:val>
            <c:numRef>
              <c:f>'J. JA, JE, P8'!$B$142:$D$142</c:f>
              <c:numCache>
                <c:formatCode>General</c:formatCode>
                <c:ptCount val="3"/>
                <c:pt idx="0">
                  <c:v>85.3</c:v>
                </c:pt>
                <c:pt idx="1">
                  <c:v>112.19</c:v>
                </c:pt>
                <c:pt idx="2">
                  <c:v>123.91</c:v>
                </c:pt>
              </c:numCache>
            </c:numRef>
          </c:val>
          <c:smooth val="0"/>
          <c:extLst>
            <c:ext xmlns:c16="http://schemas.microsoft.com/office/drawing/2014/chart" uri="{C3380CC4-5D6E-409C-BE32-E72D297353CC}">
              <c16:uniqueId val="{00000000-B4BB-4152-8657-17FAC129BB96}"/>
            </c:ext>
          </c:extLst>
        </c:ser>
        <c:ser>
          <c:idx val="1"/>
          <c:order val="1"/>
          <c:tx>
            <c:strRef>
              <c:f>'J. JA, JE, P8'!$A$143</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 JA, JE, P8'!$B$141:$D$141</c:f>
              <c:strCache>
                <c:ptCount val="3"/>
                <c:pt idx="0">
                  <c:v>C2</c:v>
                </c:pt>
                <c:pt idx="1">
                  <c:v>C3</c:v>
                </c:pt>
                <c:pt idx="2">
                  <c:v>C4</c:v>
                </c:pt>
              </c:strCache>
            </c:strRef>
          </c:cat>
          <c:val>
            <c:numRef>
              <c:f>'J. JA, JE, P8'!$B$143:$D$143</c:f>
              <c:numCache>
                <c:formatCode>General</c:formatCode>
                <c:ptCount val="3"/>
                <c:pt idx="0">
                  <c:v>100.07</c:v>
                </c:pt>
                <c:pt idx="1">
                  <c:v>106.26</c:v>
                </c:pt>
                <c:pt idx="2">
                  <c:v>100.22</c:v>
                </c:pt>
              </c:numCache>
            </c:numRef>
          </c:val>
          <c:smooth val="0"/>
          <c:extLst>
            <c:ext xmlns:c16="http://schemas.microsoft.com/office/drawing/2014/chart" uri="{C3380CC4-5D6E-409C-BE32-E72D297353CC}">
              <c16:uniqueId val="{00000001-B4BB-4152-8657-17FAC129BB96}"/>
            </c:ext>
          </c:extLst>
        </c:ser>
        <c:ser>
          <c:idx val="2"/>
          <c:order val="2"/>
          <c:tx>
            <c:strRef>
              <c:f>'J. JA, JE, P8'!$A$144</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 JA, JE, P8'!$B$141:$D$141</c:f>
              <c:strCache>
                <c:ptCount val="3"/>
                <c:pt idx="0">
                  <c:v>C2</c:v>
                </c:pt>
                <c:pt idx="1">
                  <c:v>C3</c:v>
                </c:pt>
                <c:pt idx="2">
                  <c:v>C4</c:v>
                </c:pt>
              </c:strCache>
            </c:strRef>
          </c:cat>
          <c:val>
            <c:numRef>
              <c:f>'J. JA, JE, P8'!$B$144:$D$144</c:f>
              <c:numCache>
                <c:formatCode>General</c:formatCode>
                <c:ptCount val="3"/>
                <c:pt idx="0">
                  <c:v>85.41</c:v>
                </c:pt>
                <c:pt idx="1">
                  <c:v>106.21</c:v>
                </c:pt>
                <c:pt idx="2">
                  <c:v>106.26</c:v>
                </c:pt>
              </c:numCache>
            </c:numRef>
          </c:val>
          <c:smooth val="0"/>
          <c:extLst>
            <c:ext xmlns:c16="http://schemas.microsoft.com/office/drawing/2014/chart" uri="{C3380CC4-5D6E-409C-BE32-E72D297353CC}">
              <c16:uniqueId val="{00000002-B4BB-4152-8657-17FAC129BB96}"/>
            </c:ext>
          </c:extLst>
        </c:ser>
        <c:ser>
          <c:idx val="3"/>
          <c:order val="3"/>
          <c:tx>
            <c:strRef>
              <c:f>'J. JA, JE, P8'!$A$145</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 JA, JE, P8'!$B$141:$D$141</c:f>
              <c:strCache>
                <c:ptCount val="3"/>
                <c:pt idx="0">
                  <c:v>C2</c:v>
                </c:pt>
                <c:pt idx="1">
                  <c:v>C3</c:v>
                </c:pt>
                <c:pt idx="2">
                  <c:v>C4</c:v>
                </c:pt>
              </c:strCache>
            </c:strRef>
          </c:cat>
          <c:val>
            <c:numRef>
              <c:f>'J. JA, JE, P8'!$B$145:$D$145</c:f>
              <c:numCache>
                <c:formatCode>General</c:formatCode>
                <c:ptCount val="3"/>
                <c:pt idx="0">
                  <c:v>76.33</c:v>
                </c:pt>
                <c:pt idx="1">
                  <c:v>57.79</c:v>
                </c:pt>
                <c:pt idx="2">
                  <c:v>64.260000000000005</c:v>
                </c:pt>
              </c:numCache>
            </c:numRef>
          </c:val>
          <c:smooth val="0"/>
          <c:extLst>
            <c:ext xmlns:c16="http://schemas.microsoft.com/office/drawing/2014/chart" uri="{C3380CC4-5D6E-409C-BE32-E72D297353CC}">
              <c16:uniqueId val="{00000003-B4BB-4152-8657-17FAC129BB96}"/>
            </c:ext>
          </c:extLst>
        </c:ser>
        <c:ser>
          <c:idx val="5"/>
          <c:order val="5"/>
          <c:tx>
            <c:strRef>
              <c:f>'J. JA, JE, P8'!$A$147</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 JA, JE, P8'!$B$141:$D$141</c:f>
              <c:strCache>
                <c:ptCount val="3"/>
                <c:pt idx="0">
                  <c:v>C2</c:v>
                </c:pt>
                <c:pt idx="1">
                  <c:v>C3</c:v>
                </c:pt>
                <c:pt idx="2">
                  <c:v>C4</c:v>
                </c:pt>
              </c:strCache>
            </c:strRef>
          </c:cat>
          <c:val>
            <c:numRef>
              <c:f>'J. JA, JE, P8'!$B$147:$D$147</c:f>
              <c:numCache>
                <c:formatCode>General</c:formatCode>
                <c:ptCount val="3"/>
                <c:pt idx="0">
                  <c:v>70.25</c:v>
                </c:pt>
                <c:pt idx="1">
                  <c:v>64.260000000000005</c:v>
                </c:pt>
                <c:pt idx="2">
                  <c:v>70.33</c:v>
                </c:pt>
              </c:numCache>
            </c:numRef>
          </c:val>
          <c:smooth val="0"/>
          <c:extLst>
            <c:ext xmlns:c16="http://schemas.microsoft.com/office/drawing/2014/chart" uri="{C3380CC4-5D6E-409C-BE32-E72D297353CC}">
              <c16:uniqueId val="{00000004-B4BB-4152-8657-17FAC129BB96}"/>
            </c:ext>
          </c:extLst>
        </c:ser>
        <c:ser>
          <c:idx val="9"/>
          <c:order val="9"/>
          <c:tx>
            <c:strRef>
              <c:f>'J. JA, JE, P8'!$A$151</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 JA, JE, P8'!$B$141:$D$141</c:f>
              <c:strCache>
                <c:ptCount val="3"/>
                <c:pt idx="0">
                  <c:v>C2</c:v>
                </c:pt>
                <c:pt idx="1">
                  <c:v>C3</c:v>
                </c:pt>
                <c:pt idx="2">
                  <c:v>C4</c:v>
                </c:pt>
              </c:strCache>
            </c:strRef>
          </c:cat>
          <c:val>
            <c:numRef>
              <c:f>'J. JA, JE, P8'!$B$151:$D$151</c:f>
              <c:numCache>
                <c:formatCode>General</c:formatCode>
                <c:ptCount val="3"/>
                <c:pt idx="0">
                  <c:v>100.33</c:v>
                </c:pt>
                <c:pt idx="1">
                  <c:v>88.34</c:v>
                </c:pt>
                <c:pt idx="2">
                  <c:v>89.87</c:v>
                </c:pt>
              </c:numCache>
            </c:numRef>
          </c:val>
          <c:smooth val="0"/>
          <c:extLst>
            <c:ext xmlns:c16="http://schemas.microsoft.com/office/drawing/2014/chart" uri="{C3380CC4-5D6E-409C-BE32-E72D297353CC}">
              <c16:uniqueId val="{00000005-B4BB-4152-8657-17FAC129BB96}"/>
            </c:ext>
          </c:extLst>
        </c:ser>
        <c:dLbls>
          <c:showLegendKey val="0"/>
          <c:showVal val="0"/>
          <c:showCatName val="0"/>
          <c:showSerName val="0"/>
          <c:showPercent val="0"/>
          <c:showBubbleSize val="0"/>
        </c:dLbls>
        <c:smooth val="0"/>
        <c:axId val="97936128"/>
        <c:axId val="97937664"/>
        <c:extLst>
          <c:ext xmlns:c15="http://schemas.microsoft.com/office/drawing/2012/chart" uri="{02D57815-91ED-43cb-92C2-25804820EDAC}">
            <c15:filteredLineSeries>
              <c15:ser>
                <c:idx val="4"/>
                <c:order val="4"/>
                <c:tx>
                  <c:strRef>
                    <c:extLst>
                      <c:ext uri="{02D57815-91ED-43cb-92C2-25804820EDAC}">
                        <c15:formulaRef>
                          <c15:sqref>'J. JA, JE, P8'!$A$146</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extLst>
                      <c:ext uri="{02D57815-91ED-43cb-92C2-25804820EDAC}">
                        <c15:formulaRef>
                          <c15:sqref>'J. JA, JE, P8'!$B$141:$D$141</c15:sqref>
                        </c15:formulaRef>
                      </c:ext>
                    </c:extLst>
                    <c:strCache>
                      <c:ptCount val="3"/>
                      <c:pt idx="0">
                        <c:v>C2</c:v>
                      </c:pt>
                      <c:pt idx="1">
                        <c:v>C3</c:v>
                      </c:pt>
                      <c:pt idx="2">
                        <c:v>C4</c:v>
                      </c:pt>
                    </c:strCache>
                  </c:strRef>
                </c:cat>
                <c:val>
                  <c:numRef>
                    <c:extLst>
                      <c:ext uri="{02D57815-91ED-43cb-92C2-25804820EDAC}">
                        <c15:formulaRef>
                          <c15:sqref>'J. JA, JE, P8'!$B$146:$D$146</c15:sqref>
                        </c15:formulaRef>
                      </c:ext>
                    </c:extLst>
                    <c:numCache>
                      <c:formatCode>General</c:formatCode>
                      <c:ptCount val="3"/>
                      <c:pt idx="0">
                        <c:v>82.33</c:v>
                      </c:pt>
                      <c:pt idx="1">
                        <c:v>76.41</c:v>
                      </c:pt>
                      <c:pt idx="2">
                        <c:v>70.33</c:v>
                      </c:pt>
                    </c:numCache>
                  </c:numRef>
                </c:val>
                <c:smooth val="0"/>
                <c:extLst>
                  <c:ext xmlns:c16="http://schemas.microsoft.com/office/drawing/2014/chart" uri="{C3380CC4-5D6E-409C-BE32-E72D297353CC}">
                    <c16:uniqueId val="{00000006-B4BB-4152-8657-17FAC129BB9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'J. JA, JE, P8'!$A$148</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'J. JA, JE, P8'!$B$141:$D$141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'J. JA, JE, P8'!$B$148:$D$148</c15:sqref>
                        </c15:formulaRef>
                      </c:ext>
                    </c:extLst>
                    <c:numCache>
                      <c:formatCode>General</c:formatCode>
                      <c:ptCount val="3"/>
                      <c:pt idx="0">
                        <c:v>70.33</c:v>
                      </c:pt>
                      <c:pt idx="1">
                        <c:v>76.41</c:v>
                      </c:pt>
                      <c:pt idx="2">
                        <c:v>76.33</c:v>
                      </c:pt>
                    </c:numCache>
                  </c:numRef>
                </c:val>
                <c:smooth val="0"/>
                <c:extLst xmlns:c15="http://schemas.microsoft.com/office/drawing/2012/chart">
                  <c:ext xmlns:c16="http://schemas.microsoft.com/office/drawing/2014/chart" uri="{C3380CC4-5D6E-409C-BE32-E72D297353CC}">
                    <c16:uniqueId val="{00000007-B4BB-4152-8657-17FAC129BB9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'J. JA, JE, P8'!$A$149</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'J. JA, JE, P8'!$B$141:$D$141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'J. JA, JE, P8'!$B$149:$D$149</c15:sqref>
                        </c15:formulaRef>
                      </c:ext>
                    </c:extLst>
                    <c:numCache>
                      <c:formatCode>General</c:formatCode>
                      <c:ptCount val="3"/>
                      <c:pt idx="0">
                        <c:v>64.260000000000005</c:v>
                      </c:pt>
                      <c:pt idx="1">
                        <c:v>64.260000000000005</c:v>
                      </c:pt>
                      <c:pt idx="2">
                        <c:v>88.4</c:v>
                      </c:pt>
                    </c:numCache>
                  </c:numRef>
                </c:val>
                <c:smooth val="0"/>
                <c:extLst xmlns:c15="http://schemas.microsoft.com/office/drawing/2012/chart">
                  <c:ext xmlns:c16="http://schemas.microsoft.com/office/drawing/2014/chart" uri="{C3380CC4-5D6E-409C-BE32-E72D297353CC}">
                    <c16:uniqueId val="{00000008-B4BB-4152-8657-17FAC129BB9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'J. JA, JE, P8'!$A$150</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'J. JA, JE, P8'!$B$141:$D$141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'J. JA, JE, P8'!$B$150:$D$150</c15:sqref>
                        </c15:formulaRef>
                      </c:ext>
                    </c:extLst>
                    <c:numCache>
                      <c:formatCode>General</c:formatCode>
                      <c:ptCount val="3"/>
                      <c:pt idx="0">
                        <c:v>76.33</c:v>
                      </c:pt>
                      <c:pt idx="1">
                        <c:v>58.18</c:v>
                      </c:pt>
                      <c:pt idx="2">
                        <c:v>70.33</c:v>
                      </c:pt>
                    </c:numCache>
                  </c:numRef>
                </c:val>
                <c:smooth val="0"/>
                <c:extLst xmlns:c15="http://schemas.microsoft.com/office/drawing/2012/chart">
                  <c:ext xmlns:c16="http://schemas.microsoft.com/office/drawing/2014/chart" uri="{C3380CC4-5D6E-409C-BE32-E72D297353CC}">
                    <c16:uniqueId val="{00000009-B4BB-4152-8657-17FAC129BB96}"/>
                  </c:ext>
                </c:extLst>
              </c15:ser>
            </c15:filteredLineSeries>
          </c:ext>
        </c:extLst>
      </c:lineChart>
      <c:catAx>
        <c:axId val="979361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937664"/>
        <c:crosses val="autoZero"/>
        <c:auto val="1"/>
        <c:lblAlgn val="ctr"/>
        <c:lblOffset val="100"/>
        <c:tickLblSkip val="1"/>
        <c:noMultiLvlLbl val="0"/>
      </c:catAx>
      <c:valAx>
        <c:axId val="979376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93612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ILRA </a:t>
            </a:r>
          </a:p>
        </c:rich>
      </c:tx>
      <c:layout>
        <c:manualLayout>
          <c:xMode val="edge"/>
          <c:yMode val="edge"/>
          <c:x val="0.47621067997568256"/>
          <c:y val="3.655660940109758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P8'!$A$593</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P8'!$B$592:$D$592</c:f>
              <c:strCache>
                <c:ptCount val="3"/>
                <c:pt idx="0">
                  <c:v>C2</c:v>
                </c:pt>
                <c:pt idx="1">
                  <c:v>C3</c:v>
                </c:pt>
                <c:pt idx="2">
                  <c:v>C4</c:v>
                </c:pt>
              </c:strCache>
            </c:strRef>
          </c:cat>
          <c:val>
            <c:numRef>
              <c:f>'[Final Cytokine Report with J^J JE^J JA^J P8 and P9.xlsx]J. JA, JE, P8'!$B$593:$D$593</c:f>
              <c:numCache>
                <c:formatCode>General</c:formatCode>
                <c:ptCount val="3"/>
                <c:pt idx="0">
                  <c:v>1005.24</c:v>
                </c:pt>
                <c:pt idx="1">
                  <c:v>3556.56</c:v>
                </c:pt>
                <c:pt idx="2">
                  <c:v>2232.42</c:v>
                </c:pt>
              </c:numCache>
            </c:numRef>
          </c:val>
          <c:smooth val="0"/>
          <c:extLst>
            <c:ext xmlns:c16="http://schemas.microsoft.com/office/drawing/2014/chart" uri="{C3380CC4-5D6E-409C-BE32-E72D297353CC}">
              <c16:uniqueId val="{00000000-B4AD-49AC-9275-6196D2665671}"/>
            </c:ext>
          </c:extLst>
        </c:ser>
        <c:ser>
          <c:idx val="1"/>
          <c:order val="1"/>
          <c:tx>
            <c:strRef>
              <c:f>'[Final Cytokine Report with J^J JE^J JA^J P8 and P9.xlsx]J. JA, JE, P8'!$A$594</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P8'!$B$592:$D$592</c:f>
              <c:strCache>
                <c:ptCount val="3"/>
                <c:pt idx="0">
                  <c:v>C2</c:v>
                </c:pt>
                <c:pt idx="1">
                  <c:v>C3</c:v>
                </c:pt>
                <c:pt idx="2">
                  <c:v>C4</c:v>
                </c:pt>
              </c:strCache>
            </c:strRef>
          </c:cat>
          <c:val>
            <c:numRef>
              <c:f>'[Final Cytokine Report with J^J JE^J JA^J P8 and P9.xlsx]J. JA, JE, P8'!$B$594:$D$594</c:f>
              <c:numCache>
                <c:formatCode>General</c:formatCode>
                <c:ptCount val="3"/>
                <c:pt idx="0">
                  <c:v>2604.2399999999998</c:v>
                </c:pt>
                <c:pt idx="1">
                  <c:v>2294.33</c:v>
                </c:pt>
                <c:pt idx="2">
                  <c:v>333.6</c:v>
                </c:pt>
              </c:numCache>
            </c:numRef>
          </c:val>
          <c:smooth val="0"/>
          <c:extLst>
            <c:ext xmlns:c16="http://schemas.microsoft.com/office/drawing/2014/chart" uri="{C3380CC4-5D6E-409C-BE32-E72D297353CC}">
              <c16:uniqueId val="{00000001-B4AD-49AC-9275-6196D2665671}"/>
            </c:ext>
          </c:extLst>
        </c:ser>
        <c:ser>
          <c:idx val="2"/>
          <c:order val="2"/>
          <c:tx>
            <c:strRef>
              <c:f>'[Final Cytokine Report with J^J JE^J JA^J P8 and P9.xlsx]J. JA, JE, P8'!$A$595</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P8'!$B$592:$D$592</c:f>
              <c:strCache>
                <c:ptCount val="3"/>
                <c:pt idx="0">
                  <c:v>C2</c:v>
                </c:pt>
                <c:pt idx="1">
                  <c:v>C3</c:v>
                </c:pt>
                <c:pt idx="2">
                  <c:v>C4</c:v>
                </c:pt>
              </c:strCache>
            </c:strRef>
          </c:cat>
          <c:val>
            <c:numRef>
              <c:f>'[Final Cytokine Report with J^J JE^J JA^J P8 and P9.xlsx]J. JA, JE, P8'!$B$595:$D$595</c:f>
              <c:numCache>
                <c:formatCode>General</c:formatCode>
                <c:ptCount val="3"/>
                <c:pt idx="0">
                  <c:v>2936.92</c:v>
                </c:pt>
                <c:pt idx="1">
                  <c:v>3653.94</c:v>
                </c:pt>
                <c:pt idx="2">
                  <c:v>3112.36</c:v>
                </c:pt>
              </c:numCache>
            </c:numRef>
          </c:val>
          <c:smooth val="0"/>
          <c:extLst>
            <c:ext xmlns:c16="http://schemas.microsoft.com/office/drawing/2014/chart" uri="{C3380CC4-5D6E-409C-BE32-E72D297353CC}">
              <c16:uniqueId val="{00000002-B4AD-49AC-9275-6196D2665671}"/>
            </c:ext>
          </c:extLst>
        </c:ser>
        <c:ser>
          <c:idx val="3"/>
          <c:order val="3"/>
          <c:tx>
            <c:strRef>
              <c:f>'[Final Cytokine Report with J^J JE^J JA^J P8 and P9.xlsx]J. JA, JE, P8'!$A$596</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P8'!$B$592:$D$592</c:f>
              <c:strCache>
                <c:ptCount val="3"/>
                <c:pt idx="0">
                  <c:v>C2</c:v>
                </c:pt>
                <c:pt idx="1">
                  <c:v>C3</c:v>
                </c:pt>
                <c:pt idx="2">
                  <c:v>C4</c:v>
                </c:pt>
              </c:strCache>
            </c:strRef>
          </c:cat>
          <c:val>
            <c:numRef>
              <c:f>'[Final Cytokine Report with J^J JE^J JA^J P8 and P9.xlsx]J. JA, JE, P8'!$B$596:$D$596</c:f>
              <c:numCache>
                <c:formatCode>General</c:formatCode>
                <c:ptCount val="3"/>
                <c:pt idx="0">
                  <c:v>733.73</c:v>
                </c:pt>
                <c:pt idx="1">
                  <c:v>713.74</c:v>
                </c:pt>
                <c:pt idx="2">
                  <c:v>500.99</c:v>
                </c:pt>
              </c:numCache>
            </c:numRef>
          </c:val>
          <c:smooth val="0"/>
          <c:extLst>
            <c:ext xmlns:c16="http://schemas.microsoft.com/office/drawing/2014/chart" uri="{C3380CC4-5D6E-409C-BE32-E72D297353CC}">
              <c16:uniqueId val="{00000003-B4AD-49AC-9275-6196D2665671}"/>
            </c:ext>
          </c:extLst>
        </c:ser>
        <c:ser>
          <c:idx val="5"/>
          <c:order val="5"/>
          <c:tx>
            <c:strRef>
              <c:f>'[Final Cytokine Report with J^J JE^J JA^J P8 and P9.xlsx]J. JA, JE, P8'!$A$598</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P8'!$B$592:$D$592</c:f>
              <c:strCache>
                <c:ptCount val="3"/>
                <c:pt idx="0">
                  <c:v>C2</c:v>
                </c:pt>
                <c:pt idx="1">
                  <c:v>C3</c:v>
                </c:pt>
                <c:pt idx="2">
                  <c:v>C4</c:v>
                </c:pt>
              </c:strCache>
            </c:strRef>
          </c:cat>
          <c:val>
            <c:numRef>
              <c:f>'[Final Cytokine Report with J^J JE^J JA^J P8 and P9.xlsx]J. JA, JE, P8'!$B$598:$D$598</c:f>
              <c:numCache>
                <c:formatCode>General</c:formatCode>
                <c:ptCount val="3"/>
                <c:pt idx="0">
                  <c:v>418.38</c:v>
                </c:pt>
                <c:pt idx="1">
                  <c:v>323.20999999999998</c:v>
                </c:pt>
                <c:pt idx="2">
                  <c:v>270.62</c:v>
                </c:pt>
              </c:numCache>
            </c:numRef>
          </c:val>
          <c:smooth val="0"/>
          <c:extLst>
            <c:ext xmlns:c16="http://schemas.microsoft.com/office/drawing/2014/chart" uri="{C3380CC4-5D6E-409C-BE32-E72D297353CC}">
              <c16:uniqueId val="{00000004-B4AD-49AC-9275-6196D2665671}"/>
            </c:ext>
          </c:extLst>
        </c:ser>
        <c:ser>
          <c:idx val="9"/>
          <c:order val="9"/>
          <c:tx>
            <c:strRef>
              <c:f>'[Final Cytokine Report with J^J JE^J JA^J P8 and P9.xlsx]J. JA, JE, P8'!$A$602</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P8'!$B$592:$D$592</c:f>
              <c:strCache>
                <c:ptCount val="3"/>
                <c:pt idx="0">
                  <c:v>C2</c:v>
                </c:pt>
                <c:pt idx="1">
                  <c:v>C3</c:v>
                </c:pt>
                <c:pt idx="2">
                  <c:v>C4</c:v>
                </c:pt>
              </c:strCache>
            </c:strRef>
          </c:cat>
          <c:val>
            <c:numRef>
              <c:f>'[Final Cytokine Report with J^J JE^J JA^J P8 and P9.xlsx]J. JA, JE, P8'!$B$602:$D$602</c:f>
              <c:numCache>
                <c:formatCode>General</c:formatCode>
                <c:ptCount val="3"/>
                <c:pt idx="0">
                  <c:v>573.29999999999995</c:v>
                </c:pt>
                <c:pt idx="1">
                  <c:v>1159.82</c:v>
                </c:pt>
                <c:pt idx="2">
                  <c:v>366.16</c:v>
                </c:pt>
              </c:numCache>
            </c:numRef>
          </c:val>
          <c:smooth val="0"/>
          <c:extLst>
            <c:ext xmlns:c16="http://schemas.microsoft.com/office/drawing/2014/chart" uri="{C3380CC4-5D6E-409C-BE32-E72D297353CC}">
              <c16:uniqueId val="{00000005-B4AD-49AC-9275-6196D2665671}"/>
            </c:ext>
          </c:extLst>
        </c:ser>
        <c:dLbls>
          <c:showLegendKey val="0"/>
          <c:showVal val="1"/>
          <c:showCatName val="0"/>
          <c:showSerName val="0"/>
          <c:showPercent val="0"/>
          <c:showBubbleSize val="0"/>
        </c:dLbls>
        <c:smooth val="0"/>
        <c:axId val="105536512"/>
        <c:axId val="10555059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P8'!$A$597</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P8'!$B$592:$D$592</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P8'!$B$597:$D$597</c15:sqref>
                        </c15:formulaRef>
                      </c:ext>
                    </c:extLst>
                    <c:numCache>
                      <c:formatCode>General</c:formatCode>
                      <c:ptCount val="3"/>
                      <c:pt idx="0">
                        <c:v>2108.87</c:v>
                      </c:pt>
                      <c:pt idx="1">
                        <c:v>1511.47</c:v>
                      </c:pt>
                      <c:pt idx="2">
                        <c:v>516.82000000000005</c:v>
                      </c:pt>
                    </c:numCache>
                  </c:numRef>
                </c:val>
                <c:smooth val="0"/>
                <c:extLst>
                  <c:ext xmlns:c16="http://schemas.microsoft.com/office/drawing/2014/chart" uri="{C3380CC4-5D6E-409C-BE32-E72D297353CC}">
                    <c16:uniqueId val="{00000006-B4AD-49AC-9275-6196D266567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P8'!$A$599</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P8'!$B$592:$D$592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P8'!$B$599:$D$599</c15:sqref>
                        </c15:formulaRef>
                      </c:ext>
                    </c:extLst>
                    <c:numCache>
                      <c:formatCode>General</c:formatCode>
                      <c:ptCount val="3"/>
                      <c:pt idx="0">
                        <c:v>302.44</c:v>
                      </c:pt>
                      <c:pt idx="1">
                        <c:v>291.16000000000003</c:v>
                      </c:pt>
                      <c:pt idx="2">
                        <c:v>286.05</c:v>
                      </c:pt>
                    </c:numCache>
                  </c:numRef>
                </c:val>
                <c:smooth val="0"/>
                <c:extLst xmlns:c15="http://schemas.microsoft.com/office/drawing/2012/chart">
                  <c:ext xmlns:c16="http://schemas.microsoft.com/office/drawing/2014/chart" uri="{C3380CC4-5D6E-409C-BE32-E72D297353CC}">
                    <c16:uniqueId val="{00000007-B4AD-49AC-9275-6196D266567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P8'!$A$600</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P8'!$B$592:$D$592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P8'!$B$600:$D$600</c15:sqref>
                        </c15:formulaRef>
                      </c:ext>
                    </c:extLst>
                    <c:numCache>
                      <c:formatCode>General</c:formatCode>
                      <c:ptCount val="3"/>
                      <c:pt idx="0">
                        <c:v>376.88</c:v>
                      </c:pt>
                      <c:pt idx="1">
                        <c:v>677.85</c:v>
                      </c:pt>
                      <c:pt idx="2">
                        <c:v>1083.45</c:v>
                      </c:pt>
                    </c:numCache>
                  </c:numRef>
                </c:val>
                <c:smooth val="0"/>
                <c:extLst xmlns:c15="http://schemas.microsoft.com/office/drawing/2012/chart">
                  <c:ext xmlns:c16="http://schemas.microsoft.com/office/drawing/2014/chart" uri="{C3380CC4-5D6E-409C-BE32-E72D297353CC}">
                    <c16:uniqueId val="{00000008-B4AD-49AC-9275-6196D266567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P8'!$A$601</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P8'!$B$592:$D$592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P8'!$B$601:$D$601</c15:sqref>
                        </c15:formulaRef>
                      </c:ext>
                    </c:extLst>
                    <c:numCache>
                      <c:formatCode>General</c:formatCode>
                      <c:ptCount val="3"/>
                      <c:pt idx="0">
                        <c:v>373.57</c:v>
                      </c:pt>
                      <c:pt idx="1">
                        <c:v>289.60000000000002</c:v>
                      </c:pt>
                      <c:pt idx="2">
                        <c:v>287.11</c:v>
                      </c:pt>
                    </c:numCache>
                  </c:numRef>
                </c:val>
                <c:smooth val="0"/>
                <c:extLst xmlns:c15="http://schemas.microsoft.com/office/drawing/2012/chart">
                  <c:ext xmlns:c16="http://schemas.microsoft.com/office/drawing/2014/chart" uri="{C3380CC4-5D6E-409C-BE32-E72D297353CC}">
                    <c16:uniqueId val="{00000009-B4AD-49AC-9275-6196D2665671}"/>
                  </c:ext>
                </c:extLst>
              </c15:ser>
            </c15:filteredLineSeries>
          </c:ext>
        </c:extLst>
      </c:lineChart>
      <c:catAx>
        <c:axId val="10553651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550592"/>
        <c:crosses val="autoZero"/>
        <c:auto val="1"/>
        <c:lblAlgn val="ctr"/>
        <c:lblOffset val="100"/>
        <c:noMultiLvlLbl val="0"/>
      </c:catAx>
      <c:valAx>
        <c:axId val="1055505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536512"/>
        <c:crosses val="autoZero"/>
        <c:crossBetween val="between"/>
      </c:valAx>
      <c:spPr>
        <a:noFill/>
        <a:ln>
          <a:noFill/>
        </a:ln>
        <a:effectLst/>
      </c:spPr>
    </c:plotArea>
    <c:legend>
      <c:legendPos val="b"/>
      <c:layout>
        <c:manualLayout>
          <c:xMode val="edge"/>
          <c:yMode val="edge"/>
          <c:x val="0.3665325208135391"/>
          <c:y val="0.94341833691243138"/>
          <c:w val="0.26693486736488037"/>
          <c:h val="3.19604509663564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MCP - 1 </a:t>
            </a:r>
          </a:p>
        </c:rich>
      </c:tx>
      <c:layout>
        <c:manualLayout>
          <c:xMode val="edge"/>
          <c:yMode val="edge"/>
          <c:x val="0.46281556709511379"/>
          <c:y val="2.9629629629629631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P8'!$A$648</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P8'!$B$647:$D$647</c:f>
              <c:strCache>
                <c:ptCount val="3"/>
                <c:pt idx="0">
                  <c:v>C2</c:v>
                </c:pt>
                <c:pt idx="1">
                  <c:v>C3</c:v>
                </c:pt>
                <c:pt idx="2">
                  <c:v>C4</c:v>
                </c:pt>
              </c:strCache>
            </c:strRef>
          </c:cat>
          <c:val>
            <c:numRef>
              <c:f>'[Final Cytokine Report with J^J JE^J JA^J P8 and P9.xlsx]J. JA, JE, P8'!$B$648:$D$648</c:f>
              <c:numCache>
                <c:formatCode>General</c:formatCode>
                <c:ptCount val="3"/>
                <c:pt idx="0">
                  <c:v>1482.92</c:v>
                </c:pt>
                <c:pt idx="1">
                  <c:v>18131.689999999999</c:v>
                </c:pt>
                <c:pt idx="2">
                  <c:v>859.77</c:v>
                </c:pt>
              </c:numCache>
            </c:numRef>
          </c:val>
          <c:smooth val="0"/>
          <c:extLst>
            <c:ext xmlns:c16="http://schemas.microsoft.com/office/drawing/2014/chart" uri="{C3380CC4-5D6E-409C-BE32-E72D297353CC}">
              <c16:uniqueId val="{00000000-9BAA-4C52-81AE-F6FB6C063D31}"/>
            </c:ext>
          </c:extLst>
        </c:ser>
        <c:ser>
          <c:idx val="1"/>
          <c:order val="1"/>
          <c:tx>
            <c:strRef>
              <c:f>'[Final Cytokine Report with J^J JE^J JA^J P8 and P9.xlsx]J. JA, JE, P8'!$A$649</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P8'!$B$647:$D$647</c:f>
              <c:strCache>
                <c:ptCount val="3"/>
                <c:pt idx="0">
                  <c:v>C2</c:v>
                </c:pt>
                <c:pt idx="1">
                  <c:v>C3</c:v>
                </c:pt>
                <c:pt idx="2">
                  <c:v>C4</c:v>
                </c:pt>
              </c:strCache>
            </c:strRef>
          </c:cat>
          <c:val>
            <c:numRef>
              <c:f>'[Final Cytokine Report with J^J JE^J JA^J P8 and P9.xlsx]J. JA, JE, P8'!$B$649:$D$649</c:f>
              <c:numCache>
                <c:formatCode>General</c:formatCode>
                <c:ptCount val="3"/>
                <c:pt idx="0">
                  <c:v>9537.25</c:v>
                </c:pt>
                <c:pt idx="1">
                  <c:v>906.69</c:v>
                </c:pt>
                <c:pt idx="2">
                  <c:v>99.7</c:v>
                </c:pt>
              </c:numCache>
            </c:numRef>
          </c:val>
          <c:smooth val="0"/>
          <c:extLst>
            <c:ext xmlns:c16="http://schemas.microsoft.com/office/drawing/2014/chart" uri="{C3380CC4-5D6E-409C-BE32-E72D297353CC}">
              <c16:uniqueId val="{00000001-9BAA-4C52-81AE-F6FB6C063D31}"/>
            </c:ext>
          </c:extLst>
        </c:ser>
        <c:ser>
          <c:idx val="2"/>
          <c:order val="2"/>
          <c:tx>
            <c:strRef>
              <c:f>'[Final Cytokine Report with J^J JE^J JA^J P8 and P9.xlsx]J. JA, JE, P8'!$A$650</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P8'!$B$647:$D$647</c:f>
              <c:strCache>
                <c:ptCount val="3"/>
                <c:pt idx="0">
                  <c:v>C2</c:v>
                </c:pt>
                <c:pt idx="1">
                  <c:v>C3</c:v>
                </c:pt>
                <c:pt idx="2">
                  <c:v>C4</c:v>
                </c:pt>
              </c:strCache>
            </c:strRef>
          </c:cat>
          <c:val>
            <c:numRef>
              <c:f>'[Final Cytokine Report with J^J JE^J JA^J P8 and P9.xlsx]J. JA, JE, P8'!$B$650:$D$650</c:f>
              <c:numCache>
                <c:formatCode>General</c:formatCode>
                <c:ptCount val="3"/>
                <c:pt idx="0">
                  <c:v>9674.86</c:v>
                </c:pt>
                <c:pt idx="1">
                  <c:v>7294.05</c:v>
                </c:pt>
                <c:pt idx="2">
                  <c:v>6954.88</c:v>
                </c:pt>
              </c:numCache>
            </c:numRef>
          </c:val>
          <c:smooth val="0"/>
          <c:extLst>
            <c:ext xmlns:c16="http://schemas.microsoft.com/office/drawing/2014/chart" uri="{C3380CC4-5D6E-409C-BE32-E72D297353CC}">
              <c16:uniqueId val="{00000002-9BAA-4C52-81AE-F6FB6C063D31}"/>
            </c:ext>
          </c:extLst>
        </c:ser>
        <c:ser>
          <c:idx val="3"/>
          <c:order val="3"/>
          <c:tx>
            <c:strRef>
              <c:f>'[Final Cytokine Report with J^J JE^J JA^J P8 and P9.xlsx]J. JA, JE, P8'!$A$651</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P8'!$B$647:$D$647</c:f>
              <c:strCache>
                <c:ptCount val="3"/>
                <c:pt idx="0">
                  <c:v>C2</c:v>
                </c:pt>
                <c:pt idx="1">
                  <c:v>C3</c:v>
                </c:pt>
                <c:pt idx="2">
                  <c:v>C4</c:v>
                </c:pt>
              </c:strCache>
            </c:strRef>
          </c:cat>
          <c:val>
            <c:numRef>
              <c:f>'[Final Cytokine Report with J^J JE^J JA^J P8 and P9.xlsx]J. JA, JE, P8'!$B$651:$D$651</c:f>
              <c:numCache>
                <c:formatCode>General</c:formatCode>
                <c:ptCount val="3"/>
                <c:pt idx="0">
                  <c:v>4122.17</c:v>
                </c:pt>
                <c:pt idx="1">
                  <c:v>2997.61</c:v>
                </c:pt>
                <c:pt idx="2">
                  <c:v>355.95</c:v>
                </c:pt>
              </c:numCache>
            </c:numRef>
          </c:val>
          <c:smooth val="0"/>
          <c:extLst>
            <c:ext xmlns:c16="http://schemas.microsoft.com/office/drawing/2014/chart" uri="{C3380CC4-5D6E-409C-BE32-E72D297353CC}">
              <c16:uniqueId val="{00000003-9BAA-4C52-81AE-F6FB6C063D31}"/>
            </c:ext>
          </c:extLst>
        </c:ser>
        <c:ser>
          <c:idx val="5"/>
          <c:order val="5"/>
          <c:tx>
            <c:strRef>
              <c:f>'[Final Cytokine Report with J^J JE^J JA^J P8 and P9.xlsx]J. JA, JE, P8'!$A$653</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P8'!$B$647:$D$647</c:f>
              <c:strCache>
                <c:ptCount val="3"/>
                <c:pt idx="0">
                  <c:v>C2</c:v>
                </c:pt>
                <c:pt idx="1">
                  <c:v>C3</c:v>
                </c:pt>
                <c:pt idx="2">
                  <c:v>C4</c:v>
                </c:pt>
              </c:strCache>
            </c:strRef>
          </c:cat>
          <c:val>
            <c:numRef>
              <c:f>'[Final Cytokine Report with J^J JE^J JA^J P8 and P9.xlsx]J. JA, JE, P8'!$B$653:$D$653</c:f>
              <c:numCache>
                <c:formatCode>General</c:formatCode>
                <c:ptCount val="3"/>
                <c:pt idx="0">
                  <c:v>446.86</c:v>
                </c:pt>
                <c:pt idx="1">
                  <c:v>116.64</c:v>
                </c:pt>
                <c:pt idx="2">
                  <c:v>78.3</c:v>
                </c:pt>
              </c:numCache>
            </c:numRef>
          </c:val>
          <c:smooth val="0"/>
          <c:extLst>
            <c:ext xmlns:c16="http://schemas.microsoft.com/office/drawing/2014/chart" uri="{C3380CC4-5D6E-409C-BE32-E72D297353CC}">
              <c16:uniqueId val="{00000004-9BAA-4C52-81AE-F6FB6C063D31}"/>
            </c:ext>
          </c:extLst>
        </c:ser>
        <c:ser>
          <c:idx val="9"/>
          <c:order val="9"/>
          <c:tx>
            <c:strRef>
              <c:f>'[Final Cytokine Report with J^J JE^J JA^J P8 and P9.xlsx]J. JA, JE, P8'!$A$657</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P8'!$B$647:$D$647</c:f>
              <c:strCache>
                <c:ptCount val="3"/>
                <c:pt idx="0">
                  <c:v>C2</c:v>
                </c:pt>
                <c:pt idx="1">
                  <c:v>C3</c:v>
                </c:pt>
                <c:pt idx="2">
                  <c:v>C4</c:v>
                </c:pt>
              </c:strCache>
            </c:strRef>
          </c:cat>
          <c:val>
            <c:numRef>
              <c:f>'[Final Cytokine Report with J^J JE^J JA^J P8 and P9.xlsx]J. JA, JE, P8'!$B$657:$D$657</c:f>
              <c:numCache>
                <c:formatCode>General</c:formatCode>
                <c:ptCount val="3"/>
                <c:pt idx="0">
                  <c:v>427.88</c:v>
                </c:pt>
                <c:pt idx="1">
                  <c:v>1427.87</c:v>
                </c:pt>
                <c:pt idx="2">
                  <c:v>118.6</c:v>
                </c:pt>
              </c:numCache>
            </c:numRef>
          </c:val>
          <c:smooth val="0"/>
          <c:extLst>
            <c:ext xmlns:c16="http://schemas.microsoft.com/office/drawing/2014/chart" uri="{C3380CC4-5D6E-409C-BE32-E72D297353CC}">
              <c16:uniqueId val="{00000005-9BAA-4C52-81AE-F6FB6C063D31}"/>
            </c:ext>
          </c:extLst>
        </c:ser>
        <c:dLbls>
          <c:showLegendKey val="0"/>
          <c:showVal val="1"/>
          <c:showCatName val="0"/>
          <c:showSerName val="0"/>
          <c:showPercent val="0"/>
          <c:showBubbleSize val="0"/>
        </c:dLbls>
        <c:smooth val="0"/>
        <c:axId val="105750528"/>
        <c:axId val="105752064"/>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P8'!$A$652</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P8'!$B$647:$D$647</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P8'!$B$652:$D$652</c15:sqref>
                        </c15:formulaRef>
                      </c:ext>
                    </c:extLst>
                    <c:numCache>
                      <c:formatCode>General</c:formatCode>
                      <c:ptCount val="3"/>
                      <c:pt idx="0">
                        <c:v>4961.6499999999996</c:v>
                      </c:pt>
                      <c:pt idx="1">
                        <c:v>517.16999999999996</c:v>
                      </c:pt>
                      <c:pt idx="2">
                        <c:v>220.97</c:v>
                      </c:pt>
                    </c:numCache>
                  </c:numRef>
                </c:val>
                <c:smooth val="0"/>
                <c:extLst>
                  <c:ext xmlns:c16="http://schemas.microsoft.com/office/drawing/2014/chart" uri="{C3380CC4-5D6E-409C-BE32-E72D297353CC}">
                    <c16:uniqueId val="{00000006-9BAA-4C52-81AE-F6FB6C063D3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P8'!$A$654</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P8'!$B$647:$D$647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P8'!$B$654:$D$654</c15:sqref>
                        </c15:formulaRef>
                      </c:ext>
                    </c:extLst>
                    <c:numCache>
                      <c:formatCode>General</c:formatCode>
                      <c:ptCount val="3"/>
                      <c:pt idx="0">
                        <c:v>171.54</c:v>
                      </c:pt>
                      <c:pt idx="1">
                        <c:v>95.96</c:v>
                      </c:pt>
                      <c:pt idx="2">
                        <c:v>99.86</c:v>
                      </c:pt>
                    </c:numCache>
                  </c:numRef>
                </c:val>
                <c:smooth val="0"/>
                <c:extLst xmlns:c15="http://schemas.microsoft.com/office/drawing/2012/chart">
                  <c:ext xmlns:c16="http://schemas.microsoft.com/office/drawing/2014/chart" uri="{C3380CC4-5D6E-409C-BE32-E72D297353CC}">
                    <c16:uniqueId val="{00000007-9BAA-4C52-81AE-F6FB6C063D3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P8'!$A$655</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P8'!$B$647:$D$647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P8'!$B$655:$D$655</c15:sqref>
                        </c15:formulaRef>
                      </c:ext>
                    </c:extLst>
                    <c:numCache>
                      <c:formatCode>General</c:formatCode>
                      <c:ptCount val="3"/>
                      <c:pt idx="0">
                        <c:v>190.83</c:v>
                      </c:pt>
                      <c:pt idx="1">
                        <c:v>657.9</c:v>
                      </c:pt>
                      <c:pt idx="2">
                        <c:v>649.82000000000005</c:v>
                      </c:pt>
                    </c:numCache>
                  </c:numRef>
                </c:val>
                <c:smooth val="0"/>
                <c:extLst xmlns:c15="http://schemas.microsoft.com/office/drawing/2012/chart">
                  <c:ext xmlns:c16="http://schemas.microsoft.com/office/drawing/2014/chart" uri="{C3380CC4-5D6E-409C-BE32-E72D297353CC}">
                    <c16:uniqueId val="{00000008-9BAA-4C52-81AE-F6FB6C063D3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P8'!$A$656</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P8'!$B$647:$D$647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P8'!$B$656:$D$656</c15:sqref>
                        </c15:formulaRef>
                      </c:ext>
                    </c:extLst>
                    <c:numCache>
                      <c:formatCode>General</c:formatCode>
                      <c:ptCount val="3"/>
                      <c:pt idx="0">
                        <c:v>208.44</c:v>
                      </c:pt>
                      <c:pt idx="1">
                        <c:v>91.96</c:v>
                      </c:pt>
                      <c:pt idx="2">
                        <c:v>95.96</c:v>
                      </c:pt>
                    </c:numCache>
                  </c:numRef>
                </c:val>
                <c:smooth val="0"/>
                <c:extLst xmlns:c15="http://schemas.microsoft.com/office/drawing/2012/chart">
                  <c:ext xmlns:c16="http://schemas.microsoft.com/office/drawing/2014/chart" uri="{C3380CC4-5D6E-409C-BE32-E72D297353CC}">
                    <c16:uniqueId val="{00000009-9BAA-4C52-81AE-F6FB6C063D31}"/>
                  </c:ext>
                </c:extLst>
              </c15:ser>
            </c15:filteredLineSeries>
          </c:ext>
        </c:extLst>
      </c:lineChart>
      <c:catAx>
        <c:axId val="1057505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752064"/>
        <c:crosses val="autoZero"/>
        <c:auto val="1"/>
        <c:lblAlgn val="ctr"/>
        <c:lblOffset val="100"/>
        <c:noMultiLvlLbl val="0"/>
      </c:catAx>
      <c:valAx>
        <c:axId val="1057520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750528"/>
        <c:crosses val="autoZero"/>
        <c:crossBetween val="between"/>
      </c:valAx>
      <c:spPr>
        <a:noFill/>
        <a:ln>
          <a:noFill/>
        </a:ln>
        <a:effectLst/>
      </c:spPr>
    </c:plotArea>
    <c:legend>
      <c:legendPos val="b"/>
      <c:layout>
        <c:manualLayout>
          <c:xMode val="edge"/>
          <c:yMode val="edge"/>
          <c:x val="0.36625427033573549"/>
          <c:y val="0.94282385535141444"/>
          <c:w val="0.26749136813075575"/>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err="1"/>
              <a:t>IFNƴ</a:t>
            </a:r>
            <a:r>
              <a:rPr lang="en-US" sz="2400" dirty="0"/>
              <a:t>        </a:t>
            </a:r>
            <a:r>
              <a:rPr lang="en-US" sz="2400" b="1" i="0" u="none" strike="noStrike" baseline="0" dirty="0">
                <a:effectLst/>
              </a:rPr>
              <a:t>Inflammatory cytokine</a:t>
            </a:r>
            <a:r>
              <a:rPr lang="en-US" sz="2400" dirty="0"/>
              <a:t> </a:t>
            </a:r>
          </a:p>
        </c:rich>
      </c:tx>
      <c:layout>
        <c:manualLayout>
          <c:xMode val="edge"/>
          <c:yMode val="edge"/>
          <c:x val="0.4756395856021256"/>
          <c:y val="3.409091417485597E-2"/>
        </c:manualLayout>
      </c:layout>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P8'!$A$197</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P8'!$B$196:$D$196</c:f>
              <c:strCache>
                <c:ptCount val="3"/>
                <c:pt idx="0">
                  <c:v>C2</c:v>
                </c:pt>
                <c:pt idx="1">
                  <c:v>C3</c:v>
                </c:pt>
                <c:pt idx="2">
                  <c:v>C4</c:v>
                </c:pt>
              </c:strCache>
            </c:strRef>
          </c:cat>
          <c:val>
            <c:numRef>
              <c:f>'[Final Cytokine Report with J^J JE^J JA^J P8 and P9.xlsx]J. JA, JE, P8'!$B$197:$D$197</c:f>
              <c:numCache>
                <c:formatCode>General</c:formatCode>
                <c:ptCount val="3"/>
                <c:pt idx="0">
                  <c:v>13.46</c:v>
                </c:pt>
                <c:pt idx="1">
                  <c:v>16.23</c:v>
                </c:pt>
                <c:pt idx="2">
                  <c:v>16.23</c:v>
                </c:pt>
              </c:numCache>
            </c:numRef>
          </c:val>
          <c:smooth val="0"/>
          <c:extLst>
            <c:ext xmlns:c16="http://schemas.microsoft.com/office/drawing/2014/chart" uri="{C3380CC4-5D6E-409C-BE32-E72D297353CC}">
              <c16:uniqueId val="{00000000-085F-4C0D-948A-6E62957E7862}"/>
            </c:ext>
          </c:extLst>
        </c:ser>
        <c:ser>
          <c:idx val="1"/>
          <c:order val="1"/>
          <c:tx>
            <c:strRef>
              <c:f>'[Final Cytokine Report with J^J JE^J JA^J P8 and P9.xlsx]J. JA, JE, P8'!$A$198</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P8'!$B$196:$D$196</c:f>
              <c:strCache>
                <c:ptCount val="3"/>
                <c:pt idx="0">
                  <c:v>C2</c:v>
                </c:pt>
                <c:pt idx="1">
                  <c:v>C3</c:v>
                </c:pt>
                <c:pt idx="2">
                  <c:v>C4</c:v>
                </c:pt>
              </c:strCache>
            </c:strRef>
          </c:cat>
          <c:val>
            <c:numRef>
              <c:f>'[Final Cytokine Report with J^J JE^J JA^J P8 and P9.xlsx]J. JA, JE, P8'!$B$198:$D$198</c:f>
              <c:numCache>
                <c:formatCode>General</c:formatCode>
                <c:ptCount val="3"/>
                <c:pt idx="0">
                  <c:v>14.84</c:v>
                </c:pt>
                <c:pt idx="1">
                  <c:v>14.84</c:v>
                </c:pt>
                <c:pt idx="2">
                  <c:v>13.46</c:v>
                </c:pt>
              </c:numCache>
            </c:numRef>
          </c:val>
          <c:smooth val="0"/>
          <c:extLst>
            <c:ext xmlns:c16="http://schemas.microsoft.com/office/drawing/2014/chart" uri="{C3380CC4-5D6E-409C-BE32-E72D297353CC}">
              <c16:uniqueId val="{00000001-085F-4C0D-948A-6E62957E7862}"/>
            </c:ext>
          </c:extLst>
        </c:ser>
        <c:ser>
          <c:idx val="2"/>
          <c:order val="2"/>
          <c:tx>
            <c:strRef>
              <c:f>'[Final Cytokine Report with J^J JE^J JA^J P8 and P9.xlsx]J. JA, JE, P8'!$A$199</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P8'!$B$196:$D$196</c:f>
              <c:strCache>
                <c:ptCount val="3"/>
                <c:pt idx="0">
                  <c:v>C2</c:v>
                </c:pt>
                <c:pt idx="1">
                  <c:v>C3</c:v>
                </c:pt>
                <c:pt idx="2">
                  <c:v>C4</c:v>
                </c:pt>
              </c:strCache>
            </c:strRef>
          </c:cat>
          <c:val>
            <c:numRef>
              <c:f>'[Final Cytokine Report with J^J JE^J JA^J P8 and P9.xlsx]J. JA, JE, P8'!$B$199:$D$199</c:f>
              <c:numCache>
                <c:formatCode>General</c:formatCode>
                <c:ptCount val="3"/>
                <c:pt idx="0">
                  <c:v>14.84</c:v>
                </c:pt>
                <c:pt idx="1">
                  <c:v>14.84</c:v>
                </c:pt>
                <c:pt idx="2">
                  <c:v>12.07</c:v>
                </c:pt>
              </c:numCache>
            </c:numRef>
          </c:val>
          <c:smooth val="0"/>
          <c:extLst>
            <c:ext xmlns:c16="http://schemas.microsoft.com/office/drawing/2014/chart" uri="{C3380CC4-5D6E-409C-BE32-E72D297353CC}">
              <c16:uniqueId val="{00000002-085F-4C0D-948A-6E62957E7862}"/>
            </c:ext>
          </c:extLst>
        </c:ser>
        <c:ser>
          <c:idx val="3"/>
          <c:order val="3"/>
          <c:tx>
            <c:strRef>
              <c:f>'[Final Cytokine Report with J^J JE^J JA^J P8 and P9.xlsx]J. JA, JE, P8'!$A$200</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P8'!$B$196:$D$196</c:f>
              <c:strCache>
                <c:ptCount val="3"/>
                <c:pt idx="0">
                  <c:v>C2</c:v>
                </c:pt>
                <c:pt idx="1">
                  <c:v>C3</c:v>
                </c:pt>
                <c:pt idx="2">
                  <c:v>C4</c:v>
                </c:pt>
              </c:strCache>
            </c:strRef>
          </c:cat>
          <c:val>
            <c:numRef>
              <c:f>'[Final Cytokine Report with J^J JE^J JA^J P8 and P9.xlsx]J. JA, JE, P8'!$B$200:$D$200</c:f>
              <c:numCache>
                <c:formatCode>General</c:formatCode>
                <c:ptCount val="3"/>
                <c:pt idx="0">
                  <c:v>9.32</c:v>
                </c:pt>
                <c:pt idx="1">
                  <c:v>14.15</c:v>
                </c:pt>
                <c:pt idx="2">
                  <c:v>10.7</c:v>
                </c:pt>
              </c:numCache>
            </c:numRef>
          </c:val>
          <c:smooth val="0"/>
          <c:extLst>
            <c:ext xmlns:c16="http://schemas.microsoft.com/office/drawing/2014/chart" uri="{C3380CC4-5D6E-409C-BE32-E72D297353CC}">
              <c16:uniqueId val="{00000003-085F-4C0D-948A-6E62957E7862}"/>
            </c:ext>
          </c:extLst>
        </c:ser>
        <c:ser>
          <c:idx val="5"/>
          <c:order val="5"/>
          <c:tx>
            <c:strRef>
              <c:f>'[Final Cytokine Report with J^J JE^J JA^J P8 and P9.xlsx]J. JA, JE, P8'!$A$202</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P8'!$B$196:$D$196</c:f>
              <c:strCache>
                <c:ptCount val="3"/>
                <c:pt idx="0">
                  <c:v>C2</c:v>
                </c:pt>
                <c:pt idx="1">
                  <c:v>C3</c:v>
                </c:pt>
                <c:pt idx="2">
                  <c:v>C4</c:v>
                </c:pt>
              </c:strCache>
            </c:strRef>
          </c:cat>
          <c:val>
            <c:numRef>
              <c:f>'[Final Cytokine Report with J^J JE^J JA^J P8 and P9.xlsx]J. JA, JE, P8'!$B$202:$D$202</c:f>
              <c:numCache>
                <c:formatCode>General</c:formatCode>
                <c:ptCount val="3"/>
                <c:pt idx="0">
                  <c:v>9.32</c:v>
                </c:pt>
                <c:pt idx="1">
                  <c:v>10.7</c:v>
                </c:pt>
                <c:pt idx="2">
                  <c:v>7.95</c:v>
                </c:pt>
              </c:numCache>
            </c:numRef>
          </c:val>
          <c:smooth val="0"/>
          <c:extLst>
            <c:ext xmlns:c16="http://schemas.microsoft.com/office/drawing/2014/chart" uri="{C3380CC4-5D6E-409C-BE32-E72D297353CC}">
              <c16:uniqueId val="{00000004-085F-4C0D-948A-6E62957E7862}"/>
            </c:ext>
          </c:extLst>
        </c:ser>
        <c:ser>
          <c:idx val="9"/>
          <c:order val="9"/>
          <c:tx>
            <c:strRef>
              <c:f>'[Final Cytokine Report with J^J JE^J JA^J P8 and P9.xlsx]J. JA, JE, P8'!$A$206</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P8'!$B$196:$D$196</c:f>
              <c:strCache>
                <c:ptCount val="3"/>
                <c:pt idx="0">
                  <c:v>C2</c:v>
                </c:pt>
                <c:pt idx="1">
                  <c:v>C3</c:v>
                </c:pt>
                <c:pt idx="2">
                  <c:v>C4</c:v>
                </c:pt>
              </c:strCache>
            </c:strRef>
          </c:cat>
          <c:val>
            <c:numRef>
              <c:f>'[Final Cytokine Report with J^J JE^J JA^J P8 and P9.xlsx]J. JA, JE, P8'!$B$206:$D$206</c:f>
              <c:numCache>
                <c:formatCode>General</c:formatCode>
                <c:ptCount val="3"/>
                <c:pt idx="0">
                  <c:v>16.93</c:v>
                </c:pt>
                <c:pt idx="1">
                  <c:v>13.47</c:v>
                </c:pt>
                <c:pt idx="2">
                  <c:v>14.15</c:v>
                </c:pt>
              </c:numCache>
            </c:numRef>
          </c:val>
          <c:smooth val="0"/>
          <c:extLst>
            <c:ext xmlns:c16="http://schemas.microsoft.com/office/drawing/2014/chart" uri="{C3380CC4-5D6E-409C-BE32-E72D297353CC}">
              <c16:uniqueId val="{00000005-085F-4C0D-948A-6E62957E7862}"/>
            </c:ext>
          </c:extLst>
        </c:ser>
        <c:dLbls>
          <c:showLegendKey val="0"/>
          <c:showVal val="1"/>
          <c:showCatName val="0"/>
          <c:showSerName val="0"/>
          <c:showPercent val="0"/>
          <c:showBubbleSize val="0"/>
        </c:dLbls>
        <c:smooth val="0"/>
        <c:axId val="103443072"/>
        <c:axId val="103473536"/>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P8'!$A$201</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P8'!$B$196:$D$196</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P8'!$B$201:$D$201</c15:sqref>
                        </c15:formulaRef>
                      </c:ext>
                    </c:extLst>
                    <c:numCache>
                      <c:formatCode>General</c:formatCode>
                      <c:ptCount val="3"/>
                      <c:pt idx="0">
                        <c:v>10.71</c:v>
                      </c:pt>
                      <c:pt idx="1">
                        <c:v>10.7</c:v>
                      </c:pt>
                      <c:pt idx="2">
                        <c:v>12.07</c:v>
                      </c:pt>
                    </c:numCache>
                  </c:numRef>
                </c:val>
                <c:smooth val="0"/>
                <c:extLst>
                  <c:ext xmlns:c16="http://schemas.microsoft.com/office/drawing/2014/chart" uri="{C3380CC4-5D6E-409C-BE32-E72D297353CC}">
                    <c16:uniqueId val="{00000006-085F-4C0D-948A-6E62957E78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P8'!$A$203</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P8'!$B$196:$D$196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P8'!$B$203:$D$203</c15:sqref>
                        </c15:formulaRef>
                      </c:ext>
                    </c:extLst>
                    <c:numCache>
                      <c:formatCode>General</c:formatCode>
                      <c:ptCount val="3"/>
                      <c:pt idx="0">
                        <c:v>9.32</c:v>
                      </c:pt>
                      <c:pt idx="1">
                        <c:v>9.32</c:v>
                      </c:pt>
                      <c:pt idx="2">
                        <c:v>9.32</c:v>
                      </c:pt>
                    </c:numCache>
                  </c:numRef>
                </c:val>
                <c:smooth val="0"/>
                <c:extLst xmlns:c15="http://schemas.microsoft.com/office/drawing/2012/chart">
                  <c:ext xmlns:c16="http://schemas.microsoft.com/office/drawing/2014/chart" uri="{C3380CC4-5D6E-409C-BE32-E72D297353CC}">
                    <c16:uniqueId val="{00000007-085F-4C0D-948A-6E62957E78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P8'!$A$204</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P8'!$B$196:$D$196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P8'!$B$204:$D$204</c15:sqref>
                        </c15:formulaRef>
                      </c:ext>
                    </c:extLst>
                    <c:numCache>
                      <c:formatCode>General</c:formatCode>
                      <c:ptCount val="3"/>
                      <c:pt idx="0">
                        <c:v>7.95</c:v>
                      </c:pt>
                      <c:pt idx="1">
                        <c:v>9.32</c:v>
                      </c:pt>
                      <c:pt idx="2">
                        <c:v>12.07</c:v>
                      </c:pt>
                    </c:numCache>
                  </c:numRef>
                </c:val>
                <c:smooth val="0"/>
                <c:extLst xmlns:c15="http://schemas.microsoft.com/office/drawing/2012/chart">
                  <c:ext xmlns:c16="http://schemas.microsoft.com/office/drawing/2014/chart" uri="{C3380CC4-5D6E-409C-BE32-E72D297353CC}">
                    <c16:uniqueId val="{00000008-085F-4C0D-948A-6E62957E78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P8'!$A$205</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P8'!$B$196:$D$196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P8'!$B$205:$D$205</c15:sqref>
                        </c15:formulaRef>
                      </c:ext>
                    </c:extLst>
                    <c:numCache>
                      <c:formatCode>General</c:formatCode>
                      <c:ptCount val="3"/>
                      <c:pt idx="0">
                        <c:v>13.46</c:v>
                      </c:pt>
                      <c:pt idx="1">
                        <c:v>13.46</c:v>
                      </c:pt>
                      <c:pt idx="2">
                        <c:v>12.08</c:v>
                      </c:pt>
                    </c:numCache>
                  </c:numRef>
                </c:val>
                <c:smooth val="0"/>
                <c:extLst xmlns:c15="http://schemas.microsoft.com/office/drawing/2012/chart">
                  <c:ext xmlns:c16="http://schemas.microsoft.com/office/drawing/2014/chart" uri="{C3380CC4-5D6E-409C-BE32-E72D297353CC}">
                    <c16:uniqueId val="{00000009-085F-4C0D-948A-6E62957E7862}"/>
                  </c:ext>
                </c:extLst>
              </c15:ser>
            </c15:filteredLineSeries>
          </c:ext>
        </c:extLst>
      </c:lineChart>
      <c:catAx>
        <c:axId val="10344307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473536"/>
        <c:crosses val="autoZero"/>
        <c:auto val="1"/>
        <c:lblAlgn val="ctr"/>
        <c:lblOffset val="100"/>
        <c:noMultiLvlLbl val="0"/>
      </c:catAx>
      <c:valAx>
        <c:axId val="1034735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443072"/>
        <c:crosses val="autoZero"/>
        <c:crossBetween val="between"/>
      </c:valAx>
      <c:spPr>
        <a:noFill/>
        <a:ln>
          <a:noFill/>
        </a:ln>
        <a:effectLst/>
      </c:spPr>
    </c:plotArea>
    <c:legend>
      <c:legendPos val="b"/>
      <c:layout>
        <c:manualLayout>
          <c:xMode val="edge"/>
          <c:yMode val="edge"/>
          <c:x val="0.36063714338386915"/>
          <c:y val="0.93394863009255402"/>
          <c:w val="0.27872561820431391"/>
          <c:h val="3.19604557325900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IL-12     </a:t>
            </a:r>
            <a:r>
              <a:rPr lang="en-US" sz="2400" b="1" i="0" u="none" strike="noStrike" baseline="0" dirty="0">
                <a:effectLst/>
              </a:rPr>
              <a:t>Inflammatory cytokine</a:t>
            </a:r>
            <a:r>
              <a:rPr lang="en-US" sz="2400" dirty="0"/>
              <a:t> </a:t>
            </a:r>
          </a:p>
        </c:rich>
      </c:tx>
      <c:layout>
        <c:manualLayout>
          <c:xMode val="edge"/>
          <c:yMode val="edge"/>
          <c:x val="0.47433376234822894"/>
          <c:y val="3.703704243759732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P8'!$A$256</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P8'!$B$255:$D$255</c:f>
              <c:strCache>
                <c:ptCount val="3"/>
                <c:pt idx="0">
                  <c:v>C2</c:v>
                </c:pt>
                <c:pt idx="1">
                  <c:v>C3</c:v>
                </c:pt>
                <c:pt idx="2">
                  <c:v>C4</c:v>
                </c:pt>
              </c:strCache>
            </c:strRef>
          </c:cat>
          <c:val>
            <c:numRef>
              <c:f>'[Final Cytokine Report with J^J JE^J JA^J P8 and P9.xlsx]J. JA, JE, P8'!$B$256:$D$256</c:f>
              <c:numCache>
                <c:formatCode>General</c:formatCode>
                <c:ptCount val="3"/>
                <c:pt idx="0">
                  <c:v>61.73</c:v>
                </c:pt>
                <c:pt idx="1">
                  <c:v>128.13999999999999</c:v>
                </c:pt>
                <c:pt idx="2">
                  <c:v>77.540000000000006</c:v>
                </c:pt>
              </c:numCache>
            </c:numRef>
          </c:val>
          <c:smooth val="0"/>
          <c:extLst>
            <c:ext xmlns:c16="http://schemas.microsoft.com/office/drawing/2014/chart" uri="{C3380CC4-5D6E-409C-BE32-E72D297353CC}">
              <c16:uniqueId val="{00000000-49A7-4F18-9137-E65831CF30E1}"/>
            </c:ext>
          </c:extLst>
        </c:ser>
        <c:ser>
          <c:idx val="1"/>
          <c:order val="1"/>
          <c:tx>
            <c:strRef>
              <c:f>'[Final Cytokine Report with J^J JE^J JA^J P8 and P9.xlsx]J. JA, JE, P8'!$A$257</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P8'!$B$255:$D$255</c:f>
              <c:strCache>
                <c:ptCount val="3"/>
                <c:pt idx="0">
                  <c:v>C2</c:v>
                </c:pt>
                <c:pt idx="1">
                  <c:v>C3</c:v>
                </c:pt>
                <c:pt idx="2">
                  <c:v>C4</c:v>
                </c:pt>
              </c:strCache>
            </c:strRef>
          </c:cat>
          <c:val>
            <c:numRef>
              <c:f>'[Final Cytokine Report with J^J JE^J JA^J P8 and P9.xlsx]J. JA, JE, P8'!$B$257:$D$257</c:f>
              <c:numCache>
                <c:formatCode>0.00</c:formatCode>
                <c:ptCount val="3"/>
                <c:pt idx="0">
                  <c:v>163.29</c:v>
                </c:pt>
                <c:pt idx="1">
                  <c:v>83.27</c:v>
                </c:pt>
                <c:pt idx="2">
                  <c:v>55.91</c:v>
                </c:pt>
              </c:numCache>
            </c:numRef>
          </c:val>
          <c:smooth val="0"/>
          <c:extLst>
            <c:ext xmlns:c16="http://schemas.microsoft.com/office/drawing/2014/chart" uri="{C3380CC4-5D6E-409C-BE32-E72D297353CC}">
              <c16:uniqueId val="{00000001-49A7-4F18-9137-E65831CF30E1}"/>
            </c:ext>
          </c:extLst>
        </c:ser>
        <c:ser>
          <c:idx val="2"/>
          <c:order val="2"/>
          <c:tx>
            <c:strRef>
              <c:f>'[Final Cytokine Report with J^J JE^J JA^J P8 and P9.xlsx]J. JA, JE, P8'!$A$258</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P8'!$B$255:$D$255</c:f>
              <c:strCache>
                <c:ptCount val="3"/>
                <c:pt idx="0">
                  <c:v>C2</c:v>
                </c:pt>
                <c:pt idx="1">
                  <c:v>C3</c:v>
                </c:pt>
                <c:pt idx="2">
                  <c:v>C4</c:v>
                </c:pt>
              </c:strCache>
            </c:strRef>
          </c:cat>
          <c:val>
            <c:numRef>
              <c:f>'[Final Cytokine Report with J^J JE^J JA^J P8 and P9.xlsx]J. JA, JE, P8'!$B$258:$D$258</c:f>
              <c:numCache>
                <c:formatCode>0.00</c:formatCode>
                <c:ptCount val="3"/>
                <c:pt idx="0">
                  <c:v>97.95</c:v>
                </c:pt>
                <c:pt idx="1">
                  <c:v>96.76</c:v>
                </c:pt>
                <c:pt idx="2">
                  <c:v>80.14</c:v>
                </c:pt>
              </c:numCache>
            </c:numRef>
          </c:val>
          <c:smooth val="0"/>
          <c:extLst>
            <c:ext xmlns:c16="http://schemas.microsoft.com/office/drawing/2014/chart" uri="{C3380CC4-5D6E-409C-BE32-E72D297353CC}">
              <c16:uniqueId val="{00000002-49A7-4F18-9137-E65831CF30E1}"/>
            </c:ext>
          </c:extLst>
        </c:ser>
        <c:ser>
          <c:idx val="3"/>
          <c:order val="3"/>
          <c:tx>
            <c:strRef>
              <c:f>'[Final Cytokine Report with J^J JE^J JA^J P8 and P9.xlsx]J. JA, JE, P8'!$A$259</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P8'!$B$255:$D$255</c:f>
              <c:strCache>
                <c:ptCount val="3"/>
                <c:pt idx="0">
                  <c:v>C2</c:v>
                </c:pt>
                <c:pt idx="1">
                  <c:v>C3</c:v>
                </c:pt>
                <c:pt idx="2">
                  <c:v>C4</c:v>
                </c:pt>
              </c:strCache>
            </c:strRef>
          </c:cat>
          <c:val>
            <c:numRef>
              <c:f>'[Final Cytokine Report with J^J JE^J JA^J P8 and P9.xlsx]J. JA, JE, P8'!$B$259:$D$259</c:f>
              <c:numCache>
                <c:formatCode>0.00</c:formatCode>
                <c:ptCount val="3"/>
                <c:pt idx="0">
                  <c:v>61.68</c:v>
                </c:pt>
                <c:pt idx="1">
                  <c:v>61.62</c:v>
                </c:pt>
                <c:pt idx="2" formatCode="0.0">
                  <c:v>52.7</c:v>
                </c:pt>
              </c:numCache>
            </c:numRef>
          </c:val>
          <c:smooth val="0"/>
          <c:extLst>
            <c:ext xmlns:c16="http://schemas.microsoft.com/office/drawing/2014/chart" uri="{C3380CC4-5D6E-409C-BE32-E72D297353CC}">
              <c16:uniqueId val="{00000003-49A7-4F18-9137-E65831CF30E1}"/>
            </c:ext>
          </c:extLst>
        </c:ser>
        <c:ser>
          <c:idx val="5"/>
          <c:order val="5"/>
          <c:tx>
            <c:strRef>
              <c:f>'[Final Cytokine Report with J^J JE^J JA^J P8 and P9.xlsx]J. JA, JE, P8'!$A$261</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P8'!$B$255:$D$255</c:f>
              <c:strCache>
                <c:ptCount val="3"/>
                <c:pt idx="0">
                  <c:v>C2</c:v>
                </c:pt>
                <c:pt idx="1">
                  <c:v>C3</c:v>
                </c:pt>
                <c:pt idx="2">
                  <c:v>C4</c:v>
                </c:pt>
              </c:strCache>
            </c:strRef>
          </c:cat>
          <c:val>
            <c:numRef>
              <c:f>'[Final Cytokine Report with J^J JE^J JA^J P8 and P9.xlsx]J. JA, JE, P8'!$B$261:$D$261</c:f>
              <c:numCache>
                <c:formatCode>0.0</c:formatCode>
                <c:ptCount val="3"/>
                <c:pt idx="0" formatCode="0.00">
                  <c:v>95.76</c:v>
                </c:pt>
                <c:pt idx="1">
                  <c:v>82.8</c:v>
                </c:pt>
                <c:pt idx="2" formatCode="0.00">
                  <c:v>101.95</c:v>
                </c:pt>
              </c:numCache>
            </c:numRef>
          </c:val>
          <c:smooth val="0"/>
          <c:extLst>
            <c:ext xmlns:c16="http://schemas.microsoft.com/office/drawing/2014/chart" uri="{C3380CC4-5D6E-409C-BE32-E72D297353CC}">
              <c16:uniqueId val="{00000004-49A7-4F18-9137-E65831CF30E1}"/>
            </c:ext>
          </c:extLst>
        </c:ser>
        <c:ser>
          <c:idx val="9"/>
          <c:order val="9"/>
          <c:tx>
            <c:strRef>
              <c:f>'[Final Cytokine Report with J^J JE^J JA^J P8 and P9.xlsx]J. JA, JE, P8'!$A$265</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P8'!$B$255:$D$255</c:f>
              <c:strCache>
                <c:ptCount val="3"/>
                <c:pt idx="0">
                  <c:v>C2</c:v>
                </c:pt>
                <c:pt idx="1">
                  <c:v>C3</c:v>
                </c:pt>
                <c:pt idx="2">
                  <c:v>C4</c:v>
                </c:pt>
              </c:strCache>
            </c:strRef>
          </c:cat>
          <c:val>
            <c:numRef>
              <c:f>'[Final Cytokine Report with J^J JE^J JA^J P8 and P9.xlsx]J. JA, JE, P8'!$B$265:$D$265</c:f>
              <c:numCache>
                <c:formatCode>0.00</c:formatCode>
                <c:ptCount val="3"/>
                <c:pt idx="0">
                  <c:v>113.36</c:v>
                </c:pt>
                <c:pt idx="1">
                  <c:v>120.12</c:v>
                </c:pt>
                <c:pt idx="2">
                  <c:v>144.56</c:v>
                </c:pt>
              </c:numCache>
            </c:numRef>
          </c:val>
          <c:smooth val="0"/>
          <c:extLst>
            <c:ext xmlns:c16="http://schemas.microsoft.com/office/drawing/2014/chart" uri="{C3380CC4-5D6E-409C-BE32-E72D297353CC}">
              <c16:uniqueId val="{00000005-49A7-4F18-9137-E65831CF30E1}"/>
            </c:ext>
          </c:extLst>
        </c:ser>
        <c:dLbls>
          <c:showLegendKey val="0"/>
          <c:showVal val="1"/>
          <c:showCatName val="0"/>
          <c:showSerName val="0"/>
          <c:showPercent val="0"/>
          <c:showBubbleSize val="0"/>
        </c:dLbls>
        <c:smooth val="0"/>
        <c:axId val="103643008"/>
        <c:axId val="103644544"/>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P8'!$A$260</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P8'!$B$255:$D$255</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P8'!$B$260:$D$260</c15:sqref>
                        </c15:formulaRef>
                      </c:ext>
                    </c:extLst>
                    <c:numCache>
                      <c:formatCode>0.00</c:formatCode>
                      <c:ptCount val="3"/>
                      <c:pt idx="0">
                        <c:v>60.04</c:v>
                      </c:pt>
                      <c:pt idx="1">
                        <c:v>34.01</c:v>
                      </c:pt>
                      <c:pt idx="2">
                        <c:v>17.37</c:v>
                      </c:pt>
                    </c:numCache>
                  </c:numRef>
                </c:val>
                <c:smooth val="0"/>
                <c:extLst>
                  <c:ext xmlns:c16="http://schemas.microsoft.com/office/drawing/2014/chart" uri="{C3380CC4-5D6E-409C-BE32-E72D297353CC}">
                    <c16:uniqueId val="{00000006-49A7-4F18-9137-E65831CF30E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P8'!$A$262</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P8'!$B$255:$D$255</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P8'!$B$262:$D$262</c15:sqref>
                        </c15:formulaRef>
                      </c:ext>
                    </c:extLst>
                    <c:numCache>
                      <c:formatCode>0.00</c:formatCode>
                      <c:ptCount val="3"/>
                      <c:pt idx="0">
                        <c:v>92.05</c:v>
                      </c:pt>
                      <c:pt idx="1">
                        <c:v>121.36</c:v>
                      </c:pt>
                      <c:pt idx="2">
                        <c:v>130.86000000000001</c:v>
                      </c:pt>
                    </c:numCache>
                  </c:numRef>
                </c:val>
                <c:smooth val="0"/>
                <c:extLst xmlns:c15="http://schemas.microsoft.com/office/drawing/2012/chart">
                  <c:ext xmlns:c16="http://schemas.microsoft.com/office/drawing/2014/chart" uri="{C3380CC4-5D6E-409C-BE32-E72D297353CC}">
                    <c16:uniqueId val="{00000007-49A7-4F18-9137-E65831CF30E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P8'!$A$263</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P8'!$B$255:$D$255</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P8'!$B$263:$D$263</c15:sqref>
                        </c15:formulaRef>
                      </c:ext>
                    </c:extLst>
                    <c:numCache>
                      <c:formatCode>0.00</c:formatCode>
                      <c:ptCount val="3"/>
                      <c:pt idx="0">
                        <c:v>79.290000000000006</c:v>
                      </c:pt>
                      <c:pt idx="1">
                        <c:v>82.34</c:v>
                      </c:pt>
                      <c:pt idx="2">
                        <c:v>100.64</c:v>
                      </c:pt>
                    </c:numCache>
                  </c:numRef>
                </c:val>
                <c:smooth val="0"/>
                <c:extLst xmlns:c15="http://schemas.microsoft.com/office/drawing/2012/chart">
                  <c:ext xmlns:c16="http://schemas.microsoft.com/office/drawing/2014/chart" uri="{C3380CC4-5D6E-409C-BE32-E72D297353CC}">
                    <c16:uniqueId val="{00000008-49A7-4F18-9137-E65831CF30E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P8'!$A$264</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P8'!$B$255:$D$255</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P8'!$B$264:$D$264</c15:sqref>
                        </c15:formulaRef>
                      </c:ext>
                    </c:extLst>
                    <c:numCache>
                      <c:formatCode>0.00</c:formatCode>
                      <c:ptCount val="3"/>
                      <c:pt idx="0">
                        <c:v>68.61</c:v>
                      </c:pt>
                      <c:pt idx="1">
                        <c:v>102.53</c:v>
                      </c:pt>
                      <c:pt idx="2">
                        <c:v>137.58000000000001</c:v>
                      </c:pt>
                    </c:numCache>
                  </c:numRef>
                </c:val>
                <c:smooth val="0"/>
                <c:extLst xmlns:c15="http://schemas.microsoft.com/office/drawing/2012/chart">
                  <c:ext xmlns:c16="http://schemas.microsoft.com/office/drawing/2014/chart" uri="{C3380CC4-5D6E-409C-BE32-E72D297353CC}">
                    <c16:uniqueId val="{00000009-49A7-4F18-9137-E65831CF30E1}"/>
                  </c:ext>
                </c:extLst>
              </c15:ser>
            </c15:filteredLineSeries>
          </c:ext>
        </c:extLst>
      </c:lineChart>
      <c:catAx>
        <c:axId val="10364300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644544"/>
        <c:crosses val="autoZero"/>
        <c:auto val="1"/>
        <c:lblAlgn val="ctr"/>
        <c:lblOffset val="100"/>
        <c:noMultiLvlLbl val="0"/>
      </c:catAx>
      <c:valAx>
        <c:axId val="1036445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643008"/>
        <c:crosses val="autoZero"/>
        <c:crossBetween val="between"/>
      </c:valAx>
      <c:spPr>
        <a:noFill/>
        <a:ln>
          <a:noFill/>
        </a:ln>
        <a:effectLst/>
      </c:spPr>
    </c:plotArea>
    <c:legend>
      <c:legendPos val="b"/>
      <c:layout>
        <c:manualLayout>
          <c:xMode val="edge"/>
          <c:yMode val="edge"/>
          <c:x val="0.362626620280602"/>
          <c:y val="0.94837940337990734"/>
          <c:w val="0.27474666576742146"/>
          <c:h val="3.12502232794143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IL-13 </a:t>
            </a:r>
          </a:p>
        </c:rich>
      </c:tx>
      <c:layout>
        <c:manualLayout>
          <c:xMode val="edge"/>
          <c:yMode val="edge"/>
          <c:x val="0.47437034999990646"/>
          <c:y val="3.1481486071957727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203746003595595E-2"/>
          <c:y val="7.8759270743550699E-2"/>
          <c:w val="0.95845909496523196"/>
          <c:h val="0.84147518831659207"/>
        </c:manualLayout>
      </c:layout>
      <c:lineChart>
        <c:grouping val="standard"/>
        <c:varyColors val="0"/>
        <c:ser>
          <c:idx val="0"/>
          <c:order val="0"/>
          <c:tx>
            <c:strRef>
              <c:f>'[Final Cytokine Report with J^J JE^J JA^J P8 and P9.xlsx]J. JA, JE, P8'!$A$281</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P8'!$B$280:$D$280</c:f>
              <c:strCache>
                <c:ptCount val="3"/>
                <c:pt idx="0">
                  <c:v>C2</c:v>
                </c:pt>
                <c:pt idx="1">
                  <c:v>C3</c:v>
                </c:pt>
                <c:pt idx="2">
                  <c:v>C4</c:v>
                </c:pt>
              </c:strCache>
            </c:strRef>
          </c:cat>
          <c:val>
            <c:numRef>
              <c:f>'[Final Cytokine Report with J^J JE^J JA^J P8 and P9.xlsx]J. JA, JE, P8'!$B$281:$D$281</c:f>
              <c:numCache>
                <c:formatCode>General</c:formatCode>
                <c:ptCount val="3"/>
                <c:pt idx="0">
                  <c:v>23.2</c:v>
                </c:pt>
                <c:pt idx="1">
                  <c:v>27.68</c:v>
                </c:pt>
                <c:pt idx="2">
                  <c:v>27.5</c:v>
                </c:pt>
              </c:numCache>
            </c:numRef>
          </c:val>
          <c:smooth val="0"/>
          <c:extLst>
            <c:ext xmlns:c16="http://schemas.microsoft.com/office/drawing/2014/chart" uri="{C3380CC4-5D6E-409C-BE32-E72D297353CC}">
              <c16:uniqueId val="{00000000-D06D-47CD-8EEA-99CD807F7C73}"/>
            </c:ext>
          </c:extLst>
        </c:ser>
        <c:ser>
          <c:idx val="1"/>
          <c:order val="1"/>
          <c:tx>
            <c:strRef>
              <c:f>'[Final Cytokine Report with J^J JE^J JA^J P8 and P9.xlsx]J. JA, JE, P8'!$A$282</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P8'!$B$280:$D$280</c:f>
              <c:strCache>
                <c:ptCount val="3"/>
                <c:pt idx="0">
                  <c:v>C2</c:v>
                </c:pt>
                <c:pt idx="1">
                  <c:v>C3</c:v>
                </c:pt>
                <c:pt idx="2">
                  <c:v>C4</c:v>
                </c:pt>
              </c:strCache>
            </c:strRef>
          </c:cat>
          <c:val>
            <c:numRef>
              <c:f>'[Final Cytokine Report with J^J JE^J JA^J P8 and P9.xlsx]J. JA, JE, P8'!$B$282:$D$282</c:f>
              <c:numCache>
                <c:formatCode>General</c:formatCode>
                <c:ptCount val="3"/>
                <c:pt idx="0">
                  <c:v>31.76</c:v>
                </c:pt>
                <c:pt idx="1">
                  <c:v>27.68</c:v>
                </c:pt>
                <c:pt idx="2">
                  <c:v>20.079999999999998</c:v>
                </c:pt>
              </c:numCache>
            </c:numRef>
          </c:val>
          <c:smooth val="0"/>
          <c:extLst>
            <c:ext xmlns:c16="http://schemas.microsoft.com/office/drawing/2014/chart" uri="{C3380CC4-5D6E-409C-BE32-E72D297353CC}">
              <c16:uniqueId val="{00000001-D06D-47CD-8EEA-99CD807F7C73}"/>
            </c:ext>
          </c:extLst>
        </c:ser>
        <c:ser>
          <c:idx val="2"/>
          <c:order val="2"/>
          <c:tx>
            <c:strRef>
              <c:f>'[Final Cytokine Report with J^J JE^J JA^J P8 and P9.xlsx]J. JA, JE, P8'!$A$283</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P8'!$B$280:$D$280</c:f>
              <c:strCache>
                <c:ptCount val="3"/>
                <c:pt idx="0">
                  <c:v>C2</c:v>
                </c:pt>
                <c:pt idx="1">
                  <c:v>C3</c:v>
                </c:pt>
                <c:pt idx="2">
                  <c:v>C4</c:v>
                </c:pt>
              </c:strCache>
            </c:strRef>
          </c:cat>
          <c:val>
            <c:numRef>
              <c:f>'[Final Cytokine Report with J^J JE^J JA^J P8 and P9.xlsx]J. JA, JE, P8'!$B$283:$D$283</c:f>
              <c:numCache>
                <c:formatCode>General</c:formatCode>
                <c:ptCount val="3"/>
                <c:pt idx="0">
                  <c:v>21.64</c:v>
                </c:pt>
                <c:pt idx="1">
                  <c:v>26.04</c:v>
                </c:pt>
                <c:pt idx="2">
                  <c:v>27.5</c:v>
                </c:pt>
              </c:numCache>
            </c:numRef>
          </c:val>
          <c:smooth val="0"/>
          <c:extLst>
            <c:ext xmlns:c16="http://schemas.microsoft.com/office/drawing/2014/chart" uri="{C3380CC4-5D6E-409C-BE32-E72D297353CC}">
              <c16:uniqueId val="{00000002-D06D-47CD-8EEA-99CD807F7C73}"/>
            </c:ext>
          </c:extLst>
        </c:ser>
        <c:ser>
          <c:idx val="3"/>
          <c:order val="3"/>
          <c:tx>
            <c:strRef>
              <c:f>'[Final Cytokine Report with J^J JE^J JA^J P8 and P9.xlsx]J. JA, JE, P8'!$A$284</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P8'!$B$280:$D$280</c:f>
              <c:strCache>
                <c:ptCount val="3"/>
                <c:pt idx="0">
                  <c:v>C2</c:v>
                </c:pt>
                <c:pt idx="1">
                  <c:v>C3</c:v>
                </c:pt>
                <c:pt idx="2">
                  <c:v>C4</c:v>
                </c:pt>
              </c:strCache>
            </c:strRef>
          </c:cat>
          <c:val>
            <c:numRef>
              <c:f>'[Final Cytokine Report with J^J JE^J JA^J P8 and P9.xlsx]J. JA, JE, P8'!$B$284:$D$284</c:f>
              <c:numCache>
                <c:formatCode>General</c:formatCode>
                <c:ptCount val="3"/>
                <c:pt idx="0">
                  <c:v>23.2</c:v>
                </c:pt>
                <c:pt idx="1">
                  <c:v>19.93</c:v>
                </c:pt>
                <c:pt idx="2">
                  <c:v>20.079999999999998</c:v>
                </c:pt>
              </c:numCache>
            </c:numRef>
          </c:val>
          <c:smooth val="0"/>
          <c:extLst>
            <c:ext xmlns:c16="http://schemas.microsoft.com/office/drawing/2014/chart" uri="{C3380CC4-5D6E-409C-BE32-E72D297353CC}">
              <c16:uniqueId val="{00000003-D06D-47CD-8EEA-99CD807F7C73}"/>
            </c:ext>
          </c:extLst>
        </c:ser>
        <c:ser>
          <c:idx val="5"/>
          <c:order val="5"/>
          <c:tx>
            <c:strRef>
              <c:f>'[Final Cytokine Report with J^J JE^J JA^J P8 and P9.xlsx]J. JA, JE, P8'!$A$286</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P8'!$B$280:$D$280</c:f>
              <c:strCache>
                <c:ptCount val="3"/>
                <c:pt idx="0">
                  <c:v>C2</c:v>
                </c:pt>
                <c:pt idx="1">
                  <c:v>C3</c:v>
                </c:pt>
                <c:pt idx="2">
                  <c:v>C4</c:v>
                </c:pt>
              </c:strCache>
            </c:strRef>
          </c:cat>
          <c:val>
            <c:numRef>
              <c:f>'[Final Cytokine Report with J^J JE^J JA^J P8 and P9.xlsx]J. JA, JE, P8'!$B$286:$D$286</c:f>
              <c:numCache>
                <c:formatCode>General</c:formatCode>
                <c:ptCount val="3"/>
                <c:pt idx="0">
                  <c:v>20.079999999999998</c:v>
                </c:pt>
                <c:pt idx="1">
                  <c:v>24</c:v>
                </c:pt>
                <c:pt idx="2">
                  <c:v>20.079999999999998</c:v>
                </c:pt>
              </c:numCache>
            </c:numRef>
          </c:val>
          <c:smooth val="0"/>
          <c:extLst>
            <c:ext xmlns:c16="http://schemas.microsoft.com/office/drawing/2014/chart" uri="{C3380CC4-5D6E-409C-BE32-E72D297353CC}">
              <c16:uniqueId val="{00000004-D06D-47CD-8EEA-99CD807F7C73}"/>
            </c:ext>
          </c:extLst>
        </c:ser>
        <c:ser>
          <c:idx val="9"/>
          <c:order val="9"/>
          <c:tx>
            <c:strRef>
              <c:f>'[Final Cytokine Report with J^J JE^J JA^J P8 and P9.xlsx]J. JA, JE, P8'!$A$290</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P8'!$B$280:$D$280</c:f>
              <c:strCache>
                <c:ptCount val="3"/>
                <c:pt idx="0">
                  <c:v>C2</c:v>
                </c:pt>
                <c:pt idx="1">
                  <c:v>C3</c:v>
                </c:pt>
                <c:pt idx="2">
                  <c:v>C4</c:v>
                </c:pt>
              </c:strCache>
            </c:strRef>
          </c:cat>
          <c:val>
            <c:numRef>
              <c:f>'[Final Cytokine Report with J^J JE^J JA^J P8 and P9.xlsx]J. JA, JE, P8'!$B$290:$D$290</c:f>
              <c:numCache>
                <c:formatCode>General</c:formatCode>
                <c:ptCount val="3"/>
                <c:pt idx="0">
                  <c:v>26.22</c:v>
                </c:pt>
                <c:pt idx="1">
                  <c:v>26.22</c:v>
                </c:pt>
                <c:pt idx="2">
                  <c:v>24.76</c:v>
                </c:pt>
              </c:numCache>
            </c:numRef>
          </c:val>
          <c:smooth val="0"/>
          <c:extLst>
            <c:ext xmlns:c16="http://schemas.microsoft.com/office/drawing/2014/chart" uri="{C3380CC4-5D6E-409C-BE32-E72D297353CC}">
              <c16:uniqueId val="{00000005-D06D-47CD-8EEA-99CD807F7C73}"/>
            </c:ext>
          </c:extLst>
        </c:ser>
        <c:dLbls>
          <c:showLegendKey val="0"/>
          <c:showVal val="1"/>
          <c:showCatName val="0"/>
          <c:showSerName val="0"/>
          <c:showPercent val="0"/>
          <c:showBubbleSize val="0"/>
        </c:dLbls>
        <c:smooth val="0"/>
        <c:axId val="103819520"/>
        <c:axId val="103849984"/>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P8'!$A$285</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P8'!$B$280:$D$280</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P8'!$B$285:$D$285</c15:sqref>
                        </c15:formulaRef>
                      </c:ext>
                    </c:extLst>
                    <c:numCache>
                      <c:formatCode>General</c:formatCode>
                      <c:ptCount val="3"/>
                      <c:pt idx="0">
                        <c:v>26.22</c:v>
                      </c:pt>
                      <c:pt idx="1">
                        <c:v>21.49</c:v>
                      </c:pt>
                      <c:pt idx="2">
                        <c:v>19.93</c:v>
                      </c:pt>
                    </c:numCache>
                  </c:numRef>
                </c:val>
                <c:smooth val="0"/>
                <c:extLst>
                  <c:ext xmlns:c16="http://schemas.microsoft.com/office/drawing/2014/chart" uri="{C3380CC4-5D6E-409C-BE32-E72D297353CC}">
                    <c16:uniqueId val="{00000006-D06D-47CD-8EEA-99CD807F7C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P8'!$A$287</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P8'!$B$280:$D$280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P8'!$B$287:$D$287</c15:sqref>
                        </c15:formulaRef>
                      </c:ext>
                    </c:extLst>
                    <c:numCache>
                      <c:formatCode>General</c:formatCode>
                      <c:ptCount val="3"/>
                      <c:pt idx="0">
                        <c:v>21.64</c:v>
                      </c:pt>
                      <c:pt idx="1">
                        <c:v>18.37</c:v>
                      </c:pt>
                      <c:pt idx="2">
                        <c:v>16.649999999999999</c:v>
                      </c:pt>
                    </c:numCache>
                  </c:numRef>
                </c:val>
                <c:smooth val="0"/>
                <c:extLst xmlns:c15="http://schemas.microsoft.com/office/drawing/2012/chart">
                  <c:ext xmlns:c16="http://schemas.microsoft.com/office/drawing/2014/chart" uri="{C3380CC4-5D6E-409C-BE32-E72D297353CC}">
                    <c16:uniqueId val="{00000007-D06D-47CD-8EEA-99CD807F7C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P8'!$A$288</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P8'!$B$280:$D$280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P8'!$B$288:$D$288</c15:sqref>
                        </c15:formulaRef>
                      </c:ext>
                    </c:extLst>
                    <c:numCache>
                      <c:formatCode>General</c:formatCode>
                      <c:ptCount val="3"/>
                      <c:pt idx="0">
                        <c:v>17.53</c:v>
                      </c:pt>
                      <c:pt idx="1">
                        <c:v>18.37</c:v>
                      </c:pt>
                      <c:pt idx="2">
                        <c:v>20.079999999999998</c:v>
                      </c:pt>
                    </c:numCache>
                  </c:numRef>
                </c:val>
                <c:smooth val="0"/>
                <c:extLst xmlns:c15="http://schemas.microsoft.com/office/drawing/2012/chart">
                  <c:ext xmlns:c16="http://schemas.microsoft.com/office/drawing/2014/chart" uri="{C3380CC4-5D6E-409C-BE32-E72D297353CC}">
                    <c16:uniqueId val="{00000008-D06D-47CD-8EEA-99CD807F7C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P8'!$A$289</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P8'!$B$280:$D$280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P8'!$B$289:$D$289</c15:sqref>
                        </c15:formulaRef>
                      </c:ext>
                    </c:extLst>
                    <c:numCache>
                      <c:formatCode>General</c:formatCode>
                      <c:ptCount val="3"/>
                      <c:pt idx="0">
                        <c:v>21.64</c:v>
                      </c:pt>
                      <c:pt idx="1">
                        <c:v>18.21</c:v>
                      </c:pt>
                      <c:pt idx="2">
                        <c:v>19.93</c:v>
                      </c:pt>
                    </c:numCache>
                  </c:numRef>
                </c:val>
                <c:smooth val="0"/>
                <c:extLst xmlns:c15="http://schemas.microsoft.com/office/drawing/2012/chart">
                  <c:ext xmlns:c16="http://schemas.microsoft.com/office/drawing/2014/chart" uri="{C3380CC4-5D6E-409C-BE32-E72D297353CC}">
                    <c16:uniqueId val="{00000009-D06D-47CD-8EEA-99CD807F7C73}"/>
                  </c:ext>
                </c:extLst>
              </c15:ser>
            </c15:filteredLineSeries>
          </c:ext>
        </c:extLst>
      </c:lineChart>
      <c:catAx>
        <c:axId val="1038195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849984"/>
        <c:crosses val="autoZero"/>
        <c:auto val="1"/>
        <c:lblAlgn val="ctr"/>
        <c:lblOffset val="100"/>
        <c:noMultiLvlLbl val="0"/>
      </c:catAx>
      <c:valAx>
        <c:axId val="1038499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819520"/>
        <c:crosses val="autoZero"/>
        <c:crossBetween val="between"/>
      </c:valAx>
      <c:spPr>
        <a:noFill/>
        <a:ln>
          <a:noFill/>
        </a:ln>
        <a:effectLst/>
      </c:spPr>
    </c:plotArea>
    <c:legend>
      <c:legendPos val="b"/>
      <c:layout>
        <c:manualLayout>
          <c:xMode val="edge"/>
          <c:yMode val="edge"/>
          <c:x val="0.36282244833437166"/>
          <c:y val="0.93726829064862816"/>
          <c:w val="0.27435500979341232"/>
          <c:h val="3.12502232794143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b="0" i="0" u="none" strike="noStrike" baseline="0" dirty="0">
                <a:effectLst/>
              </a:rPr>
              <a:t>IL-7</a:t>
            </a:r>
            <a:r>
              <a:rPr lang="en-US" sz="1600" b="1" i="0" u="none" strike="noStrike" baseline="0" dirty="0">
                <a:effectLst>
                  <a:outerShdw blurRad="50800" dist="38100" dir="5400000" algn="t" rotWithShape="0">
                    <a:prstClr val="black">
                      <a:alpha val="40000"/>
                    </a:prstClr>
                  </a:outerShdw>
                </a:effectLst>
              </a:rPr>
              <a:t> </a:t>
            </a:r>
            <a:endParaRPr lang="en-US" dirty="0"/>
          </a:p>
        </c:rich>
      </c:tx>
      <c:layout>
        <c:manualLayout>
          <c:xMode val="edge"/>
          <c:yMode val="edge"/>
          <c:x val="0.48040561782144919"/>
          <c:y val="2.4074074074074074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P8'!$A$536</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P8'!$B$535:$D$535</c:f>
              <c:strCache>
                <c:ptCount val="3"/>
                <c:pt idx="0">
                  <c:v>C2</c:v>
                </c:pt>
                <c:pt idx="1">
                  <c:v>C3</c:v>
                </c:pt>
                <c:pt idx="2">
                  <c:v>C4</c:v>
                </c:pt>
              </c:strCache>
            </c:strRef>
          </c:cat>
          <c:val>
            <c:numRef>
              <c:f>'[Final Cytokine Report with J^J JE^J JA^J P8 and P9.xlsx]J. JA, JE, P8'!$B$536:$D$536</c:f>
              <c:numCache>
                <c:formatCode>General</c:formatCode>
                <c:ptCount val="3"/>
                <c:pt idx="0">
                  <c:v>80.08</c:v>
                </c:pt>
                <c:pt idx="1">
                  <c:v>98.55</c:v>
                </c:pt>
                <c:pt idx="2">
                  <c:v>103.39</c:v>
                </c:pt>
              </c:numCache>
            </c:numRef>
          </c:val>
          <c:smooth val="0"/>
          <c:extLst>
            <c:ext xmlns:c16="http://schemas.microsoft.com/office/drawing/2014/chart" uri="{C3380CC4-5D6E-409C-BE32-E72D297353CC}">
              <c16:uniqueId val="{00000000-2E05-4316-A4F7-0D2A7C1E0A56}"/>
            </c:ext>
          </c:extLst>
        </c:ser>
        <c:ser>
          <c:idx val="1"/>
          <c:order val="1"/>
          <c:tx>
            <c:strRef>
              <c:f>'[Final Cytokine Report with J^J JE^J JA^J P8 and P9.xlsx]J. JA, JE, P8'!$A$537</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P8'!$B$535:$D$535</c:f>
              <c:strCache>
                <c:ptCount val="3"/>
                <c:pt idx="0">
                  <c:v>C2</c:v>
                </c:pt>
                <c:pt idx="1">
                  <c:v>C3</c:v>
                </c:pt>
                <c:pt idx="2">
                  <c:v>C4</c:v>
                </c:pt>
              </c:strCache>
            </c:strRef>
          </c:cat>
          <c:val>
            <c:numRef>
              <c:f>'[Final Cytokine Report with J^J JE^J JA^J P8 and P9.xlsx]J. JA, JE, P8'!$B$537:$D$537</c:f>
              <c:numCache>
                <c:formatCode>General</c:formatCode>
                <c:ptCount val="3"/>
                <c:pt idx="0">
                  <c:v>103.42</c:v>
                </c:pt>
                <c:pt idx="1">
                  <c:v>96.35</c:v>
                </c:pt>
                <c:pt idx="2">
                  <c:v>74.819999999999993</c:v>
                </c:pt>
              </c:numCache>
            </c:numRef>
          </c:val>
          <c:smooth val="0"/>
          <c:extLst>
            <c:ext xmlns:c16="http://schemas.microsoft.com/office/drawing/2014/chart" uri="{C3380CC4-5D6E-409C-BE32-E72D297353CC}">
              <c16:uniqueId val="{00000001-2E05-4316-A4F7-0D2A7C1E0A56}"/>
            </c:ext>
          </c:extLst>
        </c:ser>
        <c:ser>
          <c:idx val="2"/>
          <c:order val="2"/>
          <c:tx>
            <c:strRef>
              <c:f>'[Final Cytokine Report with J^J JE^J JA^J P8 and P9.xlsx]J. JA, JE, P8'!$A$538</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P8'!$B$535:$D$535</c:f>
              <c:strCache>
                <c:ptCount val="3"/>
                <c:pt idx="0">
                  <c:v>C2</c:v>
                </c:pt>
                <c:pt idx="1">
                  <c:v>C3</c:v>
                </c:pt>
                <c:pt idx="2">
                  <c:v>C4</c:v>
                </c:pt>
              </c:strCache>
            </c:strRef>
          </c:cat>
          <c:val>
            <c:numRef>
              <c:f>'[Final Cytokine Report with J^J JE^J JA^J P8 and P9.xlsx]J. JA, JE, P8'!$B$538:$D$538</c:f>
              <c:numCache>
                <c:formatCode>General</c:formatCode>
                <c:ptCount val="3"/>
                <c:pt idx="0">
                  <c:v>84.92</c:v>
                </c:pt>
                <c:pt idx="1">
                  <c:v>93.63</c:v>
                </c:pt>
                <c:pt idx="2">
                  <c:v>88</c:v>
                </c:pt>
              </c:numCache>
            </c:numRef>
          </c:val>
          <c:smooth val="0"/>
          <c:extLst>
            <c:ext xmlns:c16="http://schemas.microsoft.com/office/drawing/2014/chart" uri="{C3380CC4-5D6E-409C-BE32-E72D297353CC}">
              <c16:uniqueId val="{00000002-2E05-4316-A4F7-0D2A7C1E0A56}"/>
            </c:ext>
          </c:extLst>
        </c:ser>
        <c:ser>
          <c:idx val="3"/>
          <c:order val="3"/>
          <c:tx>
            <c:strRef>
              <c:f>'[Final Cytokine Report with J^J JE^J JA^J P8 and P9.xlsx]J. JA, JE, P8'!$A$539</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P8'!$B$535:$D$535</c:f>
              <c:strCache>
                <c:ptCount val="3"/>
                <c:pt idx="0">
                  <c:v>C2</c:v>
                </c:pt>
                <c:pt idx="1">
                  <c:v>C3</c:v>
                </c:pt>
                <c:pt idx="2">
                  <c:v>C4</c:v>
                </c:pt>
              </c:strCache>
            </c:strRef>
          </c:cat>
          <c:val>
            <c:numRef>
              <c:f>'[Final Cytokine Report with J^J JE^J JA^J P8 and P9.xlsx]J. JA, JE, P8'!$B$539:$D$539</c:f>
              <c:numCache>
                <c:formatCode>General</c:formatCode>
                <c:ptCount val="3"/>
                <c:pt idx="0">
                  <c:v>67.8</c:v>
                </c:pt>
                <c:pt idx="1">
                  <c:v>62.57</c:v>
                </c:pt>
                <c:pt idx="2">
                  <c:v>67.790000000000006</c:v>
                </c:pt>
              </c:numCache>
            </c:numRef>
          </c:val>
          <c:smooth val="0"/>
          <c:extLst>
            <c:ext xmlns:c16="http://schemas.microsoft.com/office/drawing/2014/chart" uri="{C3380CC4-5D6E-409C-BE32-E72D297353CC}">
              <c16:uniqueId val="{00000003-2E05-4316-A4F7-0D2A7C1E0A56}"/>
            </c:ext>
          </c:extLst>
        </c:ser>
        <c:ser>
          <c:idx val="5"/>
          <c:order val="5"/>
          <c:tx>
            <c:strRef>
              <c:f>'[Final Cytokine Report with J^J JE^J JA^J P8 and P9.xlsx]J. JA, JE, P8'!$A$541</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P8'!$B$535:$D$535</c:f>
              <c:strCache>
                <c:ptCount val="3"/>
                <c:pt idx="0">
                  <c:v>C2</c:v>
                </c:pt>
                <c:pt idx="1">
                  <c:v>C3</c:v>
                </c:pt>
                <c:pt idx="2">
                  <c:v>C4</c:v>
                </c:pt>
              </c:strCache>
            </c:strRef>
          </c:cat>
          <c:val>
            <c:numRef>
              <c:f>'[Final Cytokine Report with J^J JE^J JA^J P8 and P9.xlsx]J. JA, JE, P8'!$B$541:$D$541</c:f>
              <c:numCache>
                <c:formatCode>General</c:formatCode>
                <c:ptCount val="3"/>
                <c:pt idx="0">
                  <c:v>59.9</c:v>
                </c:pt>
                <c:pt idx="1">
                  <c:v>58.59</c:v>
                </c:pt>
                <c:pt idx="2">
                  <c:v>56.4</c:v>
                </c:pt>
              </c:numCache>
            </c:numRef>
          </c:val>
          <c:smooth val="0"/>
          <c:extLst>
            <c:ext xmlns:c16="http://schemas.microsoft.com/office/drawing/2014/chart" uri="{C3380CC4-5D6E-409C-BE32-E72D297353CC}">
              <c16:uniqueId val="{00000004-2E05-4316-A4F7-0D2A7C1E0A56}"/>
            </c:ext>
          </c:extLst>
        </c:ser>
        <c:ser>
          <c:idx val="9"/>
          <c:order val="9"/>
          <c:tx>
            <c:strRef>
              <c:f>'[Final Cytokine Report with J^J JE^J JA^J P8 and P9.xlsx]J. JA, JE, P8'!$A$545</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P8'!$B$535:$D$535</c:f>
              <c:strCache>
                <c:ptCount val="3"/>
                <c:pt idx="0">
                  <c:v>C2</c:v>
                </c:pt>
                <c:pt idx="1">
                  <c:v>C3</c:v>
                </c:pt>
                <c:pt idx="2">
                  <c:v>C4</c:v>
                </c:pt>
              </c:strCache>
            </c:strRef>
          </c:cat>
          <c:val>
            <c:numRef>
              <c:f>'[Final Cytokine Report with J^J JE^J JA^J P8 and P9.xlsx]J. JA, JE, P8'!$B$545:$D$545</c:f>
              <c:numCache>
                <c:formatCode>General</c:formatCode>
                <c:ptCount val="3"/>
                <c:pt idx="0">
                  <c:v>97.68</c:v>
                </c:pt>
                <c:pt idx="1">
                  <c:v>102.96</c:v>
                </c:pt>
                <c:pt idx="2">
                  <c:v>103.4</c:v>
                </c:pt>
              </c:numCache>
            </c:numRef>
          </c:val>
          <c:smooth val="0"/>
          <c:extLst>
            <c:ext xmlns:c16="http://schemas.microsoft.com/office/drawing/2014/chart" uri="{C3380CC4-5D6E-409C-BE32-E72D297353CC}">
              <c16:uniqueId val="{00000005-2E05-4316-A4F7-0D2A7C1E0A56}"/>
            </c:ext>
          </c:extLst>
        </c:ser>
        <c:dLbls>
          <c:showLegendKey val="0"/>
          <c:showVal val="1"/>
          <c:showCatName val="0"/>
          <c:showSerName val="0"/>
          <c:showPercent val="0"/>
          <c:showBubbleSize val="0"/>
        </c:dLbls>
        <c:smooth val="0"/>
        <c:axId val="105219968"/>
        <c:axId val="105221504"/>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P8'!$A$540</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P8'!$B$535:$D$535</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P8'!$B$540:$D$540</c15:sqref>
                        </c15:formulaRef>
                      </c:ext>
                    </c:extLst>
                    <c:numCache>
                      <c:formatCode>General</c:formatCode>
                      <c:ptCount val="3"/>
                      <c:pt idx="0">
                        <c:v>73.959999999999994</c:v>
                      </c:pt>
                      <c:pt idx="1">
                        <c:v>68.67</c:v>
                      </c:pt>
                      <c:pt idx="2">
                        <c:v>66.040000000000006</c:v>
                      </c:pt>
                    </c:numCache>
                  </c:numRef>
                </c:val>
                <c:smooth val="0"/>
                <c:extLst>
                  <c:ext xmlns:c16="http://schemas.microsoft.com/office/drawing/2014/chart" uri="{C3380CC4-5D6E-409C-BE32-E72D297353CC}">
                    <c16:uniqueId val="{00000006-2E05-4316-A4F7-0D2A7C1E0A5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P8'!$A$542</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P8'!$B$535:$D$535</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P8'!$B$542:$D$542</c15:sqref>
                        </c15:formulaRef>
                      </c:ext>
                    </c:extLst>
                    <c:numCache>
                      <c:formatCode>General</c:formatCode>
                      <c:ptCount val="3"/>
                      <c:pt idx="0">
                        <c:v>60.78</c:v>
                      </c:pt>
                      <c:pt idx="1">
                        <c:v>56.4</c:v>
                      </c:pt>
                      <c:pt idx="2">
                        <c:v>56.4</c:v>
                      </c:pt>
                    </c:numCache>
                  </c:numRef>
                </c:val>
                <c:smooth val="0"/>
                <c:extLst xmlns:c15="http://schemas.microsoft.com/office/drawing/2012/chart">
                  <c:ext xmlns:c16="http://schemas.microsoft.com/office/drawing/2014/chart" uri="{C3380CC4-5D6E-409C-BE32-E72D297353CC}">
                    <c16:uniqueId val="{00000007-2E05-4316-A4F7-0D2A7C1E0A5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P8'!$A$543</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P8'!$B$535:$D$535</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P8'!$B$543:$D$543</c15:sqref>
                        </c15:formulaRef>
                      </c:ext>
                    </c:extLst>
                    <c:numCache>
                      <c:formatCode>General</c:formatCode>
                      <c:ptCount val="3"/>
                      <c:pt idx="0">
                        <c:v>53.77</c:v>
                      </c:pt>
                      <c:pt idx="1">
                        <c:v>54.65</c:v>
                      </c:pt>
                      <c:pt idx="2">
                        <c:v>63.85</c:v>
                      </c:pt>
                    </c:numCache>
                  </c:numRef>
                </c:val>
                <c:smooth val="0"/>
                <c:extLst xmlns:c15="http://schemas.microsoft.com/office/drawing/2012/chart">
                  <c:ext xmlns:c16="http://schemas.microsoft.com/office/drawing/2014/chart" uri="{C3380CC4-5D6E-409C-BE32-E72D297353CC}">
                    <c16:uniqueId val="{00000008-2E05-4316-A4F7-0D2A7C1E0A5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P8'!$A$544</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P8'!$B$535:$D$535</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P8'!$B$544:$D$544</c15:sqref>
                        </c15:formulaRef>
                      </c:ext>
                    </c:extLst>
                    <c:numCache>
                      <c:formatCode>General</c:formatCode>
                      <c:ptCount val="3"/>
                      <c:pt idx="0">
                        <c:v>74.84</c:v>
                      </c:pt>
                      <c:pt idx="1">
                        <c:v>67.38</c:v>
                      </c:pt>
                      <c:pt idx="2">
                        <c:v>67.83</c:v>
                      </c:pt>
                    </c:numCache>
                  </c:numRef>
                </c:val>
                <c:smooth val="0"/>
                <c:extLst xmlns:c15="http://schemas.microsoft.com/office/drawing/2012/chart">
                  <c:ext xmlns:c16="http://schemas.microsoft.com/office/drawing/2014/chart" uri="{C3380CC4-5D6E-409C-BE32-E72D297353CC}">
                    <c16:uniqueId val="{00000009-2E05-4316-A4F7-0D2A7C1E0A56}"/>
                  </c:ext>
                </c:extLst>
              </c15:ser>
            </c15:filteredLineSeries>
          </c:ext>
        </c:extLst>
      </c:lineChart>
      <c:catAx>
        <c:axId val="10521996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221504"/>
        <c:crosses val="autoZero"/>
        <c:auto val="1"/>
        <c:lblAlgn val="ctr"/>
        <c:lblOffset val="100"/>
        <c:noMultiLvlLbl val="0"/>
      </c:catAx>
      <c:valAx>
        <c:axId val="1052215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219968"/>
        <c:crosses val="autoZero"/>
        <c:crossBetween val="between"/>
      </c:valAx>
      <c:spPr>
        <a:noFill/>
        <a:ln>
          <a:noFill/>
        </a:ln>
        <a:effectLst/>
      </c:spPr>
    </c:plotArea>
    <c:legend>
      <c:legendPos val="b"/>
      <c:layout>
        <c:manualLayout>
          <c:xMode val="edge"/>
          <c:yMode val="edge"/>
          <c:x val="0.36597485725147866"/>
          <c:y val="0.94097200349956245"/>
          <c:w val="0.26805019410874475"/>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MIG </a:t>
            </a:r>
          </a:p>
        </c:rich>
      </c:tx>
      <c:layout>
        <c:manualLayout>
          <c:xMode val="edge"/>
          <c:yMode val="edge"/>
          <c:x val="0.47834545490973934"/>
          <c:y val="3.88888888888888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P8'!$A$675</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P8'!$B$674:$D$674</c:f>
              <c:strCache>
                <c:ptCount val="3"/>
                <c:pt idx="0">
                  <c:v>C2</c:v>
                </c:pt>
                <c:pt idx="1">
                  <c:v>C3</c:v>
                </c:pt>
                <c:pt idx="2">
                  <c:v>C4</c:v>
                </c:pt>
              </c:strCache>
            </c:strRef>
          </c:cat>
          <c:val>
            <c:numRef>
              <c:f>'[Final Cytokine Report with J^J JE^J JA^J P8 and P9.xlsx]J. JA, JE, P8'!$B$675:$D$675</c:f>
              <c:numCache>
                <c:formatCode>General</c:formatCode>
                <c:ptCount val="3"/>
                <c:pt idx="0">
                  <c:v>141.07</c:v>
                </c:pt>
                <c:pt idx="1">
                  <c:v>137.22</c:v>
                </c:pt>
                <c:pt idx="2">
                  <c:v>133.37</c:v>
                </c:pt>
              </c:numCache>
            </c:numRef>
          </c:val>
          <c:smooth val="0"/>
          <c:extLst>
            <c:ext xmlns:c16="http://schemas.microsoft.com/office/drawing/2014/chart" uri="{C3380CC4-5D6E-409C-BE32-E72D297353CC}">
              <c16:uniqueId val="{00000000-6BC7-4E4B-A51E-C41641FA2465}"/>
            </c:ext>
          </c:extLst>
        </c:ser>
        <c:ser>
          <c:idx val="1"/>
          <c:order val="1"/>
          <c:tx>
            <c:strRef>
              <c:f>'[Final Cytokine Report with J^J JE^J JA^J P8 and P9.xlsx]J. JA, JE, P8'!$A$676</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P8'!$B$674:$D$674</c:f>
              <c:strCache>
                <c:ptCount val="3"/>
                <c:pt idx="0">
                  <c:v>C2</c:v>
                </c:pt>
                <c:pt idx="1">
                  <c:v>C3</c:v>
                </c:pt>
                <c:pt idx="2">
                  <c:v>C4</c:v>
                </c:pt>
              </c:strCache>
            </c:strRef>
          </c:cat>
          <c:val>
            <c:numRef>
              <c:f>'[Final Cytokine Report with J^J JE^J JA^J P8 and P9.xlsx]J. JA, JE, P8'!$B$676:$D$676</c:f>
              <c:numCache>
                <c:formatCode>General</c:formatCode>
                <c:ptCount val="3"/>
                <c:pt idx="0">
                  <c:v>117.99</c:v>
                </c:pt>
                <c:pt idx="1">
                  <c:v>121.83</c:v>
                </c:pt>
                <c:pt idx="2">
                  <c:v>117.99</c:v>
                </c:pt>
              </c:numCache>
            </c:numRef>
          </c:val>
          <c:smooth val="0"/>
          <c:extLst>
            <c:ext xmlns:c16="http://schemas.microsoft.com/office/drawing/2014/chart" uri="{C3380CC4-5D6E-409C-BE32-E72D297353CC}">
              <c16:uniqueId val="{00000001-6BC7-4E4B-A51E-C41641FA2465}"/>
            </c:ext>
          </c:extLst>
        </c:ser>
        <c:ser>
          <c:idx val="2"/>
          <c:order val="2"/>
          <c:tx>
            <c:strRef>
              <c:f>'[Final Cytokine Report with J^J JE^J JA^J P8 and P9.xlsx]J. JA, JE, P8'!$A$677</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P8'!$B$674:$D$674</c:f>
              <c:strCache>
                <c:ptCount val="3"/>
                <c:pt idx="0">
                  <c:v>C2</c:v>
                </c:pt>
                <c:pt idx="1">
                  <c:v>C3</c:v>
                </c:pt>
                <c:pt idx="2">
                  <c:v>C4</c:v>
                </c:pt>
              </c:strCache>
            </c:strRef>
          </c:cat>
          <c:val>
            <c:numRef>
              <c:f>'[Final Cytokine Report with J^J JE^J JA^J P8 and P9.xlsx]J. JA, JE, P8'!$B$677:$D$677</c:f>
              <c:numCache>
                <c:formatCode>General</c:formatCode>
                <c:ptCount val="3"/>
                <c:pt idx="0">
                  <c:v>114.14</c:v>
                </c:pt>
                <c:pt idx="1">
                  <c:v>110.31</c:v>
                </c:pt>
                <c:pt idx="2">
                  <c:v>79.319999999999993</c:v>
                </c:pt>
              </c:numCache>
            </c:numRef>
          </c:val>
          <c:smooth val="0"/>
          <c:extLst>
            <c:ext xmlns:c16="http://schemas.microsoft.com/office/drawing/2014/chart" uri="{C3380CC4-5D6E-409C-BE32-E72D297353CC}">
              <c16:uniqueId val="{00000002-6BC7-4E4B-A51E-C41641FA2465}"/>
            </c:ext>
          </c:extLst>
        </c:ser>
        <c:ser>
          <c:idx val="3"/>
          <c:order val="3"/>
          <c:tx>
            <c:strRef>
              <c:f>'[Final Cytokine Report with J^J JE^J JA^J P8 and P9.xlsx]J. JA, JE, P8'!$A$678</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P8'!$B$674:$D$674</c:f>
              <c:strCache>
                <c:ptCount val="3"/>
                <c:pt idx="0">
                  <c:v>C2</c:v>
                </c:pt>
                <c:pt idx="1">
                  <c:v>C3</c:v>
                </c:pt>
                <c:pt idx="2">
                  <c:v>C4</c:v>
                </c:pt>
              </c:strCache>
            </c:strRef>
          </c:cat>
          <c:val>
            <c:numRef>
              <c:f>'[Final Cytokine Report with J^J JE^J JA^J P8 and P9.xlsx]J. JA, JE, P8'!$B$678:$D$678</c:f>
              <c:numCache>
                <c:formatCode>General</c:formatCode>
                <c:ptCount val="3"/>
                <c:pt idx="0">
                  <c:v>110.31</c:v>
                </c:pt>
                <c:pt idx="1">
                  <c:v>74.22</c:v>
                </c:pt>
                <c:pt idx="2">
                  <c:v>98.79</c:v>
                </c:pt>
              </c:numCache>
            </c:numRef>
          </c:val>
          <c:smooth val="0"/>
          <c:extLst>
            <c:ext xmlns:c16="http://schemas.microsoft.com/office/drawing/2014/chart" uri="{C3380CC4-5D6E-409C-BE32-E72D297353CC}">
              <c16:uniqueId val="{00000003-6BC7-4E4B-A51E-C41641FA2465}"/>
            </c:ext>
          </c:extLst>
        </c:ser>
        <c:ser>
          <c:idx val="5"/>
          <c:order val="5"/>
          <c:tx>
            <c:strRef>
              <c:f>'[Final Cytokine Report with J^J JE^J JA^J P8 and P9.xlsx]J. JA, JE, P8'!$A$680</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P8'!$B$674:$D$674</c:f>
              <c:strCache>
                <c:ptCount val="3"/>
                <c:pt idx="0">
                  <c:v>C2</c:v>
                </c:pt>
                <c:pt idx="1">
                  <c:v>C3</c:v>
                </c:pt>
                <c:pt idx="2">
                  <c:v>C4</c:v>
                </c:pt>
              </c:strCache>
            </c:strRef>
          </c:cat>
          <c:val>
            <c:numRef>
              <c:f>'[Final Cytokine Report with J^J JE^J JA^J P8 and P9.xlsx]J. JA, JE, P8'!$B$680:$D$680</c:f>
              <c:numCache>
                <c:formatCode>General</c:formatCode>
                <c:ptCount val="3"/>
                <c:pt idx="0">
                  <c:v>98.79</c:v>
                </c:pt>
                <c:pt idx="1">
                  <c:v>93.03</c:v>
                </c:pt>
                <c:pt idx="2">
                  <c:v>98.78</c:v>
                </c:pt>
              </c:numCache>
            </c:numRef>
          </c:val>
          <c:smooth val="0"/>
          <c:extLst>
            <c:ext xmlns:c16="http://schemas.microsoft.com/office/drawing/2014/chart" uri="{C3380CC4-5D6E-409C-BE32-E72D297353CC}">
              <c16:uniqueId val="{00000004-6BC7-4E4B-A51E-C41641FA2465}"/>
            </c:ext>
          </c:extLst>
        </c:ser>
        <c:ser>
          <c:idx val="9"/>
          <c:order val="9"/>
          <c:tx>
            <c:strRef>
              <c:f>'[Final Cytokine Report with J^J JE^J JA^J P8 and P9.xlsx]J. JA, JE, P8'!$A$684</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P8'!$B$674:$D$674</c:f>
              <c:strCache>
                <c:ptCount val="3"/>
                <c:pt idx="0">
                  <c:v>C2</c:v>
                </c:pt>
                <c:pt idx="1">
                  <c:v>C3</c:v>
                </c:pt>
                <c:pt idx="2">
                  <c:v>C4</c:v>
                </c:pt>
              </c:strCache>
            </c:strRef>
          </c:cat>
          <c:val>
            <c:numRef>
              <c:f>'[Final Cytokine Report with J^J JE^J JA^J P8 and P9.xlsx]J. JA, JE, P8'!$B$684:$D$684</c:f>
              <c:numCache>
                <c:formatCode>General</c:formatCode>
                <c:ptCount val="3"/>
                <c:pt idx="0">
                  <c:v>141.07</c:v>
                </c:pt>
                <c:pt idx="1">
                  <c:v>127.6</c:v>
                </c:pt>
                <c:pt idx="2">
                  <c:v>143.01</c:v>
                </c:pt>
              </c:numCache>
            </c:numRef>
          </c:val>
          <c:smooth val="0"/>
          <c:extLst>
            <c:ext xmlns:c16="http://schemas.microsoft.com/office/drawing/2014/chart" uri="{C3380CC4-5D6E-409C-BE32-E72D297353CC}">
              <c16:uniqueId val="{00000005-6BC7-4E4B-A51E-C41641FA2465}"/>
            </c:ext>
          </c:extLst>
        </c:ser>
        <c:dLbls>
          <c:showLegendKey val="0"/>
          <c:showVal val="1"/>
          <c:showCatName val="0"/>
          <c:showSerName val="0"/>
          <c:showPercent val="0"/>
          <c:showBubbleSize val="0"/>
        </c:dLbls>
        <c:smooth val="0"/>
        <c:axId val="106004864"/>
        <c:axId val="106006400"/>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P8'!$A$679</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P8'!$B$674:$D$674</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P8'!$B$679:$D$679</c15:sqref>
                        </c15:formulaRef>
                      </c:ext>
                    </c:extLst>
                    <c:numCache>
                      <c:formatCode>General</c:formatCode>
                      <c:ptCount val="3"/>
                      <c:pt idx="0">
                        <c:v>112.23</c:v>
                      </c:pt>
                      <c:pt idx="1">
                        <c:v>106.46</c:v>
                      </c:pt>
                      <c:pt idx="2">
                        <c:v>102.62</c:v>
                      </c:pt>
                    </c:numCache>
                  </c:numRef>
                </c:val>
                <c:smooth val="0"/>
                <c:extLst>
                  <c:ext xmlns:c16="http://schemas.microsoft.com/office/drawing/2014/chart" uri="{C3380CC4-5D6E-409C-BE32-E72D297353CC}">
                    <c16:uniqueId val="{00000006-6BC7-4E4B-A51E-C41641FA246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P8'!$A$681</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P8'!$B$674:$D$674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P8'!$B$681:$D$681</c15:sqref>
                        </c15:formulaRef>
                      </c:ext>
                    </c:extLst>
                    <c:numCache>
                      <c:formatCode>General</c:formatCode>
                      <c:ptCount val="3"/>
                      <c:pt idx="0">
                        <c:v>98.78</c:v>
                      </c:pt>
                      <c:pt idx="1">
                        <c:v>94.95</c:v>
                      </c:pt>
                      <c:pt idx="2">
                        <c:v>83.44</c:v>
                      </c:pt>
                    </c:numCache>
                  </c:numRef>
                </c:val>
                <c:smooth val="0"/>
                <c:extLst xmlns:c15="http://schemas.microsoft.com/office/drawing/2012/chart">
                  <c:ext xmlns:c16="http://schemas.microsoft.com/office/drawing/2014/chart" uri="{C3380CC4-5D6E-409C-BE32-E72D297353CC}">
                    <c16:uniqueId val="{00000007-6BC7-4E4B-A51E-C41641FA246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P8'!$A$682</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P8'!$B$674:$D$674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P8'!$B$682:$D$682</c15:sqref>
                        </c15:formulaRef>
                      </c:ext>
                    </c:extLst>
                    <c:numCache>
                      <c:formatCode>General</c:formatCode>
                      <c:ptCount val="3"/>
                      <c:pt idx="0">
                        <c:v>89.19</c:v>
                      </c:pt>
                      <c:pt idx="1">
                        <c:v>91.11</c:v>
                      </c:pt>
                      <c:pt idx="2">
                        <c:v>102.62</c:v>
                      </c:pt>
                    </c:numCache>
                  </c:numRef>
                </c:val>
                <c:smooth val="0"/>
                <c:extLst xmlns:c15="http://schemas.microsoft.com/office/drawing/2012/chart">
                  <c:ext xmlns:c16="http://schemas.microsoft.com/office/drawing/2014/chart" uri="{C3380CC4-5D6E-409C-BE32-E72D297353CC}">
                    <c16:uniqueId val="{00000008-6BC7-4E4B-A51E-C41641FA246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P8'!$A$683</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P8'!$B$674:$D$674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P8'!$B$683:$D$683</c15:sqref>
                        </c15:formulaRef>
                      </c:ext>
                    </c:extLst>
                    <c:numCache>
                      <c:formatCode>General</c:formatCode>
                      <c:ptCount val="3"/>
                      <c:pt idx="0">
                        <c:v>102.62</c:v>
                      </c:pt>
                      <c:pt idx="1">
                        <c:v>102.65</c:v>
                      </c:pt>
                      <c:pt idx="2">
                        <c:v>98.82</c:v>
                      </c:pt>
                    </c:numCache>
                  </c:numRef>
                </c:val>
                <c:smooth val="0"/>
                <c:extLst xmlns:c15="http://schemas.microsoft.com/office/drawing/2012/chart">
                  <c:ext xmlns:c16="http://schemas.microsoft.com/office/drawing/2014/chart" uri="{C3380CC4-5D6E-409C-BE32-E72D297353CC}">
                    <c16:uniqueId val="{00000009-6BC7-4E4B-A51E-C41641FA2465}"/>
                  </c:ext>
                </c:extLst>
              </c15:ser>
            </c15:filteredLineSeries>
          </c:ext>
        </c:extLst>
      </c:lineChart>
      <c:catAx>
        <c:axId val="10600486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006400"/>
        <c:crosses val="autoZero"/>
        <c:auto val="1"/>
        <c:lblAlgn val="ctr"/>
        <c:lblOffset val="100"/>
        <c:noMultiLvlLbl val="0"/>
      </c:catAx>
      <c:valAx>
        <c:axId val="1060064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004864"/>
        <c:crosses val="autoZero"/>
        <c:crossBetween val="between"/>
      </c:valAx>
      <c:spPr>
        <a:noFill/>
        <a:ln>
          <a:noFill/>
        </a:ln>
        <a:effectLst/>
      </c:spPr>
    </c:plotArea>
    <c:legend>
      <c:legendPos val="b"/>
      <c:layout>
        <c:manualLayout>
          <c:xMode val="edge"/>
          <c:yMode val="edge"/>
          <c:x val="0.37337952464477681"/>
          <c:y val="0.9465275590551181"/>
          <c:w val="0.26712011015972065"/>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t>Figure 2: Evaluation of  CD107a on CD3-CD56+ Natural Killer Cells in Human PBMC Specimens in Response to Client Test Compounds (N = 3)</a:t>
            </a:r>
            <a:endParaRPr lang="en-US"/>
          </a:p>
        </c:rich>
      </c:tx>
      <c:overlay val="0"/>
    </c:title>
    <c:autoTitleDeleted val="0"/>
    <c:plotArea>
      <c:layout>
        <c:manualLayout>
          <c:layoutTarget val="inner"/>
          <c:xMode val="edge"/>
          <c:yMode val="edge"/>
          <c:x val="8.5911510616521289E-2"/>
          <c:y val="0.14219929820658828"/>
          <c:w val="0.83338375977701773"/>
          <c:h val="0.81381217096749725"/>
        </c:manualLayout>
      </c:layout>
      <c:lineChart>
        <c:grouping val="standard"/>
        <c:varyColors val="0"/>
        <c:ser>
          <c:idx val="0"/>
          <c:order val="0"/>
          <c:tx>
            <c:v>J</c:v>
          </c:tx>
          <c:cat>
            <c:strRef>
              <c:f>[1]Sheet5!$D$3:$G$3</c:f>
              <c:strCache>
                <c:ptCount val="4"/>
                <c:pt idx="0">
                  <c:v>C1</c:v>
                </c:pt>
                <c:pt idx="1">
                  <c:v>C2</c:v>
                </c:pt>
                <c:pt idx="2">
                  <c:v>C3</c:v>
                </c:pt>
                <c:pt idx="3">
                  <c:v>C4</c:v>
                </c:pt>
              </c:strCache>
            </c:strRef>
          </c:cat>
          <c:val>
            <c:numRef>
              <c:f>[1]Sheet5!$D$8:$G$8</c:f>
              <c:numCache>
                <c:formatCode>General</c:formatCode>
                <c:ptCount val="4"/>
                <c:pt idx="0">
                  <c:v>235.66666666666666</c:v>
                </c:pt>
                <c:pt idx="1">
                  <c:v>256.66666666666669</c:v>
                </c:pt>
                <c:pt idx="2">
                  <c:v>347.66666666666669</c:v>
                </c:pt>
                <c:pt idx="3">
                  <c:v>285.33333333333331</c:v>
                </c:pt>
              </c:numCache>
            </c:numRef>
          </c:val>
          <c:smooth val="0"/>
          <c:extLst>
            <c:ext xmlns:c16="http://schemas.microsoft.com/office/drawing/2014/chart" uri="{C3380CC4-5D6E-409C-BE32-E72D297353CC}">
              <c16:uniqueId val="{00000000-87F0-4085-A22F-D0057F395DC5}"/>
            </c:ext>
          </c:extLst>
        </c:ser>
        <c:ser>
          <c:idx val="1"/>
          <c:order val="1"/>
          <c:tx>
            <c:v>JE</c:v>
          </c:tx>
          <c:cat>
            <c:strRef>
              <c:f>[1]Sheet5!$D$3:$G$3</c:f>
              <c:strCache>
                <c:ptCount val="4"/>
                <c:pt idx="0">
                  <c:v>C1</c:v>
                </c:pt>
                <c:pt idx="1">
                  <c:v>C2</c:v>
                </c:pt>
                <c:pt idx="2">
                  <c:v>C3</c:v>
                </c:pt>
                <c:pt idx="3">
                  <c:v>C4</c:v>
                </c:pt>
              </c:strCache>
            </c:strRef>
          </c:cat>
          <c:val>
            <c:numRef>
              <c:f>[1]Sheet5!$H$8:$K$8</c:f>
              <c:numCache>
                <c:formatCode>General</c:formatCode>
                <c:ptCount val="4"/>
                <c:pt idx="0">
                  <c:v>300.33333333333331</c:v>
                </c:pt>
                <c:pt idx="1">
                  <c:v>294.33333333333331</c:v>
                </c:pt>
                <c:pt idx="2">
                  <c:v>299</c:v>
                </c:pt>
                <c:pt idx="3">
                  <c:v>402</c:v>
                </c:pt>
              </c:numCache>
            </c:numRef>
          </c:val>
          <c:smooth val="0"/>
          <c:extLst>
            <c:ext xmlns:c16="http://schemas.microsoft.com/office/drawing/2014/chart" uri="{C3380CC4-5D6E-409C-BE32-E72D297353CC}">
              <c16:uniqueId val="{00000001-87F0-4085-A22F-D0057F395DC5}"/>
            </c:ext>
          </c:extLst>
        </c:ser>
        <c:ser>
          <c:idx val="3"/>
          <c:order val="3"/>
          <c:tx>
            <c:v>JA</c:v>
          </c:tx>
          <c:cat>
            <c:strRef>
              <c:f>[1]Sheet5!$D$3:$G$3</c:f>
              <c:strCache>
                <c:ptCount val="4"/>
                <c:pt idx="0">
                  <c:v>C1</c:v>
                </c:pt>
                <c:pt idx="1">
                  <c:v>C2</c:v>
                </c:pt>
                <c:pt idx="2">
                  <c:v>C3</c:v>
                </c:pt>
                <c:pt idx="3">
                  <c:v>C4</c:v>
                </c:pt>
              </c:strCache>
            </c:strRef>
          </c:cat>
          <c:val>
            <c:numRef>
              <c:f>[1]Sheet5!$P$8:$S$8</c:f>
              <c:numCache>
                <c:formatCode>General</c:formatCode>
                <c:ptCount val="4"/>
                <c:pt idx="0">
                  <c:v>308.33333333333331</c:v>
                </c:pt>
                <c:pt idx="1">
                  <c:v>403.66666666666669</c:v>
                </c:pt>
                <c:pt idx="2">
                  <c:v>303</c:v>
                </c:pt>
                <c:pt idx="3">
                  <c:v>282.33333333333331</c:v>
                </c:pt>
              </c:numCache>
            </c:numRef>
          </c:val>
          <c:smooth val="0"/>
          <c:extLst>
            <c:ext xmlns:c16="http://schemas.microsoft.com/office/drawing/2014/chart" uri="{C3380CC4-5D6E-409C-BE32-E72D297353CC}">
              <c16:uniqueId val="{00000002-87F0-4085-A22F-D0057F395DC5}"/>
            </c:ext>
          </c:extLst>
        </c:ser>
        <c:ser>
          <c:idx val="4"/>
          <c:order val="4"/>
          <c:tx>
            <c:v>JE5</c:v>
          </c:tx>
          <c:val>
            <c:numRef>
              <c:f>[1]Sheet5!$T$8:$W$8</c:f>
              <c:numCache>
                <c:formatCode>General</c:formatCode>
                <c:ptCount val="4"/>
                <c:pt idx="0">
                  <c:v>276</c:v>
                </c:pt>
                <c:pt idx="1">
                  <c:v>312</c:v>
                </c:pt>
                <c:pt idx="2">
                  <c:v>336.66666666666669</c:v>
                </c:pt>
                <c:pt idx="3">
                  <c:v>442.33333333333331</c:v>
                </c:pt>
              </c:numCache>
            </c:numRef>
          </c:val>
          <c:smooth val="0"/>
          <c:extLst>
            <c:ext xmlns:c16="http://schemas.microsoft.com/office/drawing/2014/chart" uri="{C3380CC4-5D6E-409C-BE32-E72D297353CC}">
              <c16:uniqueId val="{00000003-87F0-4085-A22F-D0057F395DC5}"/>
            </c:ext>
          </c:extLst>
        </c:ser>
        <c:ser>
          <c:idx val="6"/>
          <c:order val="6"/>
          <c:tx>
            <c:v>P8</c:v>
          </c:tx>
          <c:val>
            <c:numRef>
              <c:f>[1]Sheet5!$AB$8:$AE$8</c:f>
              <c:numCache>
                <c:formatCode>General</c:formatCode>
                <c:ptCount val="4"/>
                <c:pt idx="0">
                  <c:v>232.33333333333334</c:v>
                </c:pt>
                <c:pt idx="1">
                  <c:v>235</c:v>
                </c:pt>
                <c:pt idx="2">
                  <c:v>222.66666666666666</c:v>
                </c:pt>
                <c:pt idx="3">
                  <c:v>184.66666666666666</c:v>
                </c:pt>
              </c:numCache>
            </c:numRef>
          </c:val>
          <c:smooth val="0"/>
          <c:extLst>
            <c:ext xmlns:c16="http://schemas.microsoft.com/office/drawing/2014/chart" uri="{C3380CC4-5D6E-409C-BE32-E72D297353CC}">
              <c16:uniqueId val="{00000004-87F0-4085-A22F-D0057F395DC5}"/>
            </c:ext>
          </c:extLst>
        </c:ser>
        <c:ser>
          <c:idx val="7"/>
          <c:order val="7"/>
          <c:tx>
            <c:v>P9</c:v>
          </c:tx>
          <c:val>
            <c:numRef>
              <c:f>[1]Sheet5!$AF$8:$AI$8</c:f>
              <c:numCache>
                <c:formatCode>General</c:formatCode>
                <c:ptCount val="4"/>
                <c:pt idx="0">
                  <c:v>208.66666666666666</c:v>
                </c:pt>
                <c:pt idx="1">
                  <c:v>216.66666666666666</c:v>
                </c:pt>
                <c:pt idx="2">
                  <c:v>250.33333333333334</c:v>
                </c:pt>
                <c:pt idx="3">
                  <c:v>263.33333333333331</c:v>
                </c:pt>
              </c:numCache>
            </c:numRef>
          </c:val>
          <c:smooth val="0"/>
          <c:extLst>
            <c:ext xmlns:c16="http://schemas.microsoft.com/office/drawing/2014/chart" uri="{C3380CC4-5D6E-409C-BE32-E72D297353CC}">
              <c16:uniqueId val="{00000005-87F0-4085-A22F-D0057F395DC5}"/>
            </c:ext>
          </c:extLst>
        </c:ser>
        <c:ser>
          <c:idx val="10"/>
          <c:order val="10"/>
          <c:tx>
            <c:v>JE6</c:v>
          </c:tx>
          <c:val>
            <c:numRef>
              <c:f>[1]Sheet5!$AR$8:$AU$8</c:f>
              <c:numCache>
                <c:formatCode>General</c:formatCode>
                <c:ptCount val="4"/>
                <c:pt idx="0">
                  <c:v>238.66666666666666</c:v>
                </c:pt>
                <c:pt idx="1">
                  <c:v>330.66666666666669</c:v>
                </c:pt>
                <c:pt idx="2">
                  <c:v>656</c:v>
                </c:pt>
                <c:pt idx="3">
                  <c:v>835.66666666666663</c:v>
                </c:pt>
              </c:numCache>
            </c:numRef>
          </c:val>
          <c:smooth val="0"/>
          <c:extLst>
            <c:ext xmlns:c16="http://schemas.microsoft.com/office/drawing/2014/chart" uri="{C3380CC4-5D6E-409C-BE32-E72D297353CC}">
              <c16:uniqueId val="{00000006-87F0-4085-A22F-D0057F395DC5}"/>
            </c:ext>
          </c:extLst>
        </c:ser>
        <c:dLbls>
          <c:showLegendKey val="0"/>
          <c:showVal val="0"/>
          <c:showCatName val="0"/>
          <c:showSerName val="0"/>
          <c:showPercent val="0"/>
          <c:showBubbleSize val="0"/>
        </c:dLbls>
        <c:marker val="1"/>
        <c:smooth val="0"/>
        <c:axId val="45776896"/>
        <c:axId val="45778432"/>
        <c:extLst>
          <c:ext xmlns:c15="http://schemas.microsoft.com/office/drawing/2012/chart" uri="{02D57815-91ED-43cb-92C2-25804820EDAC}">
            <c15:filteredLineSeries>
              <c15:ser>
                <c:idx val="2"/>
                <c:order val="2"/>
                <c:tx>
                  <c:v>JB</c:v>
                </c:tx>
                <c:cat>
                  <c:strRef>
                    <c:extLst>
                      <c:ext uri="{02D57815-91ED-43cb-92C2-25804820EDAC}">
                        <c15:formulaRef>
                          <c15:sqref>[1]Sheet5!$D$3:$G$3</c15:sqref>
                        </c15:formulaRef>
                      </c:ext>
                    </c:extLst>
                    <c:strCache>
                      <c:ptCount val="4"/>
                      <c:pt idx="0">
                        <c:v>C1</c:v>
                      </c:pt>
                      <c:pt idx="1">
                        <c:v>C2</c:v>
                      </c:pt>
                      <c:pt idx="2">
                        <c:v>C3</c:v>
                      </c:pt>
                      <c:pt idx="3">
                        <c:v>C4</c:v>
                      </c:pt>
                    </c:strCache>
                  </c:strRef>
                </c:cat>
                <c:val>
                  <c:numRef>
                    <c:extLst>
                      <c:ext uri="{02D57815-91ED-43cb-92C2-25804820EDAC}">
                        <c15:formulaRef>
                          <c15:sqref>[1]Sheet5!$L$8:$O$8</c15:sqref>
                        </c15:formulaRef>
                      </c:ext>
                    </c:extLst>
                    <c:numCache>
                      <c:formatCode>General</c:formatCode>
                      <c:ptCount val="4"/>
                      <c:pt idx="0">
                        <c:v>223</c:v>
                      </c:pt>
                      <c:pt idx="1">
                        <c:v>235.33333333333334</c:v>
                      </c:pt>
                      <c:pt idx="2">
                        <c:v>321</c:v>
                      </c:pt>
                      <c:pt idx="3">
                        <c:v>363</c:v>
                      </c:pt>
                    </c:numCache>
                  </c:numRef>
                </c:val>
                <c:smooth val="0"/>
                <c:extLst>
                  <c:ext xmlns:c16="http://schemas.microsoft.com/office/drawing/2014/chart" uri="{C3380CC4-5D6E-409C-BE32-E72D297353CC}">
                    <c16:uniqueId val="{00000007-87F0-4085-A22F-D0057F395DC5}"/>
                  </c:ext>
                </c:extLst>
              </c15:ser>
            </c15:filteredLineSeries>
            <c15:filteredLineSeries>
              <c15:ser>
                <c:idx val="5"/>
                <c:order val="5"/>
                <c:tx>
                  <c:v>DYE01</c:v>
                </c:tx>
                <c:val>
                  <c:numRef>
                    <c:extLst xmlns:c15="http://schemas.microsoft.com/office/drawing/2012/chart">
                      <c:ext xmlns:c15="http://schemas.microsoft.com/office/drawing/2012/chart" uri="{02D57815-91ED-43cb-92C2-25804820EDAC}">
                        <c15:formulaRef>
                          <c15:sqref>[1]Sheet5!$X$8:$AA$8</c15:sqref>
                        </c15:formulaRef>
                      </c:ext>
                    </c:extLst>
                    <c:numCache>
                      <c:formatCode>General</c:formatCode>
                      <c:ptCount val="4"/>
                      <c:pt idx="0">
                        <c:v>456.66666666666669</c:v>
                      </c:pt>
                      <c:pt idx="1">
                        <c:v>324</c:v>
                      </c:pt>
                      <c:pt idx="2">
                        <c:v>302</c:v>
                      </c:pt>
                      <c:pt idx="3">
                        <c:v>301</c:v>
                      </c:pt>
                    </c:numCache>
                  </c:numRef>
                </c:val>
                <c:smooth val="0"/>
                <c:extLst xmlns:c15="http://schemas.microsoft.com/office/drawing/2012/chart">
                  <c:ext xmlns:c16="http://schemas.microsoft.com/office/drawing/2014/chart" uri="{C3380CC4-5D6E-409C-BE32-E72D297353CC}">
                    <c16:uniqueId val="{00000008-87F0-4085-A22F-D0057F395DC5}"/>
                  </c:ext>
                </c:extLst>
              </c15:ser>
            </c15:filteredLineSeries>
            <c15:filteredLineSeries>
              <c15:ser>
                <c:idx val="8"/>
                <c:order val="8"/>
                <c:tx>
                  <c:v>P10</c:v>
                </c:tx>
                <c:val>
                  <c:numRef>
                    <c:extLst xmlns:c15="http://schemas.microsoft.com/office/drawing/2012/chart">
                      <c:ext xmlns:c15="http://schemas.microsoft.com/office/drawing/2012/chart" uri="{02D57815-91ED-43cb-92C2-25804820EDAC}">
                        <c15:formulaRef>
                          <c15:sqref>[1]Sheet5!$AJ$8:$AL$8</c15:sqref>
                        </c15:formulaRef>
                      </c:ext>
                    </c:extLst>
                    <c:numCache>
                      <c:formatCode>General</c:formatCode>
                      <c:ptCount val="3"/>
                      <c:pt idx="0">
                        <c:v>205.66666666666666</c:v>
                      </c:pt>
                      <c:pt idx="1">
                        <c:v>300.66666666666669</c:v>
                      </c:pt>
                      <c:pt idx="2">
                        <c:v>286.66666666666669</c:v>
                      </c:pt>
                    </c:numCache>
                  </c:numRef>
                </c:val>
                <c:smooth val="0"/>
                <c:extLst xmlns:c15="http://schemas.microsoft.com/office/drawing/2012/chart">
                  <c:ext xmlns:c16="http://schemas.microsoft.com/office/drawing/2014/chart" uri="{C3380CC4-5D6E-409C-BE32-E72D297353CC}">
                    <c16:uniqueId val="{00000009-87F0-4085-A22F-D0057F395DC5}"/>
                  </c:ext>
                </c:extLst>
              </c15:ser>
            </c15:filteredLineSeries>
            <c15:filteredLineSeries>
              <c15:ser>
                <c:idx val="9"/>
                <c:order val="9"/>
                <c:tx>
                  <c:v>PAQ-1</c:v>
                </c:tx>
                <c:val>
                  <c:numRef>
                    <c:extLst xmlns:c15="http://schemas.microsoft.com/office/drawing/2012/chart">
                      <c:ext xmlns:c15="http://schemas.microsoft.com/office/drawing/2012/chart" uri="{02D57815-91ED-43cb-92C2-25804820EDAC}">
                        <c15:formulaRef>
                          <c15:sqref>[1]Sheet5!$AN$8:$AQ$8</c15:sqref>
                        </c15:formulaRef>
                      </c:ext>
                    </c:extLst>
                    <c:numCache>
                      <c:formatCode>General</c:formatCode>
                      <c:ptCount val="4"/>
                      <c:pt idx="0">
                        <c:v>239.33333333333334</c:v>
                      </c:pt>
                      <c:pt idx="1">
                        <c:v>220.33333333333334</c:v>
                      </c:pt>
                      <c:pt idx="2">
                        <c:v>235.66666666666666</c:v>
                      </c:pt>
                      <c:pt idx="3">
                        <c:v>263</c:v>
                      </c:pt>
                    </c:numCache>
                  </c:numRef>
                </c:val>
                <c:smooth val="0"/>
                <c:extLst xmlns:c15="http://schemas.microsoft.com/office/drawing/2012/chart">
                  <c:ext xmlns:c16="http://schemas.microsoft.com/office/drawing/2014/chart" uri="{C3380CC4-5D6E-409C-BE32-E72D297353CC}">
                    <c16:uniqueId val="{0000000A-87F0-4085-A22F-D0057F395DC5}"/>
                  </c:ext>
                </c:extLst>
              </c15:ser>
            </c15:filteredLineSeries>
            <c15:filteredLineSeries>
              <c15:ser>
                <c:idx val="11"/>
                <c:order val="11"/>
                <c:tx>
                  <c:v>P8A</c:v>
                </c:tx>
                <c:val>
                  <c:numRef>
                    <c:extLst xmlns:c15="http://schemas.microsoft.com/office/drawing/2012/chart">
                      <c:ext xmlns:c15="http://schemas.microsoft.com/office/drawing/2012/chart" uri="{02D57815-91ED-43cb-92C2-25804820EDAC}">
                        <c15:formulaRef>
                          <c15:sqref>[1]Sheet5!$AV$8:$AX$8</c15:sqref>
                        </c15:formulaRef>
                      </c:ext>
                    </c:extLst>
                    <c:numCache>
                      <c:formatCode>General</c:formatCode>
                      <c:ptCount val="3"/>
                      <c:pt idx="0">
                        <c:v>199.66666666666666</c:v>
                      </c:pt>
                      <c:pt idx="1">
                        <c:v>201.66666666666666</c:v>
                      </c:pt>
                      <c:pt idx="2">
                        <c:v>202.66666666666666</c:v>
                      </c:pt>
                    </c:numCache>
                  </c:numRef>
                </c:val>
                <c:smooth val="0"/>
                <c:extLst xmlns:c15="http://schemas.microsoft.com/office/drawing/2012/chart">
                  <c:ext xmlns:c16="http://schemas.microsoft.com/office/drawing/2014/chart" uri="{C3380CC4-5D6E-409C-BE32-E72D297353CC}">
                    <c16:uniqueId val="{0000000B-87F0-4085-A22F-D0057F395DC5}"/>
                  </c:ext>
                </c:extLst>
              </c15:ser>
            </c15:filteredLineSeries>
          </c:ext>
        </c:extLst>
      </c:lineChart>
      <c:catAx>
        <c:axId val="45776896"/>
        <c:scaling>
          <c:orientation val="minMax"/>
        </c:scaling>
        <c:delete val="0"/>
        <c:axPos val="b"/>
        <c:numFmt formatCode="General" sourceLinked="0"/>
        <c:majorTickMark val="none"/>
        <c:minorTickMark val="none"/>
        <c:tickLblPos val="nextTo"/>
        <c:crossAx val="45778432"/>
        <c:crosses val="autoZero"/>
        <c:auto val="1"/>
        <c:lblAlgn val="ctr"/>
        <c:lblOffset val="100"/>
        <c:noMultiLvlLbl val="0"/>
      </c:catAx>
      <c:valAx>
        <c:axId val="45778432"/>
        <c:scaling>
          <c:orientation val="minMax"/>
        </c:scaling>
        <c:delete val="0"/>
        <c:axPos val="l"/>
        <c:majorGridlines/>
        <c:title>
          <c:tx>
            <c:rich>
              <a:bodyPr/>
              <a:lstStyle/>
              <a:p>
                <a:pPr>
                  <a:defRPr/>
                </a:pPr>
                <a:r>
                  <a:rPr lang="en-US" sz="1800" b="1" i="0" baseline="0"/>
                  <a:t>Median Fluorescent Intensity</a:t>
                </a:r>
              </a:p>
            </c:rich>
          </c:tx>
          <c:overlay val="0"/>
        </c:title>
        <c:numFmt formatCode="General" sourceLinked="1"/>
        <c:majorTickMark val="none"/>
        <c:minorTickMark val="none"/>
        <c:tickLblPos val="nextTo"/>
        <c:crossAx val="45776896"/>
        <c:crosses val="autoZero"/>
        <c:crossBetween val="between"/>
      </c:valAx>
    </c:plotArea>
    <c:legend>
      <c:legendPos val="r"/>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b="0" i="0" u="none" strike="noStrike" baseline="0">
                <a:effectLst/>
              </a:rPr>
              <a:t>RANTES</a:t>
            </a:r>
            <a:r>
              <a:rPr lang="en-US" sz="1600" b="1" i="0" u="none" strike="noStrike" baseline="0">
                <a:effectLst>
                  <a:outerShdw blurRad="50800" dist="38100" dir="5400000" algn="t" rotWithShape="0">
                    <a:prstClr val="black">
                      <a:alpha val="40000"/>
                    </a:prstClr>
                  </a:outerShdw>
                </a:effectLst>
              </a:rPr>
              <a:t> </a:t>
            </a:r>
            <a:endParaRPr lang="en-US"/>
          </a:p>
        </c:rich>
      </c:tx>
      <c:layout>
        <c:manualLayout>
          <c:xMode val="edge"/>
          <c:yMode val="edge"/>
          <c:x val="0.47271381584951394"/>
          <c:y val="2.2222222222222223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P8'!$A$753</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P8'!$B$752:$D$752</c:f>
              <c:strCache>
                <c:ptCount val="3"/>
                <c:pt idx="0">
                  <c:v>C2</c:v>
                </c:pt>
                <c:pt idx="1">
                  <c:v>C3</c:v>
                </c:pt>
                <c:pt idx="2">
                  <c:v>C4</c:v>
                </c:pt>
              </c:strCache>
            </c:strRef>
          </c:cat>
          <c:val>
            <c:numRef>
              <c:f>'[Final Cytokine Report with J^J JE^J JA^J P8 and P9.xlsx]J. JA, JE, P8'!$B$753:$D$753</c:f>
              <c:numCache>
                <c:formatCode>General</c:formatCode>
                <c:ptCount val="3"/>
                <c:pt idx="0">
                  <c:v>1424.22</c:v>
                </c:pt>
                <c:pt idx="1">
                  <c:v>2751.74</c:v>
                </c:pt>
                <c:pt idx="2">
                  <c:v>1328.96</c:v>
                </c:pt>
              </c:numCache>
            </c:numRef>
          </c:val>
          <c:smooth val="0"/>
          <c:extLst>
            <c:ext xmlns:c16="http://schemas.microsoft.com/office/drawing/2014/chart" uri="{C3380CC4-5D6E-409C-BE32-E72D297353CC}">
              <c16:uniqueId val="{00000000-9B34-437C-92C6-5B514886F28E}"/>
            </c:ext>
          </c:extLst>
        </c:ser>
        <c:ser>
          <c:idx val="1"/>
          <c:order val="1"/>
          <c:tx>
            <c:strRef>
              <c:f>'[Final Cytokine Report with J^J JE^J JA^J P8 and P9.xlsx]J. JA, JE, P8'!$A$754</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P8'!$B$752:$D$752</c:f>
              <c:strCache>
                <c:ptCount val="3"/>
                <c:pt idx="0">
                  <c:v>C2</c:v>
                </c:pt>
                <c:pt idx="1">
                  <c:v>C3</c:v>
                </c:pt>
                <c:pt idx="2">
                  <c:v>C4</c:v>
                </c:pt>
              </c:strCache>
            </c:strRef>
          </c:cat>
          <c:val>
            <c:numRef>
              <c:f>'[Final Cytokine Report with J^J JE^J JA^J P8 and P9.xlsx]J. JA, JE, P8'!$B$754:$D$754</c:f>
              <c:numCache>
                <c:formatCode>General</c:formatCode>
                <c:ptCount val="3"/>
                <c:pt idx="0">
                  <c:v>1203.17</c:v>
                </c:pt>
                <c:pt idx="1">
                  <c:v>915.33</c:v>
                </c:pt>
                <c:pt idx="2">
                  <c:v>714.51</c:v>
                </c:pt>
              </c:numCache>
            </c:numRef>
          </c:val>
          <c:smooth val="0"/>
          <c:extLst>
            <c:ext xmlns:c16="http://schemas.microsoft.com/office/drawing/2014/chart" uri="{C3380CC4-5D6E-409C-BE32-E72D297353CC}">
              <c16:uniqueId val="{00000001-9B34-437C-92C6-5B514886F28E}"/>
            </c:ext>
          </c:extLst>
        </c:ser>
        <c:ser>
          <c:idx val="2"/>
          <c:order val="2"/>
          <c:tx>
            <c:strRef>
              <c:f>'[Final Cytokine Report with J^J JE^J JA^J P8 and P9.xlsx]J. JA, JE, P8'!$A$755</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P8'!$B$752:$D$752</c:f>
              <c:strCache>
                <c:ptCount val="3"/>
                <c:pt idx="0">
                  <c:v>C2</c:v>
                </c:pt>
                <c:pt idx="1">
                  <c:v>C3</c:v>
                </c:pt>
                <c:pt idx="2">
                  <c:v>C4</c:v>
                </c:pt>
              </c:strCache>
            </c:strRef>
          </c:cat>
          <c:val>
            <c:numRef>
              <c:f>'[Final Cytokine Report with J^J JE^J JA^J P8 and P9.xlsx]J. JA, JE, P8'!$B$755:$D$755</c:f>
              <c:numCache>
                <c:formatCode>General</c:formatCode>
                <c:ptCount val="3"/>
                <c:pt idx="0">
                  <c:v>1705.16</c:v>
                </c:pt>
                <c:pt idx="1">
                  <c:v>1317.76</c:v>
                </c:pt>
                <c:pt idx="2">
                  <c:v>1207.52</c:v>
                </c:pt>
              </c:numCache>
            </c:numRef>
          </c:val>
          <c:smooth val="0"/>
          <c:extLst>
            <c:ext xmlns:c16="http://schemas.microsoft.com/office/drawing/2014/chart" uri="{C3380CC4-5D6E-409C-BE32-E72D297353CC}">
              <c16:uniqueId val="{00000002-9B34-437C-92C6-5B514886F28E}"/>
            </c:ext>
          </c:extLst>
        </c:ser>
        <c:ser>
          <c:idx val="3"/>
          <c:order val="3"/>
          <c:tx>
            <c:strRef>
              <c:f>'[Final Cytokine Report with J^J JE^J JA^J P8 and P9.xlsx]J. JA, JE, P8'!$A$756</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P8'!$B$752:$D$752</c:f>
              <c:strCache>
                <c:ptCount val="3"/>
                <c:pt idx="0">
                  <c:v>C2</c:v>
                </c:pt>
                <c:pt idx="1">
                  <c:v>C3</c:v>
                </c:pt>
                <c:pt idx="2">
                  <c:v>C4</c:v>
                </c:pt>
              </c:strCache>
            </c:strRef>
          </c:cat>
          <c:val>
            <c:numRef>
              <c:f>'[Final Cytokine Report with J^J JE^J JA^J P8 and P9.xlsx]J. JA, JE, P8'!$B$756:$D$756</c:f>
              <c:numCache>
                <c:formatCode>General</c:formatCode>
                <c:ptCount val="3"/>
                <c:pt idx="0">
                  <c:v>1047.68</c:v>
                </c:pt>
                <c:pt idx="1">
                  <c:v>1045.0899999999999</c:v>
                </c:pt>
                <c:pt idx="2">
                  <c:v>800.94</c:v>
                </c:pt>
              </c:numCache>
            </c:numRef>
          </c:val>
          <c:smooth val="0"/>
          <c:extLst>
            <c:ext xmlns:c16="http://schemas.microsoft.com/office/drawing/2014/chart" uri="{C3380CC4-5D6E-409C-BE32-E72D297353CC}">
              <c16:uniqueId val="{00000003-9B34-437C-92C6-5B514886F28E}"/>
            </c:ext>
          </c:extLst>
        </c:ser>
        <c:ser>
          <c:idx val="5"/>
          <c:order val="5"/>
          <c:tx>
            <c:strRef>
              <c:f>'[Final Cytokine Report with J^J JE^J JA^J P8 and P9.xlsx]J. JA, JE, P8'!$A$758</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P8'!$B$752:$D$752</c:f>
              <c:strCache>
                <c:ptCount val="3"/>
                <c:pt idx="0">
                  <c:v>C2</c:v>
                </c:pt>
                <c:pt idx="1">
                  <c:v>C3</c:v>
                </c:pt>
                <c:pt idx="2">
                  <c:v>C4</c:v>
                </c:pt>
              </c:strCache>
            </c:strRef>
          </c:cat>
          <c:val>
            <c:numRef>
              <c:f>'[Final Cytokine Report with J^J JE^J JA^J P8 and P9.xlsx]J. JA, JE, P8'!$B$758:$D$758</c:f>
              <c:numCache>
                <c:formatCode>General</c:formatCode>
                <c:ptCount val="3"/>
                <c:pt idx="0">
                  <c:v>2483.0500000000002</c:v>
                </c:pt>
                <c:pt idx="1">
                  <c:v>1926.73</c:v>
                </c:pt>
                <c:pt idx="2">
                  <c:v>2678.56</c:v>
                </c:pt>
              </c:numCache>
            </c:numRef>
          </c:val>
          <c:smooth val="0"/>
          <c:extLst>
            <c:ext xmlns:c16="http://schemas.microsoft.com/office/drawing/2014/chart" uri="{C3380CC4-5D6E-409C-BE32-E72D297353CC}">
              <c16:uniqueId val="{00000004-9B34-437C-92C6-5B514886F28E}"/>
            </c:ext>
          </c:extLst>
        </c:ser>
        <c:ser>
          <c:idx val="9"/>
          <c:order val="9"/>
          <c:tx>
            <c:strRef>
              <c:f>'[Final Cytokine Report with J^J JE^J JA^J P8 and P9.xlsx]J. JA, JE, P8'!$A$762</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P8'!$B$752:$D$752</c:f>
              <c:strCache>
                <c:ptCount val="3"/>
                <c:pt idx="0">
                  <c:v>C2</c:v>
                </c:pt>
                <c:pt idx="1">
                  <c:v>C3</c:v>
                </c:pt>
                <c:pt idx="2">
                  <c:v>C4</c:v>
                </c:pt>
              </c:strCache>
            </c:strRef>
          </c:cat>
          <c:val>
            <c:numRef>
              <c:f>'[Final Cytokine Report with J^J JE^J JA^J P8 and P9.xlsx]J. JA, JE, P8'!$B$762:$D$762</c:f>
              <c:numCache>
                <c:formatCode>General</c:formatCode>
                <c:ptCount val="3"/>
                <c:pt idx="0">
                  <c:v>2912.91</c:v>
                </c:pt>
                <c:pt idx="1">
                  <c:v>3702.08</c:v>
                </c:pt>
                <c:pt idx="2">
                  <c:v>7134.68</c:v>
                </c:pt>
              </c:numCache>
            </c:numRef>
          </c:val>
          <c:smooth val="0"/>
          <c:extLst>
            <c:ext xmlns:c16="http://schemas.microsoft.com/office/drawing/2014/chart" uri="{C3380CC4-5D6E-409C-BE32-E72D297353CC}">
              <c16:uniqueId val="{00000005-9B34-437C-92C6-5B514886F28E}"/>
            </c:ext>
          </c:extLst>
        </c:ser>
        <c:dLbls>
          <c:showLegendKey val="0"/>
          <c:showVal val="1"/>
          <c:showCatName val="0"/>
          <c:showSerName val="0"/>
          <c:showPercent val="0"/>
          <c:showBubbleSize val="0"/>
        </c:dLbls>
        <c:smooth val="0"/>
        <c:axId val="106465152"/>
        <c:axId val="106466688"/>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P8'!$A$757</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P8'!$B$752:$D$752</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P8'!$B$757:$D$757</c15:sqref>
                        </c15:formulaRef>
                      </c:ext>
                    </c:extLst>
                    <c:numCache>
                      <c:formatCode>General</c:formatCode>
                      <c:ptCount val="3"/>
                      <c:pt idx="0">
                        <c:v>932.99</c:v>
                      </c:pt>
                      <c:pt idx="1">
                        <c:v>310.08999999999997</c:v>
                      </c:pt>
                      <c:pt idx="2">
                        <c:v>164.66</c:v>
                      </c:pt>
                    </c:numCache>
                  </c:numRef>
                </c:val>
                <c:smooth val="0"/>
                <c:extLst>
                  <c:ext xmlns:c16="http://schemas.microsoft.com/office/drawing/2014/chart" uri="{C3380CC4-5D6E-409C-BE32-E72D297353CC}">
                    <c16:uniqueId val="{00000006-9B34-437C-92C6-5B514886F28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P8'!$A$759</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P8'!$B$752:$D$752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P8'!$B$759:$D$759</c15:sqref>
                        </c15:formulaRef>
                      </c:ext>
                    </c:extLst>
                    <c:numCache>
                      <c:formatCode>General</c:formatCode>
                      <c:ptCount val="3"/>
                      <c:pt idx="0">
                        <c:v>2445.19</c:v>
                      </c:pt>
                      <c:pt idx="1">
                        <c:v>4617.21</c:v>
                      </c:pt>
                      <c:pt idx="2">
                        <c:v>6138.98</c:v>
                      </c:pt>
                    </c:numCache>
                  </c:numRef>
                </c:val>
                <c:smooth val="0"/>
                <c:extLst xmlns:c15="http://schemas.microsoft.com/office/drawing/2012/chart">
                  <c:ext xmlns:c16="http://schemas.microsoft.com/office/drawing/2014/chart" uri="{C3380CC4-5D6E-409C-BE32-E72D297353CC}">
                    <c16:uniqueId val="{00000007-9B34-437C-92C6-5B514886F28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P8'!$A$760</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P8'!$B$752:$D$752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P8'!$B$760:$D$760</c15:sqref>
                        </c15:formulaRef>
                      </c:ext>
                    </c:extLst>
                    <c:numCache>
                      <c:formatCode>General</c:formatCode>
                      <c:ptCount val="3"/>
                      <c:pt idx="0">
                        <c:v>1669.33</c:v>
                      </c:pt>
                      <c:pt idx="1">
                        <c:v>2505.0500000000002</c:v>
                      </c:pt>
                      <c:pt idx="2">
                        <c:v>2603.8000000000002</c:v>
                      </c:pt>
                    </c:numCache>
                  </c:numRef>
                </c:val>
                <c:smooth val="0"/>
                <c:extLst xmlns:c15="http://schemas.microsoft.com/office/drawing/2012/chart">
                  <c:ext xmlns:c16="http://schemas.microsoft.com/office/drawing/2014/chart" uri="{C3380CC4-5D6E-409C-BE32-E72D297353CC}">
                    <c16:uniqueId val="{00000008-9B34-437C-92C6-5B514886F28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P8'!$A$761</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P8'!$B$752:$D$752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P8'!$B$761:$D$761</c15:sqref>
                        </c15:formulaRef>
                      </c:ext>
                    </c:extLst>
                    <c:numCache>
                      <c:formatCode>General</c:formatCode>
                      <c:ptCount val="3"/>
                      <c:pt idx="0">
                        <c:v>1521.12</c:v>
                      </c:pt>
                      <c:pt idx="1">
                        <c:v>3291.82</c:v>
                      </c:pt>
                      <c:pt idx="2">
                        <c:v>5435.8</c:v>
                      </c:pt>
                    </c:numCache>
                  </c:numRef>
                </c:val>
                <c:smooth val="0"/>
                <c:extLst xmlns:c15="http://schemas.microsoft.com/office/drawing/2012/chart">
                  <c:ext xmlns:c16="http://schemas.microsoft.com/office/drawing/2014/chart" uri="{C3380CC4-5D6E-409C-BE32-E72D297353CC}">
                    <c16:uniqueId val="{00000009-9B34-437C-92C6-5B514886F28E}"/>
                  </c:ext>
                </c:extLst>
              </c15:ser>
            </c15:filteredLineSeries>
          </c:ext>
        </c:extLst>
      </c:lineChart>
      <c:catAx>
        <c:axId val="1064651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466688"/>
        <c:crosses val="autoZero"/>
        <c:auto val="1"/>
        <c:lblAlgn val="ctr"/>
        <c:lblOffset val="100"/>
        <c:noMultiLvlLbl val="0"/>
      </c:catAx>
      <c:valAx>
        <c:axId val="1064666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465152"/>
        <c:crosses val="autoZero"/>
        <c:crossBetween val="between"/>
      </c:valAx>
      <c:spPr>
        <a:noFill/>
        <a:ln>
          <a:noFill/>
        </a:ln>
        <a:effectLst/>
      </c:spPr>
    </c:plotArea>
    <c:legend>
      <c:legendPos val="b"/>
      <c:layout>
        <c:manualLayout>
          <c:xMode val="edge"/>
          <c:yMode val="edge"/>
          <c:x val="0.36616126217880623"/>
          <c:y val="0.9465275590551181"/>
          <c:w val="0.26767738438119437"/>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dirty="0" err="1"/>
              <a:t>Eotaxin</a:t>
            </a:r>
            <a:endParaRPr lang="en-US" sz="2800" dirty="0"/>
          </a:p>
        </c:rich>
      </c:tx>
      <c:layout>
        <c:manualLayout>
          <c:xMode val="edge"/>
          <c:yMode val="edge"/>
          <c:x val="0.46258126242167708"/>
          <c:y val="5.2631578947368418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6725835571131639E-2"/>
          <c:y val="9.5052631578947375E-2"/>
          <c:w val="0.92002753629784717"/>
          <c:h val="0.82411686697057607"/>
        </c:manualLayout>
      </c:layout>
      <c:lineChart>
        <c:grouping val="standard"/>
        <c:varyColors val="0"/>
        <c:ser>
          <c:idx val="0"/>
          <c:order val="0"/>
          <c:tx>
            <c:strRef>
              <c:f>'[Final Cytokine Report with J^J JE^J JA^J P8 and P9.xlsx]J. JA, JE, P8'!$A$27</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P8'!$B$26:$D$26</c:f>
              <c:strCache>
                <c:ptCount val="3"/>
                <c:pt idx="0">
                  <c:v>C2</c:v>
                </c:pt>
                <c:pt idx="1">
                  <c:v>C3</c:v>
                </c:pt>
                <c:pt idx="2">
                  <c:v>C4</c:v>
                </c:pt>
              </c:strCache>
            </c:strRef>
          </c:cat>
          <c:val>
            <c:numRef>
              <c:f>'[Final Cytokine Report with J^J JE^J JA^J P8 and P9.xlsx]J. JA, JE, P8'!$B$27:$D$27</c:f>
              <c:numCache>
                <c:formatCode>General</c:formatCode>
                <c:ptCount val="3"/>
                <c:pt idx="0">
                  <c:v>5.82</c:v>
                </c:pt>
                <c:pt idx="1">
                  <c:v>3.11</c:v>
                </c:pt>
                <c:pt idx="2">
                  <c:v>2.77</c:v>
                </c:pt>
              </c:numCache>
            </c:numRef>
          </c:val>
          <c:smooth val="0"/>
          <c:extLst>
            <c:ext xmlns:c16="http://schemas.microsoft.com/office/drawing/2014/chart" uri="{C3380CC4-5D6E-409C-BE32-E72D297353CC}">
              <c16:uniqueId val="{00000000-8B7E-49F2-A41F-C91CE5A5C24F}"/>
            </c:ext>
          </c:extLst>
        </c:ser>
        <c:ser>
          <c:idx val="1"/>
          <c:order val="1"/>
          <c:tx>
            <c:strRef>
              <c:f>'[Final Cytokine Report with J^J JE^J JA^J P8 and P9.xlsx]J. JA, JE, P8'!$A$28</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P8'!$B$26:$D$26</c:f>
              <c:strCache>
                <c:ptCount val="3"/>
                <c:pt idx="0">
                  <c:v>C2</c:v>
                </c:pt>
                <c:pt idx="1">
                  <c:v>C3</c:v>
                </c:pt>
                <c:pt idx="2">
                  <c:v>C4</c:v>
                </c:pt>
              </c:strCache>
            </c:strRef>
          </c:cat>
          <c:val>
            <c:numRef>
              <c:f>'[Final Cytokine Report with J^J JE^J JA^J P8 and P9.xlsx]J. JA, JE, P8'!$B$28:$D$28</c:f>
              <c:numCache>
                <c:formatCode>General</c:formatCode>
                <c:ptCount val="3"/>
                <c:pt idx="0">
                  <c:v>2.5299999999999998</c:v>
                </c:pt>
                <c:pt idx="1">
                  <c:v>2.39</c:v>
                </c:pt>
                <c:pt idx="2">
                  <c:v>2.2200000000000002</c:v>
                </c:pt>
              </c:numCache>
            </c:numRef>
          </c:val>
          <c:smooth val="0"/>
          <c:extLst>
            <c:ext xmlns:c16="http://schemas.microsoft.com/office/drawing/2014/chart" uri="{C3380CC4-5D6E-409C-BE32-E72D297353CC}">
              <c16:uniqueId val="{00000001-8B7E-49F2-A41F-C91CE5A5C24F}"/>
            </c:ext>
          </c:extLst>
        </c:ser>
        <c:ser>
          <c:idx val="2"/>
          <c:order val="2"/>
          <c:tx>
            <c:strRef>
              <c:f>'[Final Cytokine Report with J^J JE^J JA^J P8 and P9.xlsx]J. JA, JE, P8'!$A$29</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P8'!$B$26:$D$26</c:f>
              <c:strCache>
                <c:ptCount val="3"/>
                <c:pt idx="0">
                  <c:v>C2</c:v>
                </c:pt>
                <c:pt idx="1">
                  <c:v>C3</c:v>
                </c:pt>
                <c:pt idx="2">
                  <c:v>C4</c:v>
                </c:pt>
              </c:strCache>
            </c:strRef>
          </c:cat>
          <c:val>
            <c:numRef>
              <c:f>'[Final Cytokine Report with J^J JE^J JA^J P8 and P9.xlsx]J. JA, JE, P8'!$B$29:$D$29</c:f>
              <c:numCache>
                <c:formatCode>General</c:formatCode>
                <c:ptCount val="3"/>
                <c:pt idx="0">
                  <c:v>2.4700000000000002</c:v>
                </c:pt>
                <c:pt idx="1">
                  <c:v>2.41</c:v>
                </c:pt>
                <c:pt idx="2">
                  <c:v>2.34</c:v>
                </c:pt>
              </c:numCache>
            </c:numRef>
          </c:val>
          <c:smooth val="0"/>
          <c:extLst>
            <c:ext xmlns:c16="http://schemas.microsoft.com/office/drawing/2014/chart" uri="{C3380CC4-5D6E-409C-BE32-E72D297353CC}">
              <c16:uniqueId val="{00000002-8B7E-49F2-A41F-C91CE5A5C24F}"/>
            </c:ext>
          </c:extLst>
        </c:ser>
        <c:ser>
          <c:idx val="3"/>
          <c:order val="3"/>
          <c:tx>
            <c:strRef>
              <c:f>'[Final Cytokine Report with J^J JE^J JA^J P8 and P9.xlsx]J. JA, JE, P8'!$A$30</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P8'!$B$26:$D$26</c:f>
              <c:strCache>
                <c:ptCount val="3"/>
                <c:pt idx="0">
                  <c:v>C2</c:v>
                </c:pt>
                <c:pt idx="1">
                  <c:v>C3</c:v>
                </c:pt>
                <c:pt idx="2">
                  <c:v>C4</c:v>
                </c:pt>
              </c:strCache>
            </c:strRef>
          </c:cat>
          <c:val>
            <c:numRef>
              <c:f>'[Final Cytokine Report with J^J JE^J JA^J P8 and P9.xlsx]J. JA, JE, P8'!$B$30:$D$30</c:f>
              <c:numCache>
                <c:formatCode>General</c:formatCode>
                <c:ptCount val="3"/>
                <c:pt idx="0">
                  <c:v>2.0099999999999998</c:v>
                </c:pt>
                <c:pt idx="1">
                  <c:v>1.76</c:v>
                </c:pt>
                <c:pt idx="2">
                  <c:v>2.14</c:v>
                </c:pt>
              </c:numCache>
            </c:numRef>
          </c:val>
          <c:smooth val="0"/>
          <c:extLst>
            <c:ext xmlns:c16="http://schemas.microsoft.com/office/drawing/2014/chart" uri="{C3380CC4-5D6E-409C-BE32-E72D297353CC}">
              <c16:uniqueId val="{00000003-8B7E-49F2-A41F-C91CE5A5C24F}"/>
            </c:ext>
          </c:extLst>
        </c:ser>
        <c:ser>
          <c:idx val="5"/>
          <c:order val="5"/>
          <c:tx>
            <c:strRef>
              <c:f>'[Final Cytokine Report with J^J JE^J JA^J P8 and P9.xlsx]J. JA, JE, P8'!$A$32</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P8'!$B$26:$D$26</c:f>
              <c:strCache>
                <c:ptCount val="3"/>
                <c:pt idx="0">
                  <c:v>C2</c:v>
                </c:pt>
                <c:pt idx="1">
                  <c:v>C3</c:v>
                </c:pt>
                <c:pt idx="2">
                  <c:v>C4</c:v>
                </c:pt>
              </c:strCache>
            </c:strRef>
          </c:cat>
          <c:val>
            <c:numRef>
              <c:f>'[Final Cytokine Report with J^J JE^J JA^J P8 and P9.xlsx]J. JA, JE, P8'!$B$32:$D$32</c:f>
              <c:numCache>
                <c:formatCode>General</c:formatCode>
                <c:ptCount val="3"/>
                <c:pt idx="0">
                  <c:v>1.97</c:v>
                </c:pt>
                <c:pt idx="1">
                  <c:v>1.86</c:v>
                </c:pt>
                <c:pt idx="2">
                  <c:v>1.95</c:v>
                </c:pt>
              </c:numCache>
            </c:numRef>
          </c:val>
          <c:smooth val="0"/>
          <c:extLst>
            <c:ext xmlns:c16="http://schemas.microsoft.com/office/drawing/2014/chart" uri="{C3380CC4-5D6E-409C-BE32-E72D297353CC}">
              <c16:uniqueId val="{00000004-8B7E-49F2-A41F-C91CE5A5C24F}"/>
            </c:ext>
          </c:extLst>
        </c:ser>
        <c:ser>
          <c:idx val="9"/>
          <c:order val="9"/>
          <c:tx>
            <c:strRef>
              <c:f>'[Final Cytokine Report with J^J JE^J JA^J P8 and P9.xlsx]J. JA, JE, P8'!$A$36</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P8'!$B$26:$D$26</c:f>
              <c:strCache>
                <c:ptCount val="3"/>
                <c:pt idx="0">
                  <c:v>C2</c:v>
                </c:pt>
                <c:pt idx="1">
                  <c:v>C3</c:v>
                </c:pt>
                <c:pt idx="2">
                  <c:v>C4</c:v>
                </c:pt>
              </c:strCache>
            </c:strRef>
          </c:cat>
          <c:val>
            <c:numRef>
              <c:f>'[Final Cytokine Report with J^J JE^J JA^J P8 and P9.xlsx]J. JA, JE, P8'!$B$36:$D$36</c:f>
              <c:numCache>
                <c:formatCode>General</c:formatCode>
                <c:ptCount val="3"/>
                <c:pt idx="0">
                  <c:v>4.1900000000000004</c:v>
                </c:pt>
                <c:pt idx="1">
                  <c:v>3.72</c:v>
                </c:pt>
                <c:pt idx="2">
                  <c:v>4.3499999999999996</c:v>
                </c:pt>
              </c:numCache>
            </c:numRef>
          </c:val>
          <c:smooth val="0"/>
          <c:extLst>
            <c:ext xmlns:c16="http://schemas.microsoft.com/office/drawing/2014/chart" uri="{C3380CC4-5D6E-409C-BE32-E72D297353CC}">
              <c16:uniqueId val="{00000005-8B7E-49F2-A41F-C91CE5A5C24F}"/>
            </c:ext>
          </c:extLst>
        </c:ser>
        <c:dLbls>
          <c:showLegendKey val="0"/>
          <c:showVal val="1"/>
          <c:showCatName val="0"/>
          <c:showSerName val="0"/>
          <c:showPercent val="0"/>
          <c:showBubbleSize val="0"/>
        </c:dLbls>
        <c:smooth val="0"/>
        <c:axId val="97376896"/>
        <c:axId val="97264000"/>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P8'!$A$31</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P8'!$B$26:$D$26</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P8'!$B$31:$D$31</c15:sqref>
                        </c15:formulaRef>
                      </c:ext>
                    </c:extLst>
                    <c:numCache>
                      <c:formatCode>General</c:formatCode>
                      <c:ptCount val="3"/>
                      <c:pt idx="0">
                        <c:v>1.52</c:v>
                      </c:pt>
                      <c:pt idx="1">
                        <c:v>1.74</c:v>
                      </c:pt>
                      <c:pt idx="2">
                        <c:v>1.61</c:v>
                      </c:pt>
                    </c:numCache>
                  </c:numRef>
                </c:val>
                <c:smooth val="0"/>
                <c:extLst>
                  <c:ext xmlns:c16="http://schemas.microsoft.com/office/drawing/2014/chart" uri="{C3380CC4-5D6E-409C-BE32-E72D297353CC}">
                    <c16:uniqueId val="{00000006-8B7E-49F2-A41F-C91CE5A5C24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P8'!$A$33</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P8'!$B$26:$D$26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P8'!$B$33:$D$33</c15:sqref>
                        </c15:formulaRef>
                      </c:ext>
                    </c:extLst>
                    <c:numCache>
                      <c:formatCode>General</c:formatCode>
                      <c:ptCount val="3"/>
                      <c:pt idx="0">
                        <c:v>2.06</c:v>
                      </c:pt>
                      <c:pt idx="1">
                        <c:v>2.14</c:v>
                      </c:pt>
                      <c:pt idx="2">
                        <c:v>1.99</c:v>
                      </c:pt>
                    </c:numCache>
                  </c:numRef>
                </c:val>
                <c:smooth val="0"/>
                <c:extLst xmlns:c15="http://schemas.microsoft.com/office/drawing/2012/chart">
                  <c:ext xmlns:c16="http://schemas.microsoft.com/office/drawing/2014/chart" uri="{C3380CC4-5D6E-409C-BE32-E72D297353CC}">
                    <c16:uniqueId val="{00000007-8B7E-49F2-A41F-C91CE5A5C24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P8'!$A$34</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P8'!$B$26:$D$26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P8'!$B$34:$D$34</c15:sqref>
                        </c15:formulaRef>
                      </c:ext>
                    </c:extLst>
                    <c:numCache>
                      <c:formatCode>General</c:formatCode>
                      <c:ptCount val="3"/>
                      <c:pt idx="0">
                        <c:v>1.76</c:v>
                      </c:pt>
                      <c:pt idx="1">
                        <c:v>1.68</c:v>
                      </c:pt>
                      <c:pt idx="2">
                        <c:v>1.99</c:v>
                      </c:pt>
                    </c:numCache>
                  </c:numRef>
                </c:val>
                <c:smooth val="0"/>
                <c:extLst xmlns:c15="http://schemas.microsoft.com/office/drawing/2012/chart">
                  <c:ext xmlns:c16="http://schemas.microsoft.com/office/drawing/2014/chart" uri="{C3380CC4-5D6E-409C-BE32-E72D297353CC}">
                    <c16:uniqueId val="{00000008-8B7E-49F2-A41F-C91CE5A5C24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P8'!$A$35</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P8'!$B$26:$D$26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P8'!$B$35:$D$35</c15:sqref>
                        </c15:formulaRef>
                      </c:ext>
                    </c:extLst>
                    <c:numCache>
                      <c:formatCode>General</c:formatCode>
                      <c:ptCount val="3"/>
                      <c:pt idx="0">
                        <c:v>2.4500000000000002</c:v>
                      </c:pt>
                      <c:pt idx="1">
                        <c:v>2.52</c:v>
                      </c:pt>
                      <c:pt idx="2">
                        <c:v>2.79</c:v>
                      </c:pt>
                    </c:numCache>
                  </c:numRef>
                </c:val>
                <c:smooth val="0"/>
                <c:extLst xmlns:c15="http://schemas.microsoft.com/office/drawing/2012/chart">
                  <c:ext xmlns:c16="http://schemas.microsoft.com/office/drawing/2014/chart" uri="{C3380CC4-5D6E-409C-BE32-E72D297353CC}">
                    <c16:uniqueId val="{00000009-8B7E-49F2-A41F-C91CE5A5C24F}"/>
                  </c:ext>
                </c:extLst>
              </c15:ser>
            </c15:filteredLineSeries>
          </c:ext>
        </c:extLst>
      </c:lineChart>
      <c:catAx>
        <c:axId val="9737689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264000"/>
        <c:crosses val="autoZero"/>
        <c:auto val="1"/>
        <c:lblAlgn val="ctr"/>
        <c:lblOffset val="100"/>
        <c:noMultiLvlLbl val="0"/>
      </c:catAx>
      <c:valAx>
        <c:axId val="972640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97376896"/>
        <c:crosses val="autoZero"/>
        <c:crossBetween val="between"/>
      </c:valAx>
      <c:spPr>
        <a:noFill/>
        <a:ln>
          <a:noFill/>
        </a:ln>
        <a:effectLst/>
      </c:spPr>
    </c:plotArea>
    <c:legend>
      <c:legendPos val="b"/>
      <c:layout>
        <c:manualLayout>
          <c:xMode val="edge"/>
          <c:yMode val="edge"/>
          <c:x val="0.36093923050081173"/>
          <c:y val="0.94232435419256788"/>
          <c:w val="0.27812144417641438"/>
          <c:h val="2.96054703688354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MIP-1</a:t>
            </a:r>
            <a:r>
              <a:rPr lang="el-GR" dirty="0"/>
              <a:t>β </a:t>
            </a:r>
            <a:endParaRPr lang="en-US" dirty="0"/>
          </a:p>
        </c:rich>
      </c:tx>
      <c:layout>
        <c:manualLayout>
          <c:xMode val="edge"/>
          <c:yMode val="edge"/>
          <c:x val="0.46501272264631044"/>
          <c:y val="3.1481481481481478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P8'!$A$727</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P8'!$B$726:$D$726</c:f>
              <c:strCache>
                <c:ptCount val="3"/>
                <c:pt idx="0">
                  <c:v>C2</c:v>
                </c:pt>
                <c:pt idx="1">
                  <c:v>C3</c:v>
                </c:pt>
                <c:pt idx="2">
                  <c:v>C4</c:v>
                </c:pt>
              </c:strCache>
            </c:strRef>
          </c:cat>
          <c:val>
            <c:numRef>
              <c:f>'[Final Cytokine Report with J^J JE^J JA^J P8 and P9.xlsx]J. JA, JE, P8'!$B$727:$D$727</c:f>
              <c:numCache>
                <c:formatCode>General</c:formatCode>
                <c:ptCount val="3"/>
                <c:pt idx="0">
                  <c:v>414.46</c:v>
                </c:pt>
                <c:pt idx="1">
                  <c:v>4984.34</c:v>
                </c:pt>
                <c:pt idx="2">
                  <c:v>1521.3</c:v>
                </c:pt>
              </c:numCache>
            </c:numRef>
          </c:val>
          <c:smooth val="0"/>
          <c:extLst>
            <c:ext xmlns:c16="http://schemas.microsoft.com/office/drawing/2014/chart" uri="{C3380CC4-5D6E-409C-BE32-E72D297353CC}">
              <c16:uniqueId val="{00000000-9C4E-4F32-8258-B3BA701FB6A8}"/>
            </c:ext>
          </c:extLst>
        </c:ser>
        <c:ser>
          <c:idx val="1"/>
          <c:order val="1"/>
          <c:tx>
            <c:strRef>
              <c:f>'[Final Cytokine Report with J^J JE^J JA^J P8 and P9.xlsx]J. JA, JE, P8'!$A$728</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P8'!$B$726:$D$726</c:f>
              <c:strCache>
                <c:ptCount val="3"/>
                <c:pt idx="0">
                  <c:v>C2</c:v>
                </c:pt>
                <c:pt idx="1">
                  <c:v>C3</c:v>
                </c:pt>
                <c:pt idx="2">
                  <c:v>C4</c:v>
                </c:pt>
              </c:strCache>
            </c:strRef>
          </c:cat>
          <c:val>
            <c:numRef>
              <c:f>'[Final Cytokine Report with J^J JE^J JA^J P8 and P9.xlsx]J. JA, JE, P8'!$B$728:$D$728</c:f>
              <c:numCache>
                <c:formatCode>General</c:formatCode>
                <c:ptCount val="3"/>
                <c:pt idx="0">
                  <c:v>10422.93</c:v>
                </c:pt>
                <c:pt idx="1">
                  <c:v>3297.03</c:v>
                </c:pt>
                <c:pt idx="2">
                  <c:v>21.66</c:v>
                </c:pt>
              </c:numCache>
            </c:numRef>
          </c:val>
          <c:smooth val="0"/>
          <c:extLst>
            <c:ext xmlns:c16="http://schemas.microsoft.com/office/drawing/2014/chart" uri="{C3380CC4-5D6E-409C-BE32-E72D297353CC}">
              <c16:uniqueId val="{00000001-9C4E-4F32-8258-B3BA701FB6A8}"/>
            </c:ext>
          </c:extLst>
        </c:ser>
        <c:ser>
          <c:idx val="2"/>
          <c:order val="2"/>
          <c:tx>
            <c:strRef>
              <c:f>'[Final Cytokine Report with J^J JE^J JA^J P8 and P9.xlsx]J. JA, JE, P8'!$A$729</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P8'!$B$726:$D$726</c:f>
              <c:strCache>
                <c:ptCount val="3"/>
                <c:pt idx="0">
                  <c:v>C2</c:v>
                </c:pt>
                <c:pt idx="1">
                  <c:v>C3</c:v>
                </c:pt>
                <c:pt idx="2">
                  <c:v>C4</c:v>
                </c:pt>
              </c:strCache>
            </c:strRef>
          </c:cat>
          <c:val>
            <c:numRef>
              <c:f>'[Final Cytokine Report with J^J JE^J JA^J P8 and P9.xlsx]J. JA, JE, P8'!$B$729:$D$729</c:f>
              <c:numCache>
                <c:formatCode>General</c:formatCode>
                <c:ptCount val="3"/>
                <c:pt idx="0">
                  <c:v>4034.61</c:v>
                </c:pt>
                <c:pt idx="1">
                  <c:v>5724.85</c:v>
                </c:pt>
                <c:pt idx="2">
                  <c:v>5258.54</c:v>
                </c:pt>
              </c:numCache>
            </c:numRef>
          </c:val>
          <c:smooth val="0"/>
          <c:extLst>
            <c:ext xmlns:c16="http://schemas.microsoft.com/office/drawing/2014/chart" uri="{C3380CC4-5D6E-409C-BE32-E72D297353CC}">
              <c16:uniqueId val="{00000002-9C4E-4F32-8258-B3BA701FB6A8}"/>
            </c:ext>
          </c:extLst>
        </c:ser>
        <c:ser>
          <c:idx val="3"/>
          <c:order val="3"/>
          <c:tx>
            <c:strRef>
              <c:f>'[Final Cytokine Report with J^J JE^J JA^J P8 and P9.xlsx]J. JA, JE, P8'!$A$730</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P8'!$B$726:$D$726</c:f>
              <c:strCache>
                <c:ptCount val="3"/>
                <c:pt idx="0">
                  <c:v>C2</c:v>
                </c:pt>
                <c:pt idx="1">
                  <c:v>C3</c:v>
                </c:pt>
                <c:pt idx="2">
                  <c:v>C4</c:v>
                </c:pt>
              </c:strCache>
            </c:strRef>
          </c:cat>
          <c:val>
            <c:numRef>
              <c:f>'[Final Cytokine Report with J^J JE^J JA^J P8 and P9.xlsx]J. JA, JE, P8'!$B$730:$D$730</c:f>
              <c:numCache>
                <c:formatCode>General</c:formatCode>
                <c:ptCount val="3"/>
                <c:pt idx="0">
                  <c:v>257.62</c:v>
                </c:pt>
                <c:pt idx="1">
                  <c:v>129.76</c:v>
                </c:pt>
                <c:pt idx="2">
                  <c:v>101.17</c:v>
                </c:pt>
              </c:numCache>
            </c:numRef>
          </c:val>
          <c:smooth val="0"/>
          <c:extLst>
            <c:ext xmlns:c16="http://schemas.microsoft.com/office/drawing/2014/chart" uri="{C3380CC4-5D6E-409C-BE32-E72D297353CC}">
              <c16:uniqueId val="{00000003-9C4E-4F32-8258-B3BA701FB6A8}"/>
            </c:ext>
          </c:extLst>
        </c:ser>
        <c:ser>
          <c:idx val="5"/>
          <c:order val="5"/>
          <c:tx>
            <c:strRef>
              <c:f>'[Final Cytokine Report with J^J JE^J JA^J P8 and P9.xlsx]J. JA, JE, P8'!$A$732</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P8'!$B$726:$D$726</c:f>
              <c:strCache>
                <c:ptCount val="3"/>
                <c:pt idx="0">
                  <c:v>C2</c:v>
                </c:pt>
                <c:pt idx="1">
                  <c:v>C3</c:v>
                </c:pt>
                <c:pt idx="2">
                  <c:v>C4</c:v>
                </c:pt>
              </c:strCache>
            </c:strRef>
          </c:cat>
          <c:val>
            <c:numRef>
              <c:f>'[Final Cytokine Report with J^J JE^J JA^J P8 and P9.xlsx]J. JA, JE, P8'!$B$732:$D$732</c:f>
              <c:numCache>
                <c:formatCode>General</c:formatCode>
                <c:ptCount val="3"/>
                <c:pt idx="0">
                  <c:v>104.86</c:v>
                </c:pt>
                <c:pt idx="1">
                  <c:v>22.47</c:v>
                </c:pt>
                <c:pt idx="2">
                  <c:v>16</c:v>
                </c:pt>
              </c:numCache>
            </c:numRef>
          </c:val>
          <c:smooth val="0"/>
          <c:extLst>
            <c:ext xmlns:c16="http://schemas.microsoft.com/office/drawing/2014/chart" uri="{C3380CC4-5D6E-409C-BE32-E72D297353CC}">
              <c16:uniqueId val="{00000004-9C4E-4F32-8258-B3BA701FB6A8}"/>
            </c:ext>
          </c:extLst>
        </c:ser>
        <c:ser>
          <c:idx val="9"/>
          <c:order val="9"/>
          <c:tx>
            <c:strRef>
              <c:f>'[Final Cytokine Report with J^J JE^J JA^J P8 and P9.xlsx]J. JA, JE, P8'!$A$736</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P8'!$B$726:$D$726</c:f>
              <c:strCache>
                <c:ptCount val="3"/>
                <c:pt idx="0">
                  <c:v>C2</c:v>
                </c:pt>
                <c:pt idx="1">
                  <c:v>C3</c:v>
                </c:pt>
                <c:pt idx="2">
                  <c:v>C4</c:v>
                </c:pt>
              </c:strCache>
            </c:strRef>
          </c:cat>
          <c:val>
            <c:numRef>
              <c:f>'[Final Cytokine Report with J^J JE^J JA^J P8 and P9.xlsx]J. JA, JE, P8'!$B$736:$D$736</c:f>
              <c:numCache>
                <c:formatCode>General</c:formatCode>
                <c:ptCount val="3"/>
                <c:pt idx="0">
                  <c:v>66.42</c:v>
                </c:pt>
                <c:pt idx="1">
                  <c:v>482.53</c:v>
                </c:pt>
                <c:pt idx="2">
                  <c:v>33.28</c:v>
                </c:pt>
              </c:numCache>
            </c:numRef>
          </c:val>
          <c:smooth val="0"/>
          <c:extLst>
            <c:ext xmlns:c16="http://schemas.microsoft.com/office/drawing/2014/chart" uri="{C3380CC4-5D6E-409C-BE32-E72D297353CC}">
              <c16:uniqueId val="{00000005-9C4E-4F32-8258-B3BA701FB6A8}"/>
            </c:ext>
          </c:extLst>
        </c:ser>
        <c:dLbls>
          <c:showLegendKey val="0"/>
          <c:showVal val="1"/>
          <c:showCatName val="0"/>
          <c:showSerName val="0"/>
          <c:showPercent val="0"/>
          <c:showBubbleSize val="0"/>
        </c:dLbls>
        <c:smooth val="0"/>
        <c:axId val="106275968"/>
        <c:axId val="106277504"/>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P8'!$A$731</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P8'!$B$726:$D$726</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P8'!$B$731:$D$731</c15:sqref>
                        </c15:formulaRef>
                      </c:ext>
                    </c:extLst>
                    <c:numCache>
                      <c:formatCode>General</c:formatCode>
                      <c:ptCount val="3"/>
                      <c:pt idx="0">
                        <c:v>4723.45</c:v>
                      </c:pt>
                      <c:pt idx="1">
                        <c:v>701.42</c:v>
                      </c:pt>
                      <c:pt idx="2">
                        <c:v>85.65</c:v>
                      </c:pt>
                    </c:numCache>
                  </c:numRef>
                </c:val>
                <c:smooth val="0"/>
                <c:extLst>
                  <c:ext xmlns:c16="http://schemas.microsoft.com/office/drawing/2014/chart" uri="{C3380CC4-5D6E-409C-BE32-E72D297353CC}">
                    <c16:uniqueId val="{00000006-9C4E-4F32-8258-B3BA701FB6A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P8'!$A$733</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P8'!$B$726:$D$726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P8'!$B$733:$D$733</c15:sqref>
                        </c15:formulaRef>
                      </c:ext>
                    </c:extLst>
                    <c:numCache>
                      <c:formatCode>General</c:formatCode>
                      <c:ptCount val="3"/>
                      <c:pt idx="0">
                        <c:v>35.35</c:v>
                      </c:pt>
                      <c:pt idx="1">
                        <c:v>19.239999999999998</c:v>
                      </c:pt>
                      <c:pt idx="2">
                        <c:v>19.29</c:v>
                      </c:pt>
                    </c:numCache>
                  </c:numRef>
                </c:val>
                <c:smooth val="0"/>
                <c:extLst xmlns:c15="http://schemas.microsoft.com/office/drawing/2012/chart">
                  <c:ext xmlns:c16="http://schemas.microsoft.com/office/drawing/2014/chart" uri="{C3380CC4-5D6E-409C-BE32-E72D297353CC}">
                    <c16:uniqueId val="{00000007-9C4E-4F32-8258-B3BA701FB6A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P8'!$A$734</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P8'!$B$726:$D$726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P8'!$B$734:$D$734</c15:sqref>
                        </c15:formulaRef>
                      </c:ext>
                    </c:extLst>
                    <c:numCache>
                      <c:formatCode>General</c:formatCode>
                      <c:ptCount val="3"/>
                      <c:pt idx="0">
                        <c:v>34.89</c:v>
                      </c:pt>
                      <c:pt idx="1">
                        <c:v>86.57</c:v>
                      </c:pt>
                      <c:pt idx="2">
                        <c:v>255.51</c:v>
                      </c:pt>
                    </c:numCache>
                  </c:numRef>
                </c:val>
                <c:smooth val="0"/>
                <c:extLst xmlns:c15="http://schemas.microsoft.com/office/drawing/2012/chart">
                  <c:ext xmlns:c16="http://schemas.microsoft.com/office/drawing/2014/chart" uri="{C3380CC4-5D6E-409C-BE32-E72D297353CC}">
                    <c16:uniqueId val="{00000008-9C4E-4F32-8258-B3BA701FB6A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P8'!$A$735</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P8'!$B$726:$D$726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P8'!$B$735:$D$735</c15:sqref>
                        </c15:formulaRef>
                      </c:ext>
                    </c:extLst>
                    <c:numCache>
                      <c:formatCode>General</c:formatCode>
                      <c:ptCount val="3"/>
                      <c:pt idx="0">
                        <c:v>42.66</c:v>
                      </c:pt>
                      <c:pt idx="1">
                        <c:v>20.059999999999999</c:v>
                      </c:pt>
                      <c:pt idx="2">
                        <c:v>18.420000000000002</c:v>
                      </c:pt>
                    </c:numCache>
                  </c:numRef>
                </c:val>
                <c:smooth val="0"/>
                <c:extLst xmlns:c15="http://schemas.microsoft.com/office/drawing/2012/chart">
                  <c:ext xmlns:c16="http://schemas.microsoft.com/office/drawing/2014/chart" uri="{C3380CC4-5D6E-409C-BE32-E72D297353CC}">
                    <c16:uniqueId val="{00000009-9C4E-4F32-8258-B3BA701FB6A8}"/>
                  </c:ext>
                </c:extLst>
              </c15:ser>
            </c15:filteredLineSeries>
          </c:ext>
        </c:extLst>
      </c:lineChart>
      <c:catAx>
        <c:axId val="10627596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277504"/>
        <c:crosses val="autoZero"/>
        <c:auto val="1"/>
        <c:lblAlgn val="ctr"/>
        <c:lblOffset val="100"/>
        <c:noMultiLvlLbl val="0"/>
      </c:catAx>
      <c:valAx>
        <c:axId val="1062775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275968"/>
        <c:crosses val="autoZero"/>
        <c:crossBetween val="between"/>
      </c:valAx>
      <c:spPr>
        <a:noFill/>
        <a:ln>
          <a:noFill/>
        </a:ln>
        <a:effectLst/>
      </c:spPr>
    </c:plotArea>
    <c:legend>
      <c:legendPos val="b"/>
      <c:layout>
        <c:manualLayout>
          <c:xMode val="edge"/>
          <c:yMode val="edge"/>
          <c:x val="0.3664398993845408"/>
          <c:y val="0.94837941090696987"/>
          <c:w val="0.26712011015972065"/>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IP-10 </a:t>
            </a:r>
          </a:p>
        </c:rich>
      </c:tx>
      <c:layout>
        <c:manualLayout>
          <c:xMode val="edge"/>
          <c:yMode val="edge"/>
          <c:x val="0.47394382544104002"/>
          <c:y val="4.2553191489361701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4513850810431426E-2"/>
          <c:y val="7.0088652482269503E-2"/>
          <c:w val="0.93271920397136987"/>
          <c:h val="0.8482209471156531"/>
        </c:manualLayout>
      </c:layout>
      <c:lineChart>
        <c:grouping val="standard"/>
        <c:varyColors val="0"/>
        <c:ser>
          <c:idx val="0"/>
          <c:order val="0"/>
          <c:tx>
            <c:strRef>
              <c:f>'[Final Cytokine Report with J^J JE^J JA^J P8 and P9.xlsx]J. JA, JE, P8'!$A$620</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P8'!$B$619:$D$619</c:f>
              <c:strCache>
                <c:ptCount val="3"/>
                <c:pt idx="0">
                  <c:v>C2</c:v>
                </c:pt>
                <c:pt idx="1">
                  <c:v>C3</c:v>
                </c:pt>
                <c:pt idx="2">
                  <c:v>C4</c:v>
                </c:pt>
              </c:strCache>
            </c:strRef>
          </c:cat>
          <c:val>
            <c:numRef>
              <c:f>'[Final Cytokine Report with J^J JE^J JA^J P8 and P9.xlsx]J. JA, JE, P8'!$B$620:$D$620</c:f>
              <c:numCache>
                <c:formatCode>General</c:formatCode>
                <c:ptCount val="3"/>
                <c:pt idx="0">
                  <c:v>32.49</c:v>
                </c:pt>
                <c:pt idx="1">
                  <c:v>46.16</c:v>
                </c:pt>
                <c:pt idx="2">
                  <c:v>37.409999999999997</c:v>
                </c:pt>
              </c:numCache>
            </c:numRef>
          </c:val>
          <c:smooth val="0"/>
          <c:extLst>
            <c:ext xmlns:c16="http://schemas.microsoft.com/office/drawing/2014/chart" uri="{C3380CC4-5D6E-409C-BE32-E72D297353CC}">
              <c16:uniqueId val="{00000000-2C9A-4C4C-B127-ADD739A0F924}"/>
            </c:ext>
          </c:extLst>
        </c:ser>
        <c:ser>
          <c:idx val="1"/>
          <c:order val="1"/>
          <c:tx>
            <c:strRef>
              <c:f>'[Final Cytokine Report with J^J JE^J JA^J P8 and P9.xlsx]J. JA, JE, P8'!$A$621</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P8'!$B$619:$D$619</c:f>
              <c:strCache>
                <c:ptCount val="3"/>
                <c:pt idx="0">
                  <c:v>C2</c:v>
                </c:pt>
                <c:pt idx="1">
                  <c:v>C3</c:v>
                </c:pt>
                <c:pt idx="2">
                  <c:v>C4</c:v>
                </c:pt>
              </c:strCache>
            </c:strRef>
          </c:cat>
          <c:val>
            <c:numRef>
              <c:f>'[Final Cytokine Report with J^J JE^J JA^J P8 and P9.xlsx]J. JA, JE, P8'!$B$621:$D$621</c:f>
              <c:numCache>
                <c:formatCode>General</c:formatCode>
                <c:ptCount val="3"/>
                <c:pt idx="0">
                  <c:v>33.04</c:v>
                </c:pt>
                <c:pt idx="1">
                  <c:v>42.72</c:v>
                </c:pt>
                <c:pt idx="2">
                  <c:v>10.67</c:v>
                </c:pt>
              </c:numCache>
            </c:numRef>
          </c:val>
          <c:smooth val="0"/>
          <c:extLst>
            <c:ext xmlns:c16="http://schemas.microsoft.com/office/drawing/2014/chart" uri="{C3380CC4-5D6E-409C-BE32-E72D297353CC}">
              <c16:uniqueId val="{00000001-2C9A-4C4C-B127-ADD739A0F924}"/>
            </c:ext>
          </c:extLst>
        </c:ser>
        <c:ser>
          <c:idx val="2"/>
          <c:order val="2"/>
          <c:tx>
            <c:strRef>
              <c:f>'[Final Cytokine Report with J^J JE^J JA^J P8 and P9.xlsx]J. JA, JE, P8'!$A$622</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P8'!$B$619:$D$619</c:f>
              <c:strCache>
                <c:ptCount val="3"/>
                <c:pt idx="0">
                  <c:v>C2</c:v>
                </c:pt>
                <c:pt idx="1">
                  <c:v>C3</c:v>
                </c:pt>
                <c:pt idx="2">
                  <c:v>C4</c:v>
                </c:pt>
              </c:strCache>
            </c:strRef>
          </c:cat>
          <c:val>
            <c:numRef>
              <c:f>'[Final Cytokine Report with J^J JE^J JA^J P8 and P9.xlsx]J. JA, JE, P8'!$B$622:$D$622</c:f>
              <c:numCache>
                <c:formatCode>General</c:formatCode>
                <c:ptCount val="3"/>
                <c:pt idx="0">
                  <c:v>43.19</c:v>
                </c:pt>
                <c:pt idx="1">
                  <c:v>40.83</c:v>
                </c:pt>
                <c:pt idx="2">
                  <c:v>39.61</c:v>
                </c:pt>
              </c:numCache>
            </c:numRef>
          </c:val>
          <c:smooth val="0"/>
          <c:extLst>
            <c:ext xmlns:c16="http://schemas.microsoft.com/office/drawing/2014/chart" uri="{C3380CC4-5D6E-409C-BE32-E72D297353CC}">
              <c16:uniqueId val="{00000002-2C9A-4C4C-B127-ADD739A0F924}"/>
            </c:ext>
          </c:extLst>
        </c:ser>
        <c:ser>
          <c:idx val="3"/>
          <c:order val="3"/>
          <c:tx>
            <c:strRef>
              <c:f>'[Final Cytokine Report with J^J JE^J JA^J P8 and P9.xlsx]J. JA, JE, P8'!$A$623</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P8'!$B$619:$D$619</c:f>
              <c:strCache>
                <c:ptCount val="3"/>
                <c:pt idx="0">
                  <c:v>C2</c:v>
                </c:pt>
                <c:pt idx="1">
                  <c:v>C3</c:v>
                </c:pt>
                <c:pt idx="2">
                  <c:v>C4</c:v>
                </c:pt>
              </c:strCache>
            </c:strRef>
          </c:cat>
          <c:val>
            <c:numRef>
              <c:f>'[Final Cytokine Report with J^J JE^J JA^J P8 and P9.xlsx]J. JA, JE, P8'!$B$623:$D$623</c:f>
              <c:numCache>
                <c:formatCode>General</c:formatCode>
                <c:ptCount val="3"/>
                <c:pt idx="0">
                  <c:v>24.78</c:v>
                </c:pt>
                <c:pt idx="1">
                  <c:v>18.399999999999999</c:v>
                </c:pt>
                <c:pt idx="2">
                  <c:v>15.69</c:v>
                </c:pt>
              </c:numCache>
            </c:numRef>
          </c:val>
          <c:smooth val="0"/>
          <c:extLst>
            <c:ext xmlns:c16="http://schemas.microsoft.com/office/drawing/2014/chart" uri="{C3380CC4-5D6E-409C-BE32-E72D297353CC}">
              <c16:uniqueId val="{00000003-2C9A-4C4C-B127-ADD739A0F924}"/>
            </c:ext>
          </c:extLst>
        </c:ser>
        <c:ser>
          <c:idx val="5"/>
          <c:order val="5"/>
          <c:tx>
            <c:strRef>
              <c:f>'[Final Cytokine Report with J^J JE^J JA^J P8 and P9.xlsx]J. JA, JE, P8'!$A$625</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P8'!$B$619:$D$619</c:f>
              <c:strCache>
                <c:ptCount val="3"/>
                <c:pt idx="0">
                  <c:v>C2</c:v>
                </c:pt>
                <c:pt idx="1">
                  <c:v>C3</c:v>
                </c:pt>
                <c:pt idx="2">
                  <c:v>C4</c:v>
                </c:pt>
              </c:strCache>
            </c:strRef>
          </c:cat>
          <c:val>
            <c:numRef>
              <c:f>'[Final Cytokine Report with J^J JE^J JA^J P8 and P9.xlsx]J. JA, JE, P8'!$B$625:$D$625</c:f>
              <c:numCache>
                <c:formatCode>General</c:formatCode>
                <c:ptCount val="3"/>
                <c:pt idx="0">
                  <c:v>43.44</c:v>
                </c:pt>
                <c:pt idx="1">
                  <c:v>13.87</c:v>
                </c:pt>
                <c:pt idx="2">
                  <c:v>13.95</c:v>
                </c:pt>
              </c:numCache>
            </c:numRef>
          </c:val>
          <c:smooth val="0"/>
          <c:extLst>
            <c:ext xmlns:c16="http://schemas.microsoft.com/office/drawing/2014/chart" uri="{C3380CC4-5D6E-409C-BE32-E72D297353CC}">
              <c16:uniqueId val="{00000004-2C9A-4C4C-B127-ADD739A0F924}"/>
            </c:ext>
          </c:extLst>
        </c:ser>
        <c:ser>
          <c:idx val="9"/>
          <c:order val="9"/>
          <c:tx>
            <c:strRef>
              <c:f>'[Final Cytokine Report with J^J JE^J JA^J P8 and P9.xlsx]J. JA, JE, P8'!$A$629</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P8'!$B$619:$D$619</c:f>
              <c:strCache>
                <c:ptCount val="3"/>
                <c:pt idx="0">
                  <c:v>C2</c:v>
                </c:pt>
                <c:pt idx="1">
                  <c:v>C3</c:v>
                </c:pt>
                <c:pt idx="2">
                  <c:v>C4</c:v>
                </c:pt>
              </c:strCache>
            </c:strRef>
          </c:cat>
          <c:val>
            <c:numRef>
              <c:f>'[Final Cytokine Report with J^J JE^J JA^J P8 and P9.xlsx]J. JA, JE, P8'!$B$629:$D$629</c:f>
              <c:numCache>
                <c:formatCode>General</c:formatCode>
                <c:ptCount val="3"/>
                <c:pt idx="0">
                  <c:v>65.52</c:v>
                </c:pt>
                <c:pt idx="1">
                  <c:v>35.49</c:v>
                </c:pt>
                <c:pt idx="2">
                  <c:v>16.61</c:v>
                </c:pt>
              </c:numCache>
            </c:numRef>
          </c:val>
          <c:smooth val="0"/>
          <c:extLst>
            <c:ext xmlns:c16="http://schemas.microsoft.com/office/drawing/2014/chart" uri="{C3380CC4-5D6E-409C-BE32-E72D297353CC}">
              <c16:uniqueId val="{00000005-2C9A-4C4C-B127-ADD739A0F924}"/>
            </c:ext>
          </c:extLst>
        </c:ser>
        <c:dLbls>
          <c:showLegendKey val="0"/>
          <c:showVal val="1"/>
          <c:showCatName val="0"/>
          <c:showSerName val="0"/>
          <c:showPercent val="0"/>
          <c:showBubbleSize val="0"/>
        </c:dLbls>
        <c:smooth val="0"/>
        <c:axId val="105602432"/>
        <c:axId val="105628800"/>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P8'!$A$624</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P8'!$B$619:$D$619</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P8'!$B$624:$D$624</c15:sqref>
                        </c15:formulaRef>
                      </c:ext>
                    </c:extLst>
                    <c:numCache>
                      <c:formatCode>General</c:formatCode>
                      <c:ptCount val="3"/>
                      <c:pt idx="0">
                        <c:v>29.03</c:v>
                      </c:pt>
                      <c:pt idx="1">
                        <c:v>27</c:v>
                      </c:pt>
                      <c:pt idx="2">
                        <c:v>12.46</c:v>
                      </c:pt>
                    </c:numCache>
                  </c:numRef>
                </c:val>
                <c:smooth val="0"/>
                <c:extLst>
                  <c:ext xmlns:c16="http://schemas.microsoft.com/office/drawing/2014/chart" uri="{C3380CC4-5D6E-409C-BE32-E72D297353CC}">
                    <c16:uniqueId val="{00000006-2C9A-4C4C-B127-ADD739A0F92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P8'!$A$626</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P8'!$B$619:$D$619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P8'!$B$626:$D$626</c15:sqref>
                        </c15:formulaRef>
                      </c:ext>
                    </c:extLst>
                    <c:numCache>
                      <c:formatCode>General</c:formatCode>
                      <c:ptCount val="3"/>
                      <c:pt idx="0">
                        <c:v>47.19</c:v>
                      </c:pt>
                      <c:pt idx="1">
                        <c:v>15.31</c:v>
                      </c:pt>
                      <c:pt idx="2">
                        <c:v>15.86</c:v>
                      </c:pt>
                    </c:numCache>
                  </c:numRef>
                </c:val>
                <c:smooth val="0"/>
                <c:extLst xmlns:c15="http://schemas.microsoft.com/office/drawing/2012/chart">
                  <c:ext xmlns:c16="http://schemas.microsoft.com/office/drawing/2014/chart" uri="{C3380CC4-5D6E-409C-BE32-E72D297353CC}">
                    <c16:uniqueId val="{00000007-2C9A-4C4C-B127-ADD739A0F92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P8'!$A$627</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P8'!$B$619:$D$619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P8'!$B$627:$D$627</c15:sqref>
                        </c15:formulaRef>
                      </c:ext>
                    </c:extLst>
                    <c:numCache>
                      <c:formatCode>General</c:formatCode>
                      <c:ptCount val="3"/>
                      <c:pt idx="0">
                        <c:v>34.47</c:v>
                      </c:pt>
                      <c:pt idx="1">
                        <c:v>28.14</c:v>
                      </c:pt>
                      <c:pt idx="2">
                        <c:v>49.98</c:v>
                      </c:pt>
                    </c:numCache>
                  </c:numRef>
                </c:val>
                <c:smooth val="0"/>
                <c:extLst xmlns:c15="http://schemas.microsoft.com/office/drawing/2012/chart">
                  <c:ext xmlns:c16="http://schemas.microsoft.com/office/drawing/2014/chart" uri="{C3380CC4-5D6E-409C-BE32-E72D297353CC}">
                    <c16:uniqueId val="{00000008-2C9A-4C4C-B127-ADD739A0F92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P8'!$A$628</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P8'!$B$619:$D$619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P8'!$B$628:$D$628</c15:sqref>
                        </c15:formulaRef>
                      </c:ext>
                    </c:extLst>
                    <c:numCache>
                      <c:formatCode>General</c:formatCode>
                      <c:ptCount val="3"/>
                      <c:pt idx="0">
                        <c:v>17.12</c:v>
                      </c:pt>
                      <c:pt idx="1">
                        <c:v>14.2</c:v>
                      </c:pt>
                      <c:pt idx="2">
                        <c:v>16.04</c:v>
                      </c:pt>
                    </c:numCache>
                  </c:numRef>
                </c:val>
                <c:smooth val="0"/>
                <c:extLst xmlns:c15="http://schemas.microsoft.com/office/drawing/2012/chart">
                  <c:ext xmlns:c16="http://schemas.microsoft.com/office/drawing/2014/chart" uri="{C3380CC4-5D6E-409C-BE32-E72D297353CC}">
                    <c16:uniqueId val="{00000009-2C9A-4C4C-B127-ADD739A0F924}"/>
                  </c:ext>
                </c:extLst>
              </c15:ser>
            </c15:filteredLineSeries>
          </c:ext>
        </c:extLst>
      </c:lineChart>
      <c:catAx>
        <c:axId val="10560243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628800"/>
        <c:crosses val="autoZero"/>
        <c:auto val="1"/>
        <c:lblAlgn val="ctr"/>
        <c:lblOffset val="100"/>
        <c:noMultiLvlLbl val="0"/>
      </c:catAx>
      <c:valAx>
        <c:axId val="1056288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602432"/>
        <c:crosses val="autoZero"/>
        <c:crossBetween val="between"/>
      </c:valAx>
      <c:spPr>
        <a:noFill/>
        <a:ln>
          <a:noFill/>
        </a:ln>
        <a:effectLst/>
      </c:spPr>
    </c:plotArea>
    <c:legend>
      <c:legendPos val="b"/>
      <c:layout>
        <c:manualLayout>
          <c:xMode val="edge"/>
          <c:yMode val="edge"/>
          <c:x val="0.36597485725147866"/>
          <c:y val="0.94348383313787887"/>
          <c:w val="0.26805019410874475"/>
          <c:h val="2.99204221812698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IL-2R </a:t>
            </a:r>
          </a:p>
        </c:rich>
      </c:tx>
      <c:layout>
        <c:manualLayout>
          <c:xMode val="edge"/>
          <c:yMode val="edge"/>
          <c:x val="0.47441923418109327"/>
          <c:y val="3.8043478260869568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P8'!$A$423</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P8'!$B$422:$D$422</c:f>
              <c:strCache>
                <c:ptCount val="3"/>
                <c:pt idx="0">
                  <c:v>C2</c:v>
                </c:pt>
                <c:pt idx="1">
                  <c:v>C3</c:v>
                </c:pt>
                <c:pt idx="2">
                  <c:v>C4</c:v>
                </c:pt>
              </c:strCache>
            </c:strRef>
          </c:cat>
          <c:val>
            <c:numRef>
              <c:f>'[Final Cytokine Report with J^J JE^J JA^J P8 and P9.xlsx]J. JA, JE, P8'!$B$423:$D$423</c:f>
              <c:numCache>
                <c:formatCode>General</c:formatCode>
                <c:ptCount val="3"/>
                <c:pt idx="0">
                  <c:v>151.05000000000001</c:v>
                </c:pt>
                <c:pt idx="1">
                  <c:v>315.08</c:v>
                </c:pt>
                <c:pt idx="2">
                  <c:v>292.27999999999997</c:v>
                </c:pt>
              </c:numCache>
            </c:numRef>
          </c:val>
          <c:smooth val="0"/>
          <c:extLst>
            <c:ext xmlns:c16="http://schemas.microsoft.com/office/drawing/2014/chart" uri="{C3380CC4-5D6E-409C-BE32-E72D297353CC}">
              <c16:uniqueId val="{00000000-51DB-46EB-ABD8-D95E1A7DF7FC}"/>
            </c:ext>
          </c:extLst>
        </c:ser>
        <c:ser>
          <c:idx val="1"/>
          <c:order val="1"/>
          <c:tx>
            <c:strRef>
              <c:f>'[Final Cytokine Report with J^J JE^J JA^J P8 and P9.xlsx]J. JA, JE, P8'!$A$424</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P8'!$B$422:$D$422</c:f>
              <c:strCache>
                <c:ptCount val="3"/>
                <c:pt idx="0">
                  <c:v>C2</c:v>
                </c:pt>
                <c:pt idx="1">
                  <c:v>C3</c:v>
                </c:pt>
                <c:pt idx="2">
                  <c:v>C4</c:v>
                </c:pt>
              </c:strCache>
            </c:strRef>
          </c:cat>
          <c:val>
            <c:numRef>
              <c:f>'[Final Cytokine Report with J^J JE^J JA^J P8 and P9.xlsx]J. JA, JE, P8'!$B$424:$D$424</c:f>
              <c:numCache>
                <c:formatCode>General</c:formatCode>
                <c:ptCount val="3"/>
                <c:pt idx="0">
                  <c:v>446.14</c:v>
                </c:pt>
                <c:pt idx="1">
                  <c:v>378.71</c:v>
                </c:pt>
                <c:pt idx="2">
                  <c:v>140.78</c:v>
                </c:pt>
              </c:numCache>
            </c:numRef>
          </c:val>
          <c:smooth val="0"/>
          <c:extLst>
            <c:ext xmlns:c16="http://schemas.microsoft.com/office/drawing/2014/chart" uri="{C3380CC4-5D6E-409C-BE32-E72D297353CC}">
              <c16:uniqueId val="{00000001-51DB-46EB-ABD8-D95E1A7DF7FC}"/>
            </c:ext>
          </c:extLst>
        </c:ser>
        <c:ser>
          <c:idx val="2"/>
          <c:order val="2"/>
          <c:tx>
            <c:strRef>
              <c:f>'[Final Cytokine Report with J^J JE^J JA^J P8 and P9.xlsx]J. JA, JE, P8'!$A$425</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P8'!$B$422:$D$422</c:f>
              <c:strCache>
                <c:ptCount val="3"/>
                <c:pt idx="0">
                  <c:v>C2</c:v>
                </c:pt>
                <c:pt idx="1">
                  <c:v>C3</c:v>
                </c:pt>
                <c:pt idx="2">
                  <c:v>C4</c:v>
                </c:pt>
              </c:strCache>
            </c:strRef>
          </c:cat>
          <c:val>
            <c:numRef>
              <c:f>'[Final Cytokine Report with J^J JE^J JA^J P8 and P9.xlsx]J. JA, JE, P8'!$B$425:$D$425</c:f>
              <c:numCache>
                <c:formatCode>General</c:formatCode>
                <c:ptCount val="3"/>
                <c:pt idx="0">
                  <c:v>254.53</c:v>
                </c:pt>
                <c:pt idx="1">
                  <c:v>450.07</c:v>
                </c:pt>
                <c:pt idx="2">
                  <c:v>444.26</c:v>
                </c:pt>
              </c:numCache>
            </c:numRef>
          </c:val>
          <c:smooth val="0"/>
          <c:extLst>
            <c:ext xmlns:c16="http://schemas.microsoft.com/office/drawing/2014/chart" uri="{C3380CC4-5D6E-409C-BE32-E72D297353CC}">
              <c16:uniqueId val="{00000002-51DB-46EB-ABD8-D95E1A7DF7FC}"/>
            </c:ext>
          </c:extLst>
        </c:ser>
        <c:ser>
          <c:idx val="3"/>
          <c:order val="3"/>
          <c:tx>
            <c:strRef>
              <c:f>'[Final Cytokine Report with J^J JE^J JA^J P8 and P9.xlsx]J. JA, JE, P8'!$A$426</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P8'!$B$422:$D$422</c:f>
              <c:strCache>
                <c:ptCount val="3"/>
                <c:pt idx="0">
                  <c:v>C2</c:v>
                </c:pt>
                <c:pt idx="1">
                  <c:v>C3</c:v>
                </c:pt>
                <c:pt idx="2">
                  <c:v>C4</c:v>
                </c:pt>
              </c:strCache>
            </c:strRef>
          </c:cat>
          <c:val>
            <c:numRef>
              <c:f>'[Final Cytokine Report with J^J JE^J JA^J P8 and P9.xlsx]J. JA, JE, P8'!$B$426:$D$426</c:f>
              <c:numCache>
                <c:formatCode>General</c:formatCode>
                <c:ptCount val="3"/>
                <c:pt idx="0">
                  <c:v>132.02000000000001</c:v>
                </c:pt>
                <c:pt idx="1">
                  <c:v>107.76</c:v>
                </c:pt>
                <c:pt idx="2">
                  <c:v>119.5</c:v>
                </c:pt>
              </c:numCache>
            </c:numRef>
          </c:val>
          <c:smooth val="0"/>
          <c:extLst>
            <c:ext xmlns:c16="http://schemas.microsoft.com/office/drawing/2014/chart" uri="{C3380CC4-5D6E-409C-BE32-E72D297353CC}">
              <c16:uniqueId val="{00000003-51DB-46EB-ABD8-D95E1A7DF7FC}"/>
            </c:ext>
          </c:extLst>
        </c:ser>
        <c:ser>
          <c:idx val="5"/>
          <c:order val="5"/>
          <c:tx>
            <c:strRef>
              <c:f>'[Final Cytokine Report with J^J JE^J JA^J P8 and P9.xlsx]J. JA, JE, P8'!$A$428</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P8'!$B$422:$D$422</c:f>
              <c:strCache>
                <c:ptCount val="3"/>
                <c:pt idx="0">
                  <c:v>C2</c:v>
                </c:pt>
                <c:pt idx="1">
                  <c:v>C3</c:v>
                </c:pt>
                <c:pt idx="2">
                  <c:v>C4</c:v>
                </c:pt>
              </c:strCache>
            </c:strRef>
          </c:cat>
          <c:val>
            <c:numRef>
              <c:f>'[Final Cytokine Report with J^J JE^J JA^J P8 and P9.xlsx]J. JA, JE, P8'!$B$428:$D$428</c:f>
              <c:numCache>
                <c:formatCode>General</c:formatCode>
                <c:ptCount val="3"/>
                <c:pt idx="0">
                  <c:v>116.03</c:v>
                </c:pt>
                <c:pt idx="1">
                  <c:v>119.61</c:v>
                </c:pt>
                <c:pt idx="2">
                  <c:v>123.19</c:v>
                </c:pt>
              </c:numCache>
            </c:numRef>
          </c:val>
          <c:smooth val="0"/>
          <c:extLst>
            <c:ext xmlns:c16="http://schemas.microsoft.com/office/drawing/2014/chart" uri="{C3380CC4-5D6E-409C-BE32-E72D297353CC}">
              <c16:uniqueId val="{00000004-51DB-46EB-ABD8-D95E1A7DF7FC}"/>
            </c:ext>
          </c:extLst>
        </c:ser>
        <c:ser>
          <c:idx val="9"/>
          <c:order val="9"/>
          <c:tx>
            <c:strRef>
              <c:f>'[Final Cytokine Report with J^J JE^J JA^J P8 and P9.xlsx]J. JA, JE, P8'!$A$432</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P8'!$B$422:$D$422</c:f>
              <c:strCache>
                <c:ptCount val="3"/>
                <c:pt idx="0">
                  <c:v>C2</c:v>
                </c:pt>
                <c:pt idx="1">
                  <c:v>C3</c:v>
                </c:pt>
                <c:pt idx="2">
                  <c:v>C4</c:v>
                </c:pt>
              </c:strCache>
            </c:strRef>
          </c:cat>
          <c:val>
            <c:numRef>
              <c:f>'[Final Cytokine Report with J^J JE^J JA^J P8 and P9.xlsx]J. JA, JE, P8'!$B$432:$D$432</c:f>
              <c:numCache>
                <c:formatCode>General</c:formatCode>
                <c:ptCount val="3"/>
                <c:pt idx="0">
                  <c:v>164.96</c:v>
                </c:pt>
                <c:pt idx="1">
                  <c:v>171.69</c:v>
                </c:pt>
                <c:pt idx="2">
                  <c:v>171.83</c:v>
                </c:pt>
              </c:numCache>
            </c:numRef>
          </c:val>
          <c:smooth val="0"/>
          <c:extLst>
            <c:ext xmlns:c16="http://schemas.microsoft.com/office/drawing/2014/chart" uri="{C3380CC4-5D6E-409C-BE32-E72D297353CC}">
              <c16:uniqueId val="{00000005-51DB-46EB-ABD8-D95E1A7DF7FC}"/>
            </c:ext>
          </c:extLst>
        </c:ser>
        <c:dLbls>
          <c:showLegendKey val="0"/>
          <c:showVal val="1"/>
          <c:showCatName val="0"/>
          <c:showSerName val="0"/>
          <c:showPercent val="0"/>
          <c:showBubbleSize val="0"/>
        </c:dLbls>
        <c:smooth val="0"/>
        <c:axId val="104575360"/>
        <c:axId val="104576896"/>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P8'!$A$427</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P8'!$B$422:$D$422</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P8'!$B$427:$D$427</c15:sqref>
                        </c15:formulaRef>
                      </c:ext>
                    </c:extLst>
                    <c:numCache>
                      <c:formatCode>General</c:formatCode>
                      <c:ptCount val="3"/>
                      <c:pt idx="0">
                        <c:v>333.07</c:v>
                      </c:pt>
                      <c:pt idx="1">
                        <c:v>271.19</c:v>
                      </c:pt>
                      <c:pt idx="2">
                        <c:v>130.25</c:v>
                      </c:pt>
                    </c:numCache>
                  </c:numRef>
                </c:val>
                <c:smooth val="0"/>
                <c:extLst>
                  <c:ext xmlns:c16="http://schemas.microsoft.com/office/drawing/2014/chart" uri="{C3380CC4-5D6E-409C-BE32-E72D297353CC}">
                    <c16:uniqueId val="{00000006-51DB-46EB-ABD8-D95E1A7DF7F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P8'!$A$429</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P8'!$B$422:$D$422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P8'!$B$429:$D$429</c15:sqref>
                        </c15:formulaRef>
                      </c:ext>
                    </c:extLst>
                    <c:numCache>
                      <c:formatCode>General</c:formatCode>
                      <c:ptCount val="3"/>
                      <c:pt idx="0">
                        <c:v>130.35</c:v>
                      </c:pt>
                      <c:pt idx="1">
                        <c:v>140.81</c:v>
                      </c:pt>
                      <c:pt idx="2">
                        <c:v>137.22999999999999</c:v>
                      </c:pt>
                    </c:numCache>
                  </c:numRef>
                </c:val>
                <c:smooth val="0"/>
                <c:extLst xmlns:c15="http://schemas.microsoft.com/office/drawing/2012/chart">
                  <c:ext xmlns:c16="http://schemas.microsoft.com/office/drawing/2014/chart" uri="{C3380CC4-5D6E-409C-BE32-E72D297353CC}">
                    <c16:uniqueId val="{00000007-51DB-46EB-ABD8-D95E1A7DF7F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P8'!$A$430</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P8'!$B$422:$D$422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P8'!$B$430:$D$430</c15:sqref>
                        </c15:formulaRef>
                      </c:ext>
                    </c:extLst>
                    <c:numCache>
                      <c:formatCode>General</c:formatCode>
                      <c:ptCount val="3"/>
                      <c:pt idx="0">
                        <c:v>119.61</c:v>
                      </c:pt>
                      <c:pt idx="1">
                        <c:v>116.03</c:v>
                      </c:pt>
                      <c:pt idx="2">
                        <c:v>133.72</c:v>
                      </c:pt>
                    </c:numCache>
                  </c:numRef>
                </c:val>
                <c:smooth val="0"/>
                <c:extLst xmlns:c15="http://schemas.microsoft.com/office/drawing/2012/chart">
                  <c:ext xmlns:c16="http://schemas.microsoft.com/office/drawing/2014/chart" uri="{C3380CC4-5D6E-409C-BE32-E72D297353CC}">
                    <c16:uniqueId val="{00000008-51DB-46EB-ABD8-D95E1A7DF7F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P8'!$A$431</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P8'!$B$422:$D$422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P8'!$B$431:$D$431</c15:sqref>
                        </c15:formulaRef>
                      </c:ext>
                    </c:extLst>
                    <c:numCache>
                      <c:formatCode>General</c:formatCode>
                      <c:ptCount val="3"/>
                      <c:pt idx="0">
                        <c:v>119.54</c:v>
                      </c:pt>
                      <c:pt idx="1">
                        <c:v>151.15</c:v>
                      </c:pt>
                      <c:pt idx="2">
                        <c:v>140.68</c:v>
                      </c:pt>
                    </c:numCache>
                  </c:numRef>
                </c:val>
                <c:smooth val="0"/>
                <c:extLst xmlns:c15="http://schemas.microsoft.com/office/drawing/2012/chart">
                  <c:ext xmlns:c16="http://schemas.microsoft.com/office/drawing/2014/chart" uri="{C3380CC4-5D6E-409C-BE32-E72D297353CC}">
                    <c16:uniqueId val="{00000009-51DB-46EB-ABD8-D95E1A7DF7FC}"/>
                  </c:ext>
                </c:extLst>
              </c15:ser>
            </c15:filteredLineSeries>
          </c:ext>
        </c:extLst>
      </c:lineChart>
      <c:catAx>
        <c:axId val="10457536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576896"/>
        <c:crosses val="autoZero"/>
        <c:auto val="1"/>
        <c:lblAlgn val="ctr"/>
        <c:lblOffset val="100"/>
        <c:noMultiLvlLbl val="0"/>
      </c:catAx>
      <c:valAx>
        <c:axId val="1045768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575360"/>
        <c:crosses val="autoZero"/>
        <c:crossBetween val="between"/>
      </c:valAx>
      <c:spPr>
        <a:noFill/>
        <a:ln>
          <a:noFill/>
        </a:ln>
        <a:effectLst/>
      </c:spPr>
    </c:plotArea>
    <c:legend>
      <c:legendPos val="b"/>
      <c:layout>
        <c:manualLayout>
          <c:xMode val="edge"/>
          <c:yMode val="edge"/>
          <c:x val="0.36588145993945881"/>
          <c:y val="0.94225522081478941"/>
          <c:w val="0.26823698866909929"/>
          <c:h val="3.05708661417322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b="0" i="0" u="none" strike="noStrike" baseline="0">
                <a:effectLst/>
              </a:rPr>
              <a:t>IFN</a:t>
            </a:r>
            <a:r>
              <a:rPr lang="el-GR" sz="1600" b="0" i="0" u="none" strike="noStrike" baseline="0">
                <a:effectLst/>
              </a:rPr>
              <a:t>α</a:t>
            </a:r>
            <a:r>
              <a:rPr lang="el-GR" sz="1600" b="1" i="0" u="none" strike="noStrike" baseline="0">
                <a:effectLst>
                  <a:outerShdw blurRad="50800" dist="38100" dir="5400000" algn="t" rotWithShape="0">
                    <a:prstClr val="black">
                      <a:alpha val="40000"/>
                    </a:prstClr>
                  </a:outerShdw>
                </a:effectLst>
              </a:rPr>
              <a:t> </a:t>
            </a:r>
            <a:endParaRPr lang="en-US"/>
          </a:p>
        </c:rich>
      </c:tx>
      <c:layout>
        <c:manualLayout>
          <c:xMode val="edge"/>
          <c:yMode val="edge"/>
          <c:x val="0.47535044794527587"/>
          <c:y val="5.5555563656395981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P8'!$A$169</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P8'!$B$168:$D$168</c:f>
              <c:strCache>
                <c:ptCount val="3"/>
                <c:pt idx="0">
                  <c:v>C2</c:v>
                </c:pt>
                <c:pt idx="1">
                  <c:v>C3</c:v>
                </c:pt>
                <c:pt idx="2">
                  <c:v>C4</c:v>
                </c:pt>
              </c:strCache>
            </c:strRef>
          </c:cat>
          <c:val>
            <c:numRef>
              <c:f>'[Final Cytokine Report with J^J JE^J JA^J P8 and P9.xlsx]J. JA, JE, P8'!$B$169:$D$169</c:f>
              <c:numCache>
                <c:formatCode>General</c:formatCode>
                <c:ptCount val="3"/>
                <c:pt idx="0">
                  <c:v>64.400000000000006</c:v>
                </c:pt>
                <c:pt idx="1">
                  <c:v>160.62</c:v>
                </c:pt>
                <c:pt idx="2">
                  <c:v>64.650000000000006</c:v>
                </c:pt>
              </c:numCache>
            </c:numRef>
          </c:val>
          <c:smooth val="0"/>
          <c:extLst>
            <c:ext xmlns:c16="http://schemas.microsoft.com/office/drawing/2014/chart" uri="{C3380CC4-5D6E-409C-BE32-E72D297353CC}">
              <c16:uniqueId val="{00000000-5C45-4421-9427-42FE836EF75F}"/>
            </c:ext>
          </c:extLst>
        </c:ser>
        <c:ser>
          <c:idx val="1"/>
          <c:order val="1"/>
          <c:tx>
            <c:strRef>
              <c:f>'[Final Cytokine Report with J^J JE^J JA^J P8 and P9.xlsx]J. JA, JE, P8'!$A$170</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P8'!$B$168:$D$168</c:f>
              <c:strCache>
                <c:ptCount val="3"/>
                <c:pt idx="0">
                  <c:v>C2</c:v>
                </c:pt>
                <c:pt idx="1">
                  <c:v>C3</c:v>
                </c:pt>
                <c:pt idx="2">
                  <c:v>C4</c:v>
                </c:pt>
              </c:strCache>
            </c:strRef>
          </c:cat>
          <c:val>
            <c:numRef>
              <c:f>'[Final Cytokine Report with J^J JE^J JA^J P8 and P9.xlsx]J. JA, JE, P8'!$B$170:$D$170</c:f>
              <c:numCache>
                <c:formatCode>General</c:formatCode>
                <c:ptCount val="3"/>
                <c:pt idx="0">
                  <c:v>118.25</c:v>
                </c:pt>
                <c:pt idx="1">
                  <c:v>62.43</c:v>
                </c:pt>
                <c:pt idx="2">
                  <c:v>55.17</c:v>
                </c:pt>
              </c:numCache>
            </c:numRef>
          </c:val>
          <c:smooth val="0"/>
          <c:extLst>
            <c:ext xmlns:c16="http://schemas.microsoft.com/office/drawing/2014/chart" uri="{C3380CC4-5D6E-409C-BE32-E72D297353CC}">
              <c16:uniqueId val="{00000001-5C45-4421-9427-42FE836EF75F}"/>
            </c:ext>
          </c:extLst>
        </c:ser>
        <c:ser>
          <c:idx val="2"/>
          <c:order val="2"/>
          <c:tx>
            <c:strRef>
              <c:f>'[Final Cytokine Report with J^J JE^J JA^J P8 and P9.xlsx]J. JA, JE, P8'!$A$171</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P8'!$B$168:$D$168</c:f>
              <c:strCache>
                <c:ptCount val="3"/>
                <c:pt idx="0">
                  <c:v>C2</c:v>
                </c:pt>
                <c:pt idx="1">
                  <c:v>C3</c:v>
                </c:pt>
                <c:pt idx="2">
                  <c:v>C4</c:v>
                </c:pt>
              </c:strCache>
            </c:strRef>
          </c:cat>
          <c:val>
            <c:numRef>
              <c:f>'[Final Cytokine Report with J^J JE^J JA^J P8 and P9.xlsx]J. JA, JE, P8'!$B$171:$D$171</c:f>
              <c:numCache>
                <c:formatCode>General</c:formatCode>
                <c:ptCount val="3"/>
                <c:pt idx="0">
                  <c:v>108.38</c:v>
                </c:pt>
                <c:pt idx="1">
                  <c:v>97.74</c:v>
                </c:pt>
                <c:pt idx="2">
                  <c:v>100.56</c:v>
                </c:pt>
              </c:numCache>
            </c:numRef>
          </c:val>
          <c:smooth val="0"/>
          <c:extLst>
            <c:ext xmlns:c16="http://schemas.microsoft.com/office/drawing/2014/chart" uri="{C3380CC4-5D6E-409C-BE32-E72D297353CC}">
              <c16:uniqueId val="{00000002-5C45-4421-9427-42FE836EF75F}"/>
            </c:ext>
          </c:extLst>
        </c:ser>
        <c:ser>
          <c:idx val="3"/>
          <c:order val="3"/>
          <c:tx>
            <c:strRef>
              <c:f>'[Final Cytokine Report with J^J JE^J JA^J P8 and P9.xlsx]J. JA, JE, P8'!$A$172</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P8'!$B$168:$D$168</c:f>
              <c:strCache>
                <c:ptCount val="3"/>
                <c:pt idx="0">
                  <c:v>C2</c:v>
                </c:pt>
                <c:pt idx="1">
                  <c:v>C3</c:v>
                </c:pt>
                <c:pt idx="2">
                  <c:v>C4</c:v>
                </c:pt>
              </c:strCache>
            </c:strRef>
          </c:cat>
          <c:val>
            <c:numRef>
              <c:f>'[Final Cytokine Report with J^J JE^J JA^J P8 and P9.xlsx]J. JA, JE, P8'!$B$172:$D$172</c:f>
              <c:numCache>
                <c:formatCode>General</c:formatCode>
                <c:ptCount val="3"/>
                <c:pt idx="0">
                  <c:v>66.09</c:v>
                </c:pt>
                <c:pt idx="1">
                  <c:v>59.94</c:v>
                </c:pt>
                <c:pt idx="2">
                  <c:v>44.52</c:v>
                </c:pt>
              </c:numCache>
            </c:numRef>
          </c:val>
          <c:smooth val="0"/>
          <c:extLst>
            <c:ext xmlns:c16="http://schemas.microsoft.com/office/drawing/2014/chart" uri="{C3380CC4-5D6E-409C-BE32-E72D297353CC}">
              <c16:uniqueId val="{00000003-5C45-4421-9427-42FE836EF75F}"/>
            </c:ext>
          </c:extLst>
        </c:ser>
        <c:ser>
          <c:idx val="5"/>
          <c:order val="5"/>
          <c:tx>
            <c:strRef>
              <c:f>'[Final Cytokine Report with J^J JE^J JA^J P8 and P9.xlsx]J. JA, JE, P8'!$A$174</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P8'!$B$168:$D$168</c:f>
              <c:strCache>
                <c:ptCount val="3"/>
                <c:pt idx="0">
                  <c:v>C2</c:v>
                </c:pt>
                <c:pt idx="1">
                  <c:v>C3</c:v>
                </c:pt>
                <c:pt idx="2">
                  <c:v>C4</c:v>
                </c:pt>
              </c:strCache>
            </c:strRef>
          </c:cat>
          <c:val>
            <c:numRef>
              <c:f>'[Final Cytokine Report with J^J JE^J JA^J P8 and P9.xlsx]J. JA, JE, P8'!$B$174:$D$174</c:f>
              <c:numCache>
                <c:formatCode>General</c:formatCode>
                <c:ptCount val="3"/>
                <c:pt idx="0">
                  <c:v>54.74</c:v>
                </c:pt>
                <c:pt idx="1">
                  <c:v>52.63</c:v>
                </c:pt>
                <c:pt idx="2">
                  <c:v>52.63</c:v>
                </c:pt>
              </c:numCache>
            </c:numRef>
          </c:val>
          <c:smooth val="0"/>
          <c:extLst>
            <c:ext xmlns:c16="http://schemas.microsoft.com/office/drawing/2014/chart" uri="{C3380CC4-5D6E-409C-BE32-E72D297353CC}">
              <c16:uniqueId val="{00000004-5C45-4421-9427-42FE836EF75F}"/>
            </c:ext>
          </c:extLst>
        </c:ser>
        <c:ser>
          <c:idx val="9"/>
          <c:order val="9"/>
          <c:tx>
            <c:strRef>
              <c:f>'[Final Cytokine Report with J^J JE^J JA^J P8 and P9.xlsx]J. JA, JE, P8'!$A$178</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P8'!$B$168:$D$168</c:f>
              <c:strCache>
                <c:ptCount val="3"/>
                <c:pt idx="0">
                  <c:v>C2</c:v>
                </c:pt>
                <c:pt idx="1">
                  <c:v>C3</c:v>
                </c:pt>
                <c:pt idx="2">
                  <c:v>C4</c:v>
                </c:pt>
              </c:strCache>
            </c:strRef>
          </c:cat>
          <c:val>
            <c:numRef>
              <c:f>'[Final Cytokine Report with J^J JE^J JA^J P8 and P9.xlsx]J. JA, JE, P8'!$B$178:$D$178</c:f>
              <c:numCache>
                <c:formatCode>General</c:formatCode>
                <c:ptCount val="3"/>
                <c:pt idx="0">
                  <c:v>66.87</c:v>
                </c:pt>
                <c:pt idx="1">
                  <c:v>73.069999999999993</c:v>
                </c:pt>
                <c:pt idx="2">
                  <c:v>74.31</c:v>
                </c:pt>
              </c:numCache>
            </c:numRef>
          </c:val>
          <c:smooth val="0"/>
          <c:extLst>
            <c:ext xmlns:c16="http://schemas.microsoft.com/office/drawing/2014/chart" uri="{C3380CC4-5D6E-409C-BE32-E72D297353CC}">
              <c16:uniqueId val="{00000005-5C45-4421-9427-42FE836EF75F}"/>
            </c:ext>
          </c:extLst>
        </c:ser>
        <c:dLbls>
          <c:showLegendKey val="0"/>
          <c:showVal val="1"/>
          <c:showCatName val="0"/>
          <c:showSerName val="0"/>
          <c:showPercent val="0"/>
          <c:showBubbleSize val="0"/>
        </c:dLbls>
        <c:smooth val="0"/>
        <c:axId val="98003200"/>
        <c:axId val="98029568"/>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P8'!$A$173</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P8'!$B$168:$D$168</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P8'!$B$173:$D$173</c15:sqref>
                        </c15:formulaRef>
                      </c:ext>
                    </c:extLst>
                    <c:numCache>
                      <c:formatCode>General</c:formatCode>
                      <c:ptCount val="3"/>
                      <c:pt idx="0">
                        <c:v>79.09</c:v>
                      </c:pt>
                      <c:pt idx="1">
                        <c:v>55.17</c:v>
                      </c:pt>
                      <c:pt idx="2">
                        <c:v>50.09</c:v>
                      </c:pt>
                    </c:numCache>
                  </c:numRef>
                </c:val>
                <c:smooth val="0"/>
                <c:extLst>
                  <c:ext xmlns:c16="http://schemas.microsoft.com/office/drawing/2014/chart" uri="{C3380CC4-5D6E-409C-BE32-E72D297353CC}">
                    <c16:uniqueId val="{00000006-5C45-4421-9427-42FE836EF75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P8'!$A$175</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P8'!$B$168:$D$168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P8'!$B$175:$D$175</c15:sqref>
                        </c15:formulaRef>
                      </c:ext>
                    </c:extLst>
                    <c:numCache>
                      <c:formatCode>General</c:formatCode>
                      <c:ptCount val="3"/>
                      <c:pt idx="0">
                        <c:v>54.99</c:v>
                      </c:pt>
                      <c:pt idx="1">
                        <c:v>60.07</c:v>
                      </c:pt>
                      <c:pt idx="2">
                        <c:v>59.89</c:v>
                      </c:pt>
                    </c:numCache>
                  </c:numRef>
                </c:val>
                <c:smooth val="0"/>
                <c:extLst xmlns:c15="http://schemas.microsoft.com/office/drawing/2012/chart">
                  <c:ext xmlns:c16="http://schemas.microsoft.com/office/drawing/2014/chart" uri="{C3380CC4-5D6E-409C-BE32-E72D297353CC}">
                    <c16:uniqueId val="{00000007-5C45-4421-9427-42FE836EF75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P8'!$A$176</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P8'!$B$168:$D$168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P8'!$B$176:$D$176</c15:sqref>
                        </c15:formulaRef>
                      </c:ext>
                    </c:extLst>
                    <c:numCache>
                      <c:formatCode>General</c:formatCode>
                      <c:ptCount val="3"/>
                      <c:pt idx="0">
                        <c:v>48.6</c:v>
                      </c:pt>
                      <c:pt idx="1">
                        <c:v>52.2</c:v>
                      </c:pt>
                      <c:pt idx="2">
                        <c:v>59.75</c:v>
                      </c:pt>
                    </c:numCache>
                  </c:numRef>
                </c:val>
                <c:smooth val="0"/>
                <c:extLst xmlns:c15="http://schemas.microsoft.com/office/drawing/2012/chart">
                  <c:ext xmlns:c16="http://schemas.microsoft.com/office/drawing/2014/chart" uri="{C3380CC4-5D6E-409C-BE32-E72D297353CC}">
                    <c16:uniqueId val="{00000008-5C45-4421-9427-42FE836EF75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P8'!$A$177</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P8'!$B$168:$D$168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P8'!$B$177:$D$177</c15:sqref>
                        </c15:formulaRef>
                      </c:ext>
                    </c:extLst>
                    <c:numCache>
                      <c:formatCode>General</c:formatCode>
                      <c:ptCount val="3"/>
                      <c:pt idx="0">
                        <c:v>52.63</c:v>
                      </c:pt>
                      <c:pt idx="1">
                        <c:v>56.29</c:v>
                      </c:pt>
                      <c:pt idx="2">
                        <c:v>62.11</c:v>
                      </c:pt>
                    </c:numCache>
                  </c:numRef>
                </c:val>
                <c:smooth val="0"/>
                <c:extLst xmlns:c15="http://schemas.microsoft.com/office/drawing/2012/chart">
                  <c:ext xmlns:c16="http://schemas.microsoft.com/office/drawing/2014/chart" uri="{C3380CC4-5D6E-409C-BE32-E72D297353CC}">
                    <c16:uniqueId val="{00000009-5C45-4421-9427-42FE836EF75F}"/>
                  </c:ext>
                </c:extLst>
              </c15:ser>
            </c15:filteredLineSeries>
          </c:ext>
        </c:extLst>
      </c:lineChart>
      <c:catAx>
        <c:axId val="9800320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8029568"/>
        <c:crosses val="autoZero"/>
        <c:auto val="1"/>
        <c:lblAlgn val="ctr"/>
        <c:lblOffset val="100"/>
        <c:noMultiLvlLbl val="0"/>
      </c:catAx>
      <c:valAx>
        <c:axId val="980295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8003200"/>
        <c:crosses val="autoZero"/>
        <c:crossBetween val="between"/>
      </c:valAx>
      <c:spPr>
        <a:noFill/>
        <a:ln>
          <a:noFill/>
        </a:ln>
        <a:effectLst/>
      </c:spPr>
    </c:plotArea>
    <c:legend>
      <c:legendPos val="b"/>
      <c:layout>
        <c:manualLayout>
          <c:xMode val="edge"/>
          <c:yMode val="edge"/>
          <c:x val="0.36043502176441145"/>
          <c:y val="0.93912014277050793"/>
          <c:w val="0.2791298613054079"/>
          <c:h val="3.12502232794143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b="0" i="0" u="none" strike="noStrike" baseline="0">
                <a:effectLst/>
              </a:rPr>
              <a:t>IL-15</a:t>
            </a:r>
            <a:r>
              <a:rPr lang="en-US" sz="1600" b="1" i="0" u="none" strike="noStrike" baseline="0">
                <a:effectLst>
                  <a:outerShdw blurRad="50800" dist="38100" dir="5400000" algn="t" rotWithShape="0">
                    <a:prstClr val="black">
                      <a:alpha val="40000"/>
                    </a:prstClr>
                  </a:outerShdw>
                </a:effectLst>
              </a:rPr>
              <a:t> </a:t>
            </a:r>
            <a:endParaRPr lang="en-US"/>
          </a:p>
        </c:rich>
      </c:tx>
      <c:layout>
        <c:manualLayout>
          <c:xMode val="edge"/>
          <c:yMode val="edge"/>
          <c:x val="0.47458800491332609"/>
          <c:y val="5.1851859412636252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P8'!$A$309</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P8'!$B$308:$D$308</c:f>
              <c:strCache>
                <c:ptCount val="3"/>
                <c:pt idx="0">
                  <c:v>C2</c:v>
                </c:pt>
                <c:pt idx="1">
                  <c:v>C3</c:v>
                </c:pt>
                <c:pt idx="2">
                  <c:v>C4</c:v>
                </c:pt>
              </c:strCache>
            </c:strRef>
          </c:cat>
          <c:val>
            <c:numRef>
              <c:f>'[Final Cytokine Report with J^J JE^J JA^J P8 and P9.xlsx]J. JA, JE, P8'!$B$309:$D$309</c:f>
              <c:numCache>
                <c:formatCode>General</c:formatCode>
                <c:ptCount val="3"/>
                <c:pt idx="0">
                  <c:v>274.3</c:v>
                </c:pt>
                <c:pt idx="1">
                  <c:v>315.95999999999998</c:v>
                </c:pt>
                <c:pt idx="2">
                  <c:v>334.14</c:v>
                </c:pt>
              </c:numCache>
            </c:numRef>
          </c:val>
          <c:smooth val="0"/>
          <c:extLst>
            <c:ext xmlns:c16="http://schemas.microsoft.com/office/drawing/2014/chart" uri="{C3380CC4-5D6E-409C-BE32-E72D297353CC}">
              <c16:uniqueId val="{00000000-B199-473E-A725-39BE798ADF09}"/>
            </c:ext>
          </c:extLst>
        </c:ser>
        <c:ser>
          <c:idx val="1"/>
          <c:order val="1"/>
          <c:tx>
            <c:strRef>
              <c:f>'[Final Cytokine Report with J^J JE^J JA^J P8 and P9.xlsx]J. JA, JE, P8'!$A$310</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P8'!$B$308:$D$308</c:f>
              <c:strCache>
                <c:ptCount val="3"/>
                <c:pt idx="0">
                  <c:v>C2</c:v>
                </c:pt>
                <c:pt idx="1">
                  <c:v>C3</c:v>
                </c:pt>
                <c:pt idx="2">
                  <c:v>C4</c:v>
                </c:pt>
              </c:strCache>
            </c:strRef>
          </c:cat>
          <c:val>
            <c:numRef>
              <c:f>'[Final Cytokine Report with J^J JE^J JA^J P8 and P9.xlsx]J. JA, JE, P8'!$B$310:$D$310</c:f>
              <c:numCache>
                <c:formatCode>General</c:formatCode>
                <c:ptCount val="3"/>
                <c:pt idx="0">
                  <c:v>278.12</c:v>
                </c:pt>
                <c:pt idx="1">
                  <c:v>279.11</c:v>
                </c:pt>
                <c:pt idx="2">
                  <c:v>238.93</c:v>
                </c:pt>
              </c:numCache>
            </c:numRef>
          </c:val>
          <c:smooth val="0"/>
          <c:extLst>
            <c:ext xmlns:c16="http://schemas.microsoft.com/office/drawing/2014/chart" uri="{C3380CC4-5D6E-409C-BE32-E72D297353CC}">
              <c16:uniqueId val="{00000001-B199-473E-A725-39BE798ADF09}"/>
            </c:ext>
          </c:extLst>
        </c:ser>
        <c:ser>
          <c:idx val="2"/>
          <c:order val="2"/>
          <c:tx>
            <c:strRef>
              <c:f>'[Final Cytokine Report with J^J JE^J JA^J P8 and P9.xlsx]J. JA, JE, P8'!$A$311</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P8'!$B$308:$D$308</c:f>
              <c:strCache>
                <c:ptCount val="3"/>
                <c:pt idx="0">
                  <c:v>C2</c:v>
                </c:pt>
                <c:pt idx="1">
                  <c:v>C3</c:v>
                </c:pt>
                <c:pt idx="2">
                  <c:v>C4</c:v>
                </c:pt>
              </c:strCache>
            </c:strRef>
          </c:cat>
          <c:val>
            <c:numRef>
              <c:f>'[Final Cytokine Report with J^J JE^J JA^J P8 and P9.xlsx]J. JA, JE, P8'!$B$311:$D$311</c:f>
              <c:numCache>
                <c:formatCode>General</c:formatCode>
                <c:ptCount val="3"/>
                <c:pt idx="0">
                  <c:v>287.08999999999997</c:v>
                </c:pt>
                <c:pt idx="1">
                  <c:v>287.08999999999997</c:v>
                </c:pt>
                <c:pt idx="2">
                  <c:v>272.47000000000003</c:v>
                </c:pt>
              </c:numCache>
            </c:numRef>
          </c:val>
          <c:smooth val="0"/>
          <c:extLst>
            <c:ext xmlns:c16="http://schemas.microsoft.com/office/drawing/2014/chart" uri="{C3380CC4-5D6E-409C-BE32-E72D297353CC}">
              <c16:uniqueId val="{00000002-B199-473E-A725-39BE798ADF09}"/>
            </c:ext>
          </c:extLst>
        </c:ser>
        <c:ser>
          <c:idx val="3"/>
          <c:order val="3"/>
          <c:tx>
            <c:strRef>
              <c:f>'[Final Cytokine Report with J^J JE^J JA^J P8 and P9.xlsx]J. JA, JE, P8'!$A$312</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P8'!$B$308:$D$308</c:f>
              <c:strCache>
                <c:ptCount val="3"/>
                <c:pt idx="0">
                  <c:v>C2</c:v>
                </c:pt>
                <c:pt idx="1">
                  <c:v>C3</c:v>
                </c:pt>
                <c:pt idx="2">
                  <c:v>C4</c:v>
                </c:pt>
              </c:strCache>
            </c:strRef>
          </c:cat>
          <c:val>
            <c:numRef>
              <c:f>'[Final Cytokine Report with J^J JE^J JA^J P8 and P9.xlsx]J. JA, JE, P8'!$B$312:$D$312</c:f>
              <c:numCache>
                <c:formatCode>General</c:formatCode>
                <c:ptCount val="3"/>
                <c:pt idx="0">
                  <c:v>230.36</c:v>
                </c:pt>
                <c:pt idx="1">
                  <c:v>178.62</c:v>
                </c:pt>
                <c:pt idx="2">
                  <c:v>231.35</c:v>
                </c:pt>
              </c:numCache>
            </c:numRef>
          </c:val>
          <c:smooth val="0"/>
          <c:extLst>
            <c:ext xmlns:c16="http://schemas.microsoft.com/office/drawing/2014/chart" uri="{C3380CC4-5D6E-409C-BE32-E72D297353CC}">
              <c16:uniqueId val="{00000003-B199-473E-A725-39BE798ADF09}"/>
            </c:ext>
          </c:extLst>
        </c:ser>
        <c:ser>
          <c:idx val="5"/>
          <c:order val="5"/>
          <c:tx>
            <c:strRef>
              <c:f>'[Final Cytokine Report with J^J JE^J JA^J P8 and P9.xlsx]J. JA, JE, P8'!$A$314</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P8'!$B$308:$D$308</c:f>
              <c:strCache>
                <c:ptCount val="3"/>
                <c:pt idx="0">
                  <c:v>C2</c:v>
                </c:pt>
                <c:pt idx="1">
                  <c:v>C3</c:v>
                </c:pt>
                <c:pt idx="2">
                  <c:v>C4</c:v>
                </c:pt>
              </c:strCache>
            </c:strRef>
          </c:cat>
          <c:val>
            <c:numRef>
              <c:f>'[Final Cytokine Report with J^J JE^J JA^J P8 and P9.xlsx]J. JA, JE, P8'!$B$314:$D$314</c:f>
              <c:numCache>
                <c:formatCode>General</c:formatCode>
                <c:ptCount val="3"/>
                <c:pt idx="0">
                  <c:v>187.98</c:v>
                </c:pt>
                <c:pt idx="1">
                  <c:v>179.47</c:v>
                </c:pt>
                <c:pt idx="2">
                  <c:v>174.76</c:v>
                </c:pt>
              </c:numCache>
            </c:numRef>
          </c:val>
          <c:smooth val="0"/>
          <c:extLst>
            <c:ext xmlns:c16="http://schemas.microsoft.com/office/drawing/2014/chart" uri="{C3380CC4-5D6E-409C-BE32-E72D297353CC}">
              <c16:uniqueId val="{00000004-B199-473E-A725-39BE798ADF09}"/>
            </c:ext>
          </c:extLst>
        </c:ser>
        <c:ser>
          <c:idx val="9"/>
          <c:order val="9"/>
          <c:tx>
            <c:strRef>
              <c:f>'[Final Cytokine Report with J^J JE^J JA^J P8 and P9.xlsx]J. JA, JE, P8'!$A$318</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P8'!$B$308:$D$308</c:f>
              <c:strCache>
                <c:ptCount val="3"/>
                <c:pt idx="0">
                  <c:v>C2</c:v>
                </c:pt>
                <c:pt idx="1">
                  <c:v>C3</c:v>
                </c:pt>
                <c:pt idx="2">
                  <c:v>C4</c:v>
                </c:pt>
              </c:strCache>
            </c:strRef>
          </c:cat>
          <c:val>
            <c:numRef>
              <c:f>'[Final Cytokine Report with J^J JE^J JA^J P8 and P9.xlsx]J. JA, JE, P8'!$B$318:$D$318</c:f>
              <c:numCache>
                <c:formatCode>General</c:formatCode>
                <c:ptCount val="3"/>
                <c:pt idx="0">
                  <c:v>338.11</c:v>
                </c:pt>
                <c:pt idx="1">
                  <c:v>316.14999999999998</c:v>
                </c:pt>
                <c:pt idx="2">
                  <c:v>328.06</c:v>
                </c:pt>
              </c:numCache>
            </c:numRef>
          </c:val>
          <c:smooth val="0"/>
          <c:extLst>
            <c:ext xmlns:c16="http://schemas.microsoft.com/office/drawing/2014/chart" uri="{C3380CC4-5D6E-409C-BE32-E72D297353CC}">
              <c16:uniqueId val="{00000005-B199-473E-A725-39BE798ADF09}"/>
            </c:ext>
          </c:extLst>
        </c:ser>
        <c:dLbls>
          <c:showLegendKey val="0"/>
          <c:showVal val="1"/>
          <c:showCatName val="0"/>
          <c:showSerName val="0"/>
          <c:showPercent val="0"/>
          <c:showBubbleSize val="0"/>
        </c:dLbls>
        <c:smooth val="0"/>
        <c:axId val="103950976"/>
        <c:axId val="103985536"/>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P8'!$A$313</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P8'!$B$308:$D$308</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P8'!$B$313:$D$313</c15:sqref>
                        </c15:formulaRef>
                      </c:ext>
                    </c:extLst>
                    <c:numCache>
                      <c:formatCode>General</c:formatCode>
                      <c:ptCount val="3"/>
                      <c:pt idx="0">
                        <c:v>204.37</c:v>
                      </c:pt>
                      <c:pt idx="1">
                        <c:v>225.49</c:v>
                      </c:pt>
                      <c:pt idx="2">
                        <c:v>184.27</c:v>
                      </c:pt>
                    </c:numCache>
                  </c:numRef>
                </c:val>
                <c:smooth val="0"/>
                <c:extLst>
                  <c:ext xmlns:c16="http://schemas.microsoft.com/office/drawing/2014/chart" uri="{C3380CC4-5D6E-409C-BE32-E72D297353CC}">
                    <c16:uniqueId val="{00000006-B199-473E-A725-39BE798ADF0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P8'!$A$315</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P8'!$B$308:$D$308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P8'!$B$315:$D$315</c15:sqref>
                        </c15:formulaRef>
                      </c:ext>
                    </c:extLst>
                    <c:numCache>
                      <c:formatCode>General</c:formatCode>
                      <c:ptCount val="3"/>
                      <c:pt idx="0">
                        <c:v>205.55</c:v>
                      </c:pt>
                      <c:pt idx="1">
                        <c:v>177.62</c:v>
                      </c:pt>
                      <c:pt idx="2">
                        <c:v>163.51</c:v>
                      </c:pt>
                    </c:numCache>
                  </c:numRef>
                </c:val>
                <c:smooth val="0"/>
                <c:extLst xmlns:c15="http://schemas.microsoft.com/office/drawing/2012/chart">
                  <c:ext xmlns:c16="http://schemas.microsoft.com/office/drawing/2014/chart" uri="{C3380CC4-5D6E-409C-BE32-E72D297353CC}">
                    <c16:uniqueId val="{00000007-B199-473E-A725-39BE798ADF0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P8'!$A$316</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P8'!$B$308:$D$308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P8'!$B$316:$D$316</c15:sqref>
                        </c15:formulaRef>
                      </c:ext>
                    </c:extLst>
                    <c:numCache>
                      <c:formatCode>General</c:formatCode>
                      <c:ptCount val="3"/>
                      <c:pt idx="0">
                        <c:v>174.76</c:v>
                      </c:pt>
                      <c:pt idx="1">
                        <c:v>164.51</c:v>
                      </c:pt>
                      <c:pt idx="2">
                        <c:v>194.65</c:v>
                      </c:pt>
                    </c:numCache>
                  </c:numRef>
                </c:val>
                <c:smooth val="0"/>
                <c:extLst xmlns:c15="http://schemas.microsoft.com/office/drawing/2012/chart">
                  <c:ext xmlns:c16="http://schemas.microsoft.com/office/drawing/2014/chart" uri="{C3380CC4-5D6E-409C-BE32-E72D297353CC}">
                    <c16:uniqueId val="{00000008-B199-473E-A725-39BE798ADF0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P8'!$A$317</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P8'!$B$308:$D$308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P8'!$B$317:$D$317</c15:sqref>
                        </c15:formulaRef>
                      </c:ext>
                    </c:extLst>
                    <c:numCache>
                      <c:formatCode>General</c:formatCode>
                      <c:ptCount val="3"/>
                      <c:pt idx="0">
                        <c:v>206.88</c:v>
                      </c:pt>
                      <c:pt idx="1">
                        <c:v>191.06</c:v>
                      </c:pt>
                      <c:pt idx="2">
                        <c:v>199.59</c:v>
                      </c:pt>
                    </c:numCache>
                  </c:numRef>
                </c:val>
                <c:smooth val="0"/>
                <c:extLst xmlns:c15="http://schemas.microsoft.com/office/drawing/2012/chart">
                  <c:ext xmlns:c16="http://schemas.microsoft.com/office/drawing/2014/chart" uri="{C3380CC4-5D6E-409C-BE32-E72D297353CC}">
                    <c16:uniqueId val="{00000009-B199-473E-A725-39BE798ADF09}"/>
                  </c:ext>
                </c:extLst>
              </c15:ser>
            </c15:filteredLineSeries>
          </c:ext>
        </c:extLst>
      </c:lineChart>
      <c:catAx>
        <c:axId val="10395097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985536"/>
        <c:crosses val="autoZero"/>
        <c:auto val="1"/>
        <c:lblAlgn val="ctr"/>
        <c:lblOffset val="100"/>
        <c:noMultiLvlLbl val="0"/>
      </c:catAx>
      <c:valAx>
        <c:axId val="1039855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950976"/>
        <c:crosses val="autoZero"/>
        <c:crossBetween val="between"/>
      </c:valAx>
      <c:spPr>
        <a:noFill/>
        <a:ln>
          <a:noFill/>
        </a:ln>
        <a:effectLst/>
      </c:spPr>
    </c:plotArea>
    <c:legend>
      <c:legendPos val="b"/>
      <c:layout>
        <c:manualLayout>
          <c:xMode val="edge"/>
          <c:yMode val="edge"/>
          <c:x val="0.36311514581303228"/>
          <c:y val="0.950231255501787"/>
          <c:w val="0.27376961503567387"/>
          <c:h val="3.12502232794143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TNF</a:t>
            </a:r>
            <a:r>
              <a:rPr lang="el-GR" sz="2400" dirty="0"/>
              <a:t>α</a:t>
            </a:r>
            <a:r>
              <a:rPr lang="en-US" sz="2400" dirty="0"/>
              <a:t>    </a:t>
            </a:r>
            <a:r>
              <a:rPr lang="en-US" sz="2400" b="1" i="0" u="none" strike="noStrike" baseline="0" dirty="0">
                <a:effectLst/>
              </a:rPr>
              <a:t>Inflammatory cytokine</a:t>
            </a:r>
            <a:r>
              <a:rPr lang="el-GR" sz="2400" dirty="0"/>
              <a:t> </a:t>
            </a:r>
            <a:endParaRPr lang="en-US" sz="2400" dirty="0"/>
          </a:p>
        </c:rich>
      </c:tx>
      <c:layout>
        <c:manualLayout>
          <c:xMode val="edge"/>
          <c:yMode val="edge"/>
          <c:x val="0.47378966875144779"/>
          <c:y val="4.3478260869565216E-2"/>
        </c:manualLayout>
      </c:layout>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P8'!$A$781</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P8'!$B$781:$D$781</c:f>
              <c:numCache>
                <c:formatCode>General</c:formatCode>
                <c:ptCount val="3"/>
                <c:pt idx="0">
                  <c:v>12</c:v>
                </c:pt>
                <c:pt idx="1">
                  <c:v>29.12</c:v>
                </c:pt>
                <c:pt idx="2">
                  <c:v>28.24</c:v>
                </c:pt>
              </c:numCache>
            </c:numRef>
          </c:val>
          <c:smooth val="0"/>
          <c:extLst>
            <c:ext xmlns:c16="http://schemas.microsoft.com/office/drawing/2014/chart" uri="{C3380CC4-5D6E-409C-BE32-E72D297353CC}">
              <c16:uniqueId val="{00000000-CA3A-498B-9434-D90AF9D87279}"/>
            </c:ext>
          </c:extLst>
        </c:ser>
        <c:ser>
          <c:idx val="1"/>
          <c:order val="1"/>
          <c:tx>
            <c:strRef>
              <c:f>'[Final Cytokine Report with J^J JE^J JA^J P8 and P9.xlsx]J. JA, JE, P8'!$A$782</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P8'!$B$782:$D$782</c:f>
              <c:numCache>
                <c:formatCode>General</c:formatCode>
                <c:ptCount val="3"/>
                <c:pt idx="0">
                  <c:v>186.72</c:v>
                </c:pt>
                <c:pt idx="1">
                  <c:v>250.34</c:v>
                </c:pt>
                <c:pt idx="2">
                  <c:v>10.64</c:v>
                </c:pt>
              </c:numCache>
            </c:numRef>
          </c:val>
          <c:smooth val="0"/>
          <c:extLst>
            <c:ext xmlns:c16="http://schemas.microsoft.com/office/drawing/2014/chart" uri="{C3380CC4-5D6E-409C-BE32-E72D297353CC}">
              <c16:uniqueId val="{00000001-CA3A-498B-9434-D90AF9D87279}"/>
            </c:ext>
          </c:extLst>
        </c:ser>
        <c:ser>
          <c:idx val="2"/>
          <c:order val="2"/>
          <c:tx>
            <c:strRef>
              <c:f>'[Final Cytokine Report with J^J JE^J JA^J P8 and P9.xlsx]J. JA, JE, P8'!$A$783</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P8'!$B$783:$D$783</c:f>
              <c:numCache>
                <c:formatCode>General</c:formatCode>
                <c:ptCount val="3"/>
                <c:pt idx="0">
                  <c:v>117.57</c:v>
                </c:pt>
                <c:pt idx="1">
                  <c:v>218.89</c:v>
                </c:pt>
                <c:pt idx="2">
                  <c:v>102.29</c:v>
                </c:pt>
              </c:numCache>
            </c:numRef>
          </c:val>
          <c:smooth val="0"/>
          <c:extLst>
            <c:ext xmlns:c16="http://schemas.microsoft.com/office/drawing/2014/chart" uri="{C3380CC4-5D6E-409C-BE32-E72D297353CC}">
              <c16:uniqueId val="{00000002-CA3A-498B-9434-D90AF9D87279}"/>
            </c:ext>
          </c:extLst>
        </c:ser>
        <c:ser>
          <c:idx val="3"/>
          <c:order val="3"/>
          <c:tx>
            <c:strRef>
              <c:f>'[Final Cytokine Report with J^J JE^J JA^J P8 and P9.xlsx]J. JA, JE, P8'!$A$784</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P8'!$B$784:$D$784</c:f>
              <c:numCache>
                <c:formatCode>General</c:formatCode>
                <c:ptCount val="3"/>
                <c:pt idx="0">
                  <c:v>8.4</c:v>
                </c:pt>
                <c:pt idx="1">
                  <c:v>7.95</c:v>
                </c:pt>
                <c:pt idx="2">
                  <c:v>8.84</c:v>
                </c:pt>
              </c:numCache>
            </c:numRef>
          </c:val>
          <c:smooth val="0"/>
          <c:extLst>
            <c:ext xmlns:c16="http://schemas.microsoft.com/office/drawing/2014/chart" uri="{C3380CC4-5D6E-409C-BE32-E72D297353CC}">
              <c16:uniqueId val="{00000003-CA3A-498B-9434-D90AF9D87279}"/>
            </c:ext>
          </c:extLst>
        </c:ser>
        <c:ser>
          <c:idx val="5"/>
          <c:order val="5"/>
          <c:tx>
            <c:strRef>
              <c:f>'[Final Cytokine Report with J^J JE^J JA^J P8 and P9.xlsx]J. JA, JE, P8'!$A$786</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P8'!$B$786:$D$786</c:f>
              <c:numCache>
                <c:formatCode>General</c:formatCode>
                <c:ptCount val="3"/>
                <c:pt idx="0">
                  <c:v>9.74</c:v>
                </c:pt>
                <c:pt idx="1">
                  <c:v>8.39</c:v>
                </c:pt>
                <c:pt idx="2">
                  <c:v>8.84</c:v>
                </c:pt>
              </c:numCache>
            </c:numRef>
          </c:val>
          <c:smooth val="0"/>
          <c:extLst>
            <c:ext xmlns:c16="http://schemas.microsoft.com/office/drawing/2014/chart" uri="{C3380CC4-5D6E-409C-BE32-E72D297353CC}">
              <c16:uniqueId val="{00000004-CA3A-498B-9434-D90AF9D87279}"/>
            </c:ext>
          </c:extLst>
        </c:ser>
        <c:ser>
          <c:idx val="9"/>
          <c:order val="9"/>
          <c:tx>
            <c:strRef>
              <c:f>'[Final Cytokine Report with J^J JE^J JA^J P8 and P9.xlsx]J. JA, JE, P8'!$A$790</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P8'!$B$790:$D$790</c:f>
              <c:numCache>
                <c:formatCode>General</c:formatCode>
                <c:ptCount val="3"/>
                <c:pt idx="0">
                  <c:v>12.9</c:v>
                </c:pt>
                <c:pt idx="1">
                  <c:v>18.12</c:v>
                </c:pt>
                <c:pt idx="2">
                  <c:v>12.67</c:v>
                </c:pt>
              </c:numCache>
            </c:numRef>
          </c:val>
          <c:smooth val="0"/>
          <c:extLst>
            <c:ext xmlns:c16="http://schemas.microsoft.com/office/drawing/2014/chart" uri="{C3380CC4-5D6E-409C-BE32-E72D297353CC}">
              <c16:uniqueId val="{00000005-CA3A-498B-9434-D90AF9D87279}"/>
            </c:ext>
          </c:extLst>
        </c:ser>
        <c:dLbls>
          <c:showLegendKey val="0"/>
          <c:showVal val="1"/>
          <c:showCatName val="0"/>
          <c:showSerName val="0"/>
          <c:showPercent val="0"/>
          <c:showBubbleSize val="0"/>
        </c:dLbls>
        <c:smooth val="0"/>
        <c:axId val="106518784"/>
        <c:axId val="10654515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P8'!$A$785</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elete val="1"/>
                </c:dLbls>
                <c:cat>
                  <c:strRef>
                    <c:extLst>
                      <c:ex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P8'!$B$785:$D$785</c15:sqref>
                        </c15:formulaRef>
                      </c:ext>
                    </c:extLst>
                    <c:numCache>
                      <c:formatCode>General</c:formatCode>
                      <c:ptCount val="3"/>
                      <c:pt idx="0">
                        <c:v>29.48</c:v>
                      </c:pt>
                      <c:pt idx="1">
                        <c:v>29.81</c:v>
                      </c:pt>
                      <c:pt idx="2">
                        <c:v>9.74</c:v>
                      </c:pt>
                    </c:numCache>
                  </c:numRef>
                </c:val>
                <c:smooth val="0"/>
                <c:extLst>
                  <c:ext xmlns:c16="http://schemas.microsoft.com/office/drawing/2014/chart" uri="{C3380CC4-5D6E-409C-BE32-E72D297353CC}">
                    <c16:uniqueId val="{00000006-CA3A-498B-9434-D90AF9D8727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P8'!$A$787</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delete val="1"/>
                </c:dLbls>
                <c:cat>
                  <c:strRef>
                    <c:extLst xmlns:c15="http://schemas.microsoft.com/office/drawing/2012/chart">
                      <c:ext xmlns:c15="http://schemas.microsoft.com/office/drawing/2012/char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P8'!$B$787:$D$787</c15:sqref>
                        </c15:formulaRef>
                      </c:ext>
                    </c:extLst>
                    <c:numCache>
                      <c:formatCode>General</c:formatCode>
                      <c:ptCount val="3"/>
                      <c:pt idx="0">
                        <c:v>8.84</c:v>
                      </c:pt>
                      <c:pt idx="1">
                        <c:v>11.54</c:v>
                      </c:pt>
                      <c:pt idx="2">
                        <c:v>9.74</c:v>
                      </c:pt>
                    </c:numCache>
                  </c:numRef>
                </c:val>
                <c:smooth val="0"/>
                <c:extLst xmlns:c15="http://schemas.microsoft.com/office/drawing/2012/chart">
                  <c:ext xmlns:c16="http://schemas.microsoft.com/office/drawing/2014/chart" uri="{C3380CC4-5D6E-409C-BE32-E72D297353CC}">
                    <c16:uniqueId val="{00000007-CA3A-498B-9434-D90AF9D8727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P8'!$A$788</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delete val="1"/>
                </c:dLbls>
                <c:cat>
                  <c:strRef>
                    <c:extLst xmlns:c15="http://schemas.microsoft.com/office/drawing/2012/chart">
                      <c:ext xmlns:c15="http://schemas.microsoft.com/office/drawing/2012/char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P8'!$B$788:$D$788</c15:sqref>
                        </c15:formulaRef>
                      </c:ext>
                    </c:extLst>
                    <c:numCache>
                      <c:formatCode>General</c:formatCode>
                      <c:ptCount val="3"/>
                      <c:pt idx="0">
                        <c:v>8.16</c:v>
                      </c:pt>
                      <c:pt idx="1">
                        <c:v>8.17</c:v>
                      </c:pt>
                      <c:pt idx="2">
                        <c:v>8.39</c:v>
                      </c:pt>
                    </c:numCache>
                  </c:numRef>
                </c:val>
                <c:smooth val="0"/>
                <c:extLst xmlns:c15="http://schemas.microsoft.com/office/drawing/2012/chart">
                  <c:ext xmlns:c16="http://schemas.microsoft.com/office/drawing/2014/chart" uri="{C3380CC4-5D6E-409C-BE32-E72D297353CC}">
                    <c16:uniqueId val="{00000008-CA3A-498B-9434-D90AF9D8727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P8'!$A$789</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delete val="1"/>
                </c:dLbls>
                <c:cat>
                  <c:strRef>
                    <c:extLst xmlns:c15="http://schemas.microsoft.com/office/drawing/2012/chart">
                      <c:ext xmlns:c15="http://schemas.microsoft.com/office/drawing/2012/char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P8'!$B$789:$D$789</c15:sqref>
                        </c15:formulaRef>
                      </c:ext>
                    </c:extLst>
                    <c:numCache>
                      <c:formatCode>General</c:formatCode>
                      <c:ptCount val="3"/>
                      <c:pt idx="0">
                        <c:v>8.61</c:v>
                      </c:pt>
                      <c:pt idx="1">
                        <c:v>7.95</c:v>
                      </c:pt>
                      <c:pt idx="2">
                        <c:v>10.19</c:v>
                      </c:pt>
                    </c:numCache>
                  </c:numRef>
                </c:val>
                <c:smooth val="0"/>
                <c:extLst xmlns:c15="http://schemas.microsoft.com/office/drawing/2012/chart">
                  <c:ext xmlns:c16="http://schemas.microsoft.com/office/drawing/2014/chart" uri="{C3380CC4-5D6E-409C-BE32-E72D297353CC}">
                    <c16:uniqueId val="{00000009-CA3A-498B-9434-D90AF9D87279}"/>
                  </c:ext>
                </c:extLst>
              </c15:ser>
            </c15:filteredLineSeries>
          </c:ext>
        </c:extLst>
      </c:lineChart>
      <c:catAx>
        <c:axId val="1065187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545152"/>
        <c:crosses val="autoZero"/>
        <c:auto val="1"/>
        <c:lblAlgn val="ctr"/>
        <c:lblOffset val="100"/>
        <c:noMultiLvlLbl val="0"/>
      </c:catAx>
      <c:valAx>
        <c:axId val="1065451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518784"/>
        <c:crosses val="autoZero"/>
        <c:crossBetween val="between"/>
      </c:valAx>
      <c:spPr>
        <a:noFill/>
        <a:ln>
          <a:noFill/>
        </a:ln>
        <a:effectLst/>
      </c:spPr>
    </c:plotArea>
    <c:legend>
      <c:legendPos val="b"/>
      <c:layout>
        <c:manualLayout>
          <c:xMode val="edge"/>
          <c:yMode val="edge"/>
          <c:x val="0.36625427033573549"/>
          <c:y val="0.94950159762638364"/>
          <c:w val="0.26749136813075575"/>
          <c:h val="3.05708661417322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TNF</a:t>
            </a:r>
            <a:r>
              <a:rPr lang="el-GR" sz="2400" dirty="0"/>
              <a:t>α</a:t>
            </a:r>
            <a:r>
              <a:rPr lang="en-US" sz="2400" dirty="0"/>
              <a:t>    </a:t>
            </a:r>
            <a:r>
              <a:rPr lang="en-US" sz="2400" b="1" i="0" u="none" strike="noStrike" baseline="0" dirty="0">
                <a:effectLst/>
              </a:rPr>
              <a:t>Inflammatory cytokine</a:t>
            </a:r>
            <a:r>
              <a:rPr lang="el-GR" sz="2400" dirty="0"/>
              <a:t> </a:t>
            </a:r>
            <a:endParaRPr lang="en-US" sz="2400" dirty="0"/>
          </a:p>
        </c:rich>
      </c:tx>
      <c:layout>
        <c:manualLayout>
          <c:xMode val="edge"/>
          <c:yMode val="edge"/>
          <c:x val="0.47378966875144779"/>
          <c:y val="4.3478260869565216E-2"/>
        </c:manualLayout>
      </c:layout>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'[Final Cytokine Report with J^J JE^J JA^J P8 and P9.xlsx]J. JA, JE, P8'!$A$781</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P8'!$B$781:$D$781</c:f>
              <c:numCache>
                <c:formatCode>General</c:formatCode>
                <c:ptCount val="3"/>
                <c:pt idx="0">
                  <c:v>12</c:v>
                </c:pt>
                <c:pt idx="1">
                  <c:v>29.12</c:v>
                </c:pt>
                <c:pt idx="2">
                  <c:v>28.24</c:v>
                </c:pt>
              </c:numCache>
            </c:numRef>
          </c:val>
          <c:smooth val="0"/>
          <c:extLst>
            <c:ext xmlns:c16="http://schemas.microsoft.com/office/drawing/2014/chart" uri="{C3380CC4-5D6E-409C-BE32-E72D297353CC}">
              <c16:uniqueId val="{00000000-CA3A-498B-9434-D90AF9D87279}"/>
            </c:ext>
          </c:extLst>
        </c:ser>
        <c:ser>
          <c:idx val="1"/>
          <c:order val="1"/>
          <c:tx>
            <c:strRef>
              <c:f>'[Final Cytokine Report with J^J JE^J JA^J P8 and P9.xlsx]J. JA, JE, P8'!$A$782</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P8'!$B$782:$D$782</c:f>
              <c:numCache>
                <c:formatCode>General</c:formatCode>
                <c:ptCount val="3"/>
                <c:pt idx="0">
                  <c:v>186.72</c:v>
                </c:pt>
                <c:pt idx="1">
                  <c:v>250.34</c:v>
                </c:pt>
                <c:pt idx="2">
                  <c:v>10.64</c:v>
                </c:pt>
              </c:numCache>
            </c:numRef>
          </c:val>
          <c:smooth val="0"/>
          <c:extLst>
            <c:ext xmlns:c16="http://schemas.microsoft.com/office/drawing/2014/chart" uri="{C3380CC4-5D6E-409C-BE32-E72D297353CC}">
              <c16:uniqueId val="{00000001-CA3A-498B-9434-D90AF9D87279}"/>
            </c:ext>
          </c:extLst>
        </c:ser>
        <c:ser>
          <c:idx val="2"/>
          <c:order val="2"/>
          <c:tx>
            <c:strRef>
              <c:f>'[Final Cytokine Report with J^J JE^J JA^J P8 and P9.xlsx]J. JA, JE, P8'!$A$783</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P8'!$B$783:$D$783</c:f>
              <c:numCache>
                <c:formatCode>General</c:formatCode>
                <c:ptCount val="3"/>
                <c:pt idx="0">
                  <c:v>117.57</c:v>
                </c:pt>
                <c:pt idx="1">
                  <c:v>218.89</c:v>
                </c:pt>
                <c:pt idx="2">
                  <c:v>102.29</c:v>
                </c:pt>
              </c:numCache>
            </c:numRef>
          </c:val>
          <c:smooth val="0"/>
          <c:extLst>
            <c:ext xmlns:c16="http://schemas.microsoft.com/office/drawing/2014/chart" uri="{C3380CC4-5D6E-409C-BE32-E72D297353CC}">
              <c16:uniqueId val="{00000002-CA3A-498B-9434-D90AF9D87279}"/>
            </c:ext>
          </c:extLst>
        </c:ser>
        <c:ser>
          <c:idx val="3"/>
          <c:order val="3"/>
          <c:tx>
            <c:strRef>
              <c:f>'[Final Cytokine Report with J^J JE^J JA^J P8 and P9.xlsx]J. JA, JE, P8'!$A$784</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P8'!$B$784:$D$784</c:f>
              <c:numCache>
                <c:formatCode>General</c:formatCode>
                <c:ptCount val="3"/>
                <c:pt idx="0">
                  <c:v>8.4</c:v>
                </c:pt>
                <c:pt idx="1">
                  <c:v>7.95</c:v>
                </c:pt>
                <c:pt idx="2">
                  <c:v>8.84</c:v>
                </c:pt>
              </c:numCache>
            </c:numRef>
          </c:val>
          <c:smooth val="0"/>
          <c:extLst>
            <c:ext xmlns:c16="http://schemas.microsoft.com/office/drawing/2014/chart" uri="{C3380CC4-5D6E-409C-BE32-E72D297353CC}">
              <c16:uniqueId val="{00000003-CA3A-498B-9434-D90AF9D87279}"/>
            </c:ext>
          </c:extLst>
        </c:ser>
        <c:ser>
          <c:idx val="5"/>
          <c:order val="5"/>
          <c:tx>
            <c:strRef>
              <c:f>'[Final Cytokine Report with J^J JE^J JA^J P8 and P9.xlsx]J. JA, JE, P8'!$A$786</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P8'!$B$786:$D$786</c:f>
              <c:numCache>
                <c:formatCode>General</c:formatCode>
                <c:ptCount val="3"/>
                <c:pt idx="0">
                  <c:v>9.74</c:v>
                </c:pt>
                <c:pt idx="1">
                  <c:v>8.39</c:v>
                </c:pt>
                <c:pt idx="2">
                  <c:v>8.84</c:v>
                </c:pt>
              </c:numCache>
            </c:numRef>
          </c:val>
          <c:smooth val="0"/>
          <c:extLst>
            <c:ext xmlns:c16="http://schemas.microsoft.com/office/drawing/2014/chart" uri="{C3380CC4-5D6E-409C-BE32-E72D297353CC}">
              <c16:uniqueId val="{00000004-CA3A-498B-9434-D90AF9D87279}"/>
            </c:ext>
          </c:extLst>
        </c:ser>
        <c:ser>
          <c:idx val="9"/>
          <c:order val="9"/>
          <c:tx>
            <c:strRef>
              <c:f>'[Final Cytokine Report with J^J JE^J JA^J P8 and P9.xlsx]J. JA, JE, P8'!$A$790</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delete val="1"/>
          </c:dLbls>
          <c:cat>
            <c:strRef>
              <c:f>'[Final Cytokine Report with J^J JE^J JA^J P8 and P9.xlsx]J. JA, JE, P8'!$B$780:$D$780</c:f>
              <c:strCache>
                <c:ptCount val="3"/>
                <c:pt idx="0">
                  <c:v>C2</c:v>
                </c:pt>
                <c:pt idx="1">
                  <c:v>C3</c:v>
                </c:pt>
                <c:pt idx="2">
                  <c:v>C4</c:v>
                </c:pt>
              </c:strCache>
            </c:strRef>
          </c:cat>
          <c:val>
            <c:numRef>
              <c:f>'[Final Cytokine Report with J^J JE^J JA^J P8 and P9.xlsx]J. JA, JE, P8'!$B$790:$D$790</c:f>
              <c:numCache>
                <c:formatCode>General</c:formatCode>
                <c:ptCount val="3"/>
                <c:pt idx="0">
                  <c:v>12.9</c:v>
                </c:pt>
                <c:pt idx="1">
                  <c:v>18.12</c:v>
                </c:pt>
                <c:pt idx="2">
                  <c:v>12.67</c:v>
                </c:pt>
              </c:numCache>
            </c:numRef>
          </c:val>
          <c:smooth val="0"/>
          <c:extLst>
            <c:ext xmlns:c16="http://schemas.microsoft.com/office/drawing/2014/chart" uri="{C3380CC4-5D6E-409C-BE32-E72D297353CC}">
              <c16:uniqueId val="{00000005-CA3A-498B-9434-D90AF9D87279}"/>
            </c:ext>
          </c:extLst>
        </c:ser>
        <c:dLbls>
          <c:showLegendKey val="0"/>
          <c:showVal val="1"/>
          <c:showCatName val="0"/>
          <c:showSerName val="0"/>
          <c:showPercent val="0"/>
          <c:showBubbleSize val="0"/>
        </c:dLbls>
        <c:smooth val="0"/>
        <c:axId val="106518784"/>
        <c:axId val="10654515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P8'!$A$785</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elete val="1"/>
                </c:dLbls>
                <c:cat>
                  <c:strRef>
                    <c:extLst>
                      <c:ex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P8'!$B$785:$D$785</c15:sqref>
                        </c15:formulaRef>
                      </c:ext>
                    </c:extLst>
                    <c:numCache>
                      <c:formatCode>General</c:formatCode>
                      <c:ptCount val="3"/>
                      <c:pt idx="0">
                        <c:v>29.48</c:v>
                      </c:pt>
                      <c:pt idx="1">
                        <c:v>29.81</c:v>
                      </c:pt>
                      <c:pt idx="2">
                        <c:v>9.74</c:v>
                      </c:pt>
                    </c:numCache>
                  </c:numRef>
                </c:val>
                <c:smooth val="0"/>
                <c:extLst>
                  <c:ext xmlns:c16="http://schemas.microsoft.com/office/drawing/2014/chart" uri="{C3380CC4-5D6E-409C-BE32-E72D297353CC}">
                    <c16:uniqueId val="{00000006-CA3A-498B-9434-D90AF9D8727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P8'!$A$787</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delete val="1"/>
                </c:dLbls>
                <c:cat>
                  <c:strRef>
                    <c:extLst xmlns:c15="http://schemas.microsoft.com/office/drawing/2012/chart">
                      <c:ext xmlns:c15="http://schemas.microsoft.com/office/drawing/2012/char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P8'!$B$787:$D$787</c15:sqref>
                        </c15:formulaRef>
                      </c:ext>
                    </c:extLst>
                    <c:numCache>
                      <c:formatCode>General</c:formatCode>
                      <c:ptCount val="3"/>
                      <c:pt idx="0">
                        <c:v>8.84</c:v>
                      </c:pt>
                      <c:pt idx="1">
                        <c:v>11.54</c:v>
                      </c:pt>
                      <c:pt idx="2">
                        <c:v>9.74</c:v>
                      </c:pt>
                    </c:numCache>
                  </c:numRef>
                </c:val>
                <c:smooth val="0"/>
                <c:extLst xmlns:c15="http://schemas.microsoft.com/office/drawing/2012/chart">
                  <c:ext xmlns:c16="http://schemas.microsoft.com/office/drawing/2014/chart" uri="{C3380CC4-5D6E-409C-BE32-E72D297353CC}">
                    <c16:uniqueId val="{00000007-CA3A-498B-9434-D90AF9D8727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P8'!$A$788</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delete val="1"/>
                </c:dLbls>
                <c:cat>
                  <c:strRef>
                    <c:extLst xmlns:c15="http://schemas.microsoft.com/office/drawing/2012/chart">
                      <c:ext xmlns:c15="http://schemas.microsoft.com/office/drawing/2012/char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P8'!$B$788:$D$788</c15:sqref>
                        </c15:formulaRef>
                      </c:ext>
                    </c:extLst>
                    <c:numCache>
                      <c:formatCode>General</c:formatCode>
                      <c:ptCount val="3"/>
                      <c:pt idx="0">
                        <c:v>8.16</c:v>
                      </c:pt>
                      <c:pt idx="1">
                        <c:v>8.17</c:v>
                      </c:pt>
                      <c:pt idx="2">
                        <c:v>8.39</c:v>
                      </c:pt>
                    </c:numCache>
                  </c:numRef>
                </c:val>
                <c:smooth val="0"/>
                <c:extLst xmlns:c15="http://schemas.microsoft.com/office/drawing/2012/chart">
                  <c:ext xmlns:c16="http://schemas.microsoft.com/office/drawing/2014/chart" uri="{C3380CC4-5D6E-409C-BE32-E72D297353CC}">
                    <c16:uniqueId val="{00000008-CA3A-498B-9434-D90AF9D8727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P8'!$A$789</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delete val="1"/>
                </c:dLbls>
                <c:cat>
                  <c:strRef>
                    <c:extLst xmlns:c15="http://schemas.microsoft.com/office/drawing/2012/chart">
                      <c:ext xmlns:c15="http://schemas.microsoft.com/office/drawing/2012/chart" uri="{02D57815-91ED-43cb-92C2-25804820EDAC}">
                        <c15:formulaRef>
                          <c15:sqref>'[Final Cytokine Report with J^J JE^J JA^J P8 and P9.xlsx]J. JA, JE, P8'!$B$780:$D$780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P8'!$B$789:$D$789</c15:sqref>
                        </c15:formulaRef>
                      </c:ext>
                    </c:extLst>
                    <c:numCache>
                      <c:formatCode>General</c:formatCode>
                      <c:ptCount val="3"/>
                      <c:pt idx="0">
                        <c:v>8.61</c:v>
                      </c:pt>
                      <c:pt idx="1">
                        <c:v>7.95</c:v>
                      </c:pt>
                      <c:pt idx="2">
                        <c:v>10.19</c:v>
                      </c:pt>
                    </c:numCache>
                  </c:numRef>
                </c:val>
                <c:smooth val="0"/>
                <c:extLst xmlns:c15="http://schemas.microsoft.com/office/drawing/2012/chart">
                  <c:ext xmlns:c16="http://schemas.microsoft.com/office/drawing/2014/chart" uri="{C3380CC4-5D6E-409C-BE32-E72D297353CC}">
                    <c16:uniqueId val="{00000009-CA3A-498B-9434-D90AF9D87279}"/>
                  </c:ext>
                </c:extLst>
              </c15:ser>
            </c15:filteredLineSeries>
          </c:ext>
        </c:extLst>
      </c:lineChart>
      <c:catAx>
        <c:axId val="1065187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545152"/>
        <c:crosses val="autoZero"/>
        <c:auto val="1"/>
        <c:lblAlgn val="ctr"/>
        <c:lblOffset val="100"/>
        <c:noMultiLvlLbl val="0"/>
      </c:catAx>
      <c:valAx>
        <c:axId val="1065451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518784"/>
        <c:crosses val="autoZero"/>
        <c:crossBetween val="between"/>
      </c:valAx>
      <c:spPr>
        <a:noFill/>
        <a:ln>
          <a:noFill/>
        </a:ln>
        <a:effectLst/>
      </c:spPr>
    </c:plotArea>
    <c:legend>
      <c:legendPos val="b"/>
      <c:layout>
        <c:manualLayout>
          <c:xMode val="edge"/>
          <c:yMode val="edge"/>
          <c:x val="0.36625427033573549"/>
          <c:y val="0.94950159762638364"/>
          <c:w val="0.26749136813075575"/>
          <c:h val="3.05708661417322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b="0" i="0" u="none" strike="noStrike" baseline="0" dirty="0">
                <a:effectLst/>
              </a:rPr>
              <a:t>IL-1</a:t>
            </a:r>
            <a:r>
              <a:rPr lang="el-GR" sz="1600" b="0" i="0" u="none" strike="noStrike" baseline="0" dirty="0">
                <a:effectLst/>
              </a:rPr>
              <a:t>β</a:t>
            </a:r>
            <a:r>
              <a:rPr lang="en-US" sz="1600" b="0" i="0" u="none" strike="noStrike" baseline="0" dirty="0">
                <a:effectLst/>
              </a:rPr>
              <a:t> </a:t>
            </a:r>
            <a:r>
              <a:rPr lang="en-US" sz="1600" b="1" i="0" u="none" strike="noStrike" baseline="0" dirty="0">
                <a:effectLst/>
              </a:rPr>
              <a:t>Inflammatory cytokine</a:t>
            </a:r>
            <a:r>
              <a:rPr lang="el-GR" sz="1600" b="1" i="0" u="none" strike="noStrike" baseline="0" dirty="0">
                <a:effectLst>
                  <a:outerShdw blurRad="50800" dist="38100" dir="5400000" algn="t" rotWithShape="0">
                    <a:prstClr val="black">
                      <a:alpha val="40000"/>
                    </a:prstClr>
                  </a:outerShdw>
                </a:effectLst>
              </a:rPr>
              <a:t> </a:t>
            </a:r>
            <a:endParaRPr lang="en-US" dirty="0"/>
          </a:p>
        </c:rich>
      </c:tx>
      <c:layout>
        <c:manualLayout>
          <c:xMode val="edge"/>
          <c:yMode val="edge"/>
          <c:x val="0.47476962947861051"/>
          <c:y val="3.3333333333333333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2107690527487423E-2"/>
          <c:y val="7.8759259259259265E-2"/>
          <c:w val="0.95389650821289051"/>
          <c:h val="0.84147521143190429"/>
        </c:manualLayout>
      </c:layout>
      <c:lineChart>
        <c:grouping val="standard"/>
        <c:varyColors val="0"/>
        <c:ser>
          <c:idx val="0"/>
          <c:order val="0"/>
          <c:tx>
            <c:strRef>
              <c:f>'[Final Cytokine Report with J^J JE^J JA^J P8 and P9.xlsx]J. JA, JE, P8'!$A$368</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P8'!$B$368:$D$368</c:f>
              <c:numCache>
                <c:formatCode>General</c:formatCode>
                <c:ptCount val="3"/>
                <c:pt idx="0">
                  <c:v>14.08</c:v>
                </c:pt>
                <c:pt idx="1">
                  <c:v>38.04</c:v>
                </c:pt>
                <c:pt idx="2">
                  <c:v>46.07</c:v>
                </c:pt>
              </c:numCache>
            </c:numRef>
          </c:val>
          <c:smooth val="0"/>
          <c:extLst>
            <c:ext xmlns:c16="http://schemas.microsoft.com/office/drawing/2014/chart" uri="{C3380CC4-5D6E-409C-BE32-E72D297353CC}">
              <c16:uniqueId val="{00000000-F69C-4007-A0B8-12E5832D6FD5}"/>
            </c:ext>
          </c:extLst>
        </c:ser>
        <c:ser>
          <c:idx val="1"/>
          <c:order val="1"/>
          <c:tx>
            <c:strRef>
              <c:f>'[Final Cytokine Report with J^J JE^J JA^J P8 and P9.xlsx]J. JA, JE, P8'!$A$369</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P8'!$B$369:$D$369</c:f>
              <c:numCache>
                <c:formatCode>General</c:formatCode>
                <c:ptCount val="3"/>
                <c:pt idx="0">
                  <c:v>155.04</c:v>
                </c:pt>
                <c:pt idx="1">
                  <c:v>215.42</c:v>
                </c:pt>
                <c:pt idx="2">
                  <c:v>16.399999999999999</c:v>
                </c:pt>
              </c:numCache>
            </c:numRef>
          </c:val>
          <c:smooth val="0"/>
          <c:extLst>
            <c:ext xmlns:c16="http://schemas.microsoft.com/office/drawing/2014/chart" uri="{C3380CC4-5D6E-409C-BE32-E72D297353CC}">
              <c16:uniqueId val="{00000001-F69C-4007-A0B8-12E5832D6FD5}"/>
            </c:ext>
          </c:extLst>
        </c:ser>
        <c:ser>
          <c:idx val="2"/>
          <c:order val="2"/>
          <c:tx>
            <c:strRef>
              <c:f>'[Final Cytokine Report with J^J JE^J JA^J P8 and P9.xlsx]J. JA, JE, P8'!$A$370</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P8'!$B$370:$D$370</c:f>
              <c:numCache>
                <c:formatCode>General</c:formatCode>
                <c:ptCount val="3"/>
                <c:pt idx="0">
                  <c:v>27.66</c:v>
                </c:pt>
                <c:pt idx="1">
                  <c:v>63.49</c:v>
                </c:pt>
                <c:pt idx="2">
                  <c:v>57.45</c:v>
                </c:pt>
              </c:numCache>
            </c:numRef>
          </c:val>
          <c:smooth val="0"/>
          <c:extLst>
            <c:ext xmlns:c16="http://schemas.microsoft.com/office/drawing/2014/chart" uri="{C3380CC4-5D6E-409C-BE32-E72D297353CC}">
              <c16:uniqueId val="{00000002-F69C-4007-A0B8-12E5832D6FD5}"/>
            </c:ext>
          </c:extLst>
        </c:ser>
        <c:ser>
          <c:idx val="3"/>
          <c:order val="3"/>
          <c:tx>
            <c:strRef>
              <c:f>'[Final Cytokine Report with J^J JE^J JA^J P8 and P9.xlsx]J. JA, JE, P8'!$A$371</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P8'!$B$371:$D$371</c:f>
              <c:numCache>
                <c:formatCode>General</c:formatCode>
                <c:ptCount val="3"/>
                <c:pt idx="0">
                  <c:v>12.27</c:v>
                </c:pt>
                <c:pt idx="1">
                  <c:v>11.22</c:v>
                </c:pt>
                <c:pt idx="2">
                  <c:v>10.96</c:v>
                </c:pt>
              </c:numCache>
            </c:numRef>
          </c:val>
          <c:smooth val="0"/>
          <c:extLst>
            <c:ext xmlns:c16="http://schemas.microsoft.com/office/drawing/2014/chart" uri="{C3380CC4-5D6E-409C-BE32-E72D297353CC}">
              <c16:uniqueId val="{00000003-F69C-4007-A0B8-12E5832D6FD5}"/>
            </c:ext>
          </c:extLst>
        </c:ser>
        <c:ser>
          <c:idx val="5"/>
          <c:order val="5"/>
          <c:tx>
            <c:strRef>
              <c:f>'[Final Cytokine Report with J^J JE^J JA^J P8 and P9.xlsx]J. JA, JE, P8'!$A$373</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P8'!$B$373:$D$373</c:f>
              <c:numCache>
                <c:formatCode>General</c:formatCode>
                <c:ptCount val="3"/>
                <c:pt idx="0">
                  <c:v>11.75</c:v>
                </c:pt>
                <c:pt idx="1">
                  <c:v>11.75</c:v>
                </c:pt>
                <c:pt idx="2">
                  <c:v>11.23</c:v>
                </c:pt>
              </c:numCache>
            </c:numRef>
          </c:val>
          <c:smooth val="0"/>
          <c:extLst>
            <c:ext xmlns:c16="http://schemas.microsoft.com/office/drawing/2014/chart" uri="{C3380CC4-5D6E-409C-BE32-E72D297353CC}">
              <c16:uniqueId val="{00000004-F69C-4007-A0B8-12E5832D6FD5}"/>
            </c:ext>
          </c:extLst>
        </c:ser>
        <c:ser>
          <c:idx val="9"/>
          <c:order val="9"/>
          <c:tx>
            <c:strRef>
              <c:f>'[Final Cytokine Report with J^J JE^J JA^J P8 and P9.xlsx]J. JA, JE, P8'!$A$377</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P8'!$B$377:$D$377</c:f>
              <c:numCache>
                <c:formatCode>General</c:formatCode>
                <c:ptCount val="3"/>
                <c:pt idx="0">
                  <c:v>13.82</c:v>
                </c:pt>
                <c:pt idx="1">
                  <c:v>13.82</c:v>
                </c:pt>
                <c:pt idx="2">
                  <c:v>12.79</c:v>
                </c:pt>
              </c:numCache>
            </c:numRef>
          </c:val>
          <c:smooth val="0"/>
          <c:extLst>
            <c:ext xmlns:c16="http://schemas.microsoft.com/office/drawing/2014/chart" uri="{C3380CC4-5D6E-409C-BE32-E72D297353CC}">
              <c16:uniqueId val="{00000005-F69C-4007-A0B8-12E5832D6FD5}"/>
            </c:ext>
          </c:extLst>
        </c:ser>
        <c:dLbls>
          <c:showLegendKey val="0"/>
          <c:showVal val="1"/>
          <c:showCatName val="0"/>
          <c:showSerName val="0"/>
          <c:showPercent val="0"/>
          <c:showBubbleSize val="0"/>
        </c:dLbls>
        <c:smooth val="0"/>
        <c:axId val="104283520"/>
        <c:axId val="10430579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P8'!$A$372</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P8'!$B$372:$D$372</c15:sqref>
                        </c15:formulaRef>
                      </c:ext>
                    </c:extLst>
                    <c:numCache>
                      <c:formatCode>General</c:formatCode>
                      <c:ptCount val="3"/>
                      <c:pt idx="0">
                        <c:v>92.03</c:v>
                      </c:pt>
                      <c:pt idx="1">
                        <c:v>76.03</c:v>
                      </c:pt>
                      <c:pt idx="2">
                        <c:v>16.920000000000002</c:v>
                      </c:pt>
                    </c:numCache>
                  </c:numRef>
                </c:val>
                <c:smooth val="0"/>
                <c:extLst>
                  <c:ext xmlns:c16="http://schemas.microsoft.com/office/drawing/2014/chart" uri="{C3380CC4-5D6E-409C-BE32-E72D297353CC}">
                    <c16:uniqueId val="{00000006-F69C-4007-A0B8-12E5832D6FD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P8'!$A$374</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P8'!$B$374:$D$374</c15:sqref>
                        </c15:formulaRef>
                      </c:ext>
                    </c:extLst>
                    <c:numCache>
                      <c:formatCode>General</c:formatCode>
                      <c:ptCount val="3"/>
                      <c:pt idx="0">
                        <c:v>12.01</c:v>
                      </c:pt>
                      <c:pt idx="1">
                        <c:v>11.75</c:v>
                      </c:pt>
                      <c:pt idx="2">
                        <c:v>11.49</c:v>
                      </c:pt>
                    </c:numCache>
                  </c:numRef>
                </c:val>
                <c:smooth val="0"/>
                <c:extLst xmlns:c15="http://schemas.microsoft.com/office/drawing/2012/chart">
                  <c:ext xmlns:c16="http://schemas.microsoft.com/office/drawing/2014/chart" uri="{C3380CC4-5D6E-409C-BE32-E72D297353CC}">
                    <c16:uniqueId val="{00000007-F69C-4007-A0B8-12E5832D6FD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P8'!$A$375</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P8'!$B$375:$D$375</c15:sqref>
                        </c15:formulaRef>
                      </c:ext>
                    </c:extLst>
                    <c:numCache>
                      <c:formatCode>General</c:formatCode>
                      <c:ptCount val="3"/>
                      <c:pt idx="0">
                        <c:v>9.14</c:v>
                      </c:pt>
                      <c:pt idx="1">
                        <c:v>10.96</c:v>
                      </c:pt>
                      <c:pt idx="2">
                        <c:v>11.75</c:v>
                      </c:pt>
                    </c:numCache>
                  </c:numRef>
                </c:val>
                <c:smooth val="0"/>
                <c:extLst xmlns:c15="http://schemas.microsoft.com/office/drawing/2012/chart">
                  <c:ext xmlns:c16="http://schemas.microsoft.com/office/drawing/2014/chart" uri="{C3380CC4-5D6E-409C-BE32-E72D297353CC}">
                    <c16:uniqueId val="{00000008-F69C-4007-A0B8-12E5832D6FD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P8'!$A$376</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P8'!$B$376:$D$376</c15:sqref>
                        </c15:formulaRef>
                      </c:ext>
                    </c:extLst>
                    <c:numCache>
                      <c:formatCode>General</c:formatCode>
                      <c:ptCount val="3"/>
                      <c:pt idx="0">
                        <c:v>10.18</c:v>
                      </c:pt>
                      <c:pt idx="1">
                        <c:v>10.96</c:v>
                      </c:pt>
                      <c:pt idx="2">
                        <c:v>10.18</c:v>
                      </c:pt>
                    </c:numCache>
                  </c:numRef>
                </c:val>
                <c:smooth val="0"/>
                <c:extLst xmlns:c15="http://schemas.microsoft.com/office/drawing/2012/chart">
                  <c:ext xmlns:c16="http://schemas.microsoft.com/office/drawing/2014/chart" uri="{C3380CC4-5D6E-409C-BE32-E72D297353CC}">
                    <c16:uniqueId val="{00000009-F69C-4007-A0B8-12E5832D6FD5}"/>
                  </c:ext>
                </c:extLst>
              </c15:ser>
            </c15:filteredLineSeries>
          </c:ext>
        </c:extLst>
      </c:lineChart>
      <c:catAx>
        <c:axId val="1042835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305792"/>
        <c:crosses val="autoZero"/>
        <c:auto val="1"/>
        <c:lblAlgn val="ctr"/>
        <c:lblOffset val="100"/>
        <c:noMultiLvlLbl val="0"/>
      </c:catAx>
      <c:valAx>
        <c:axId val="1043057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283520"/>
        <c:crosses val="autoZero"/>
        <c:crossBetween val="between"/>
      </c:valAx>
      <c:spPr>
        <a:noFill/>
        <a:ln>
          <a:noFill/>
        </a:ln>
        <a:effectLst/>
      </c:spPr>
    </c:plotArea>
    <c:legend>
      <c:legendPos val="b"/>
      <c:layout>
        <c:manualLayout>
          <c:xMode val="edge"/>
          <c:yMode val="edge"/>
          <c:x val="0.36531833100988342"/>
          <c:y val="0.93541644794400702"/>
          <c:w val="0.26936324614426693"/>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a:t>Figure 3: Evaluation of  CD69 on CD3+ T Cells in Human PBMC Specimens in Response to Client Test Compounds (N = 3)</a:t>
            </a:r>
            <a:endParaRPr lang="en-US"/>
          </a:p>
        </c:rich>
      </c:tx>
      <c:overlay val="0"/>
    </c:title>
    <c:autoTitleDeleted val="0"/>
    <c:plotArea>
      <c:layout/>
      <c:lineChart>
        <c:grouping val="standard"/>
        <c:varyColors val="0"/>
        <c:ser>
          <c:idx val="0"/>
          <c:order val="0"/>
          <c:tx>
            <c:v>J</c:v>
          </c:tx>
          <c:cat>
            <c:strRef>
              <c:f>[1]Sheet5!$D$22:$G$22</c:f>
              <c:strCache>
                <c:ptCount val="4"/>
                <c:pt idx="0">
                  <c:v>C1</c:v>
                </c:pt>
                <c:pt idx="1">
                  <c:v>C2</c:v>
                </c:pt>
                <c:pt idx="2">
                  <c:v>C3</c:v>
                </c:pt>
                <c:pt idx="3">
                  <c:v>C4</c:v>
                </c:pt>
              </c:strCache>
            </c:strRef>
          </c:cat>
          <c:val>
            <c:numRef>
              <c:f>[1]Sheet5!$D$34:$G$34</c:f>
              <c:numCache>
                <c:formatCode>General</c:formatCode>
                <c:ptCount val="4"/>
                <c:pt idx="0">
                  <c:v>118</c:v>
                </c:pt>
                <c:pt idx="1">
                  <c:v>121.33333333333333</c:v>
                </c:pt>
                <c:pt idx="2">
                  <c:v>165.66666666666666</c:v>
                </c:pt>
                <c:pt idx="3">
                  <c:v>526</c:v>
                </c:pt>
              </c:numCache>
            </c:numRef>
          </c:val>
          <c:smooth val="0"/>
          <c:extLst>
            <c:ext xmlns:c16="http://schemas.microsoft.com/office/drawing/2014/chart" uri="{C3380CC4-5D6E-409C-BE32-E72D297353CC}">
              <c16:uniqueId val="{00000000-4257-4E3E-A635-A37FC15EFAF2}"/>
            </c:ext>
          </c:extLst>
        </c:ser>
        <c:ser>
          <c:idx val="3"/>
          <c:order val="3"/>
          <c:tx>
            <c:v>JA</c:v>
          </c:tx>
          <c:val>
            <c:numRef>
              <c:f>[1]Sheet5!$P$34:$S$34</c:f>
              <c:numCache>
                <c:formatCode>General</c:formatCode>
                <c:ptCount val="4"/>
                <c:pt idx="0">
                  <c:v>144.33333333333334</c:v>
                </c:pt>
                <c:pt idx="1">
                  <c:v>212</c:v>
                </c:pt>
                <c:pt idx="2">
                  <c:v>147</c:v>
                </c:pt>
                <c:pt idx="3">
                  <c:v>224.33333333333334</c:v>
                </c:pt>
              </c:numCache>
            </c:numRef>
          </c:val>
          <c:smooth val="0"/>
          <c:extLst>
            <c:ext xmlns:c16="http://schemas.microsoft.com/office/drawing/2014/chart" uri="{C3380CC4-5D6E-409C-BE32-E72D297353CC}">
              <c16:uniqueId val="{00000001-4257-4E3E-A635-A37FC15EFAF2}"/>
            </c:ext>
          </c:extLst>
        </c:ser>
        <c:ser>
          <c:idx val="4"/>
          <c:order val="4"/>
          <c:tx>
            <c:v>JE5</c:v>
          </c:tx>
          <c:val>
            <c:numRef>
              <c:f>[1]Sheet5!$T$34:$W$34</c:f>
              <c:numCache>
                <c:formatCode>General</c:formatCode>
                <c:ptCount val="4"/>
                <c:pt idx="0">
                  <c:v>175.66666666666666</c:v>
                </c:pt>
                <c:pt idx="1">
                  <c:v>275.66666666666669</c:v>
                </c:pt>
                <c:pt idx="2">
                  <c:v>500</c:v>
                </c:pt>
                <c:pt idx="3">
                  <c:v>646</c:v>
                </c:pt>
              </c:numCache>
            </c:numRef>
          </c:val>
          <c:smooth val="0"/>
          <c:extLst>
            <c:ext xmlns:c16="http://schemas.microsoft.com/office/drawing/2014/chart" uri="{C3380CC4-5D6E-409C-BE32-E72D297353CC}">
              <c16:uniqueId val="{00000002-4257-4E3E-A635-A37FC15EFAF2}"/>
            </c:ext>
          </c:extLst>
        </c:ser>
        <c:ser>
          <c:idx val="6"/>
          <c:order val="6"/>
          <c:tx>
            <c:v>P8</c:v>
          </c:tx>
          <c:val>
            <c:numRef>
              <c:f>[1]Sheet5!$AB$34:$AE$34</c:f>
              <c:numCache>
                <c:formatCode>General</c:formatCode>
                <c:ptCount val="4"/>
                <c:pt idx="0">
                  <c:v>151.66666666666666</c:v>
                </c:pt>
                <c:pt idx="1">
                  <c:v>236.33333333333334</c:v>
                </c:pt>
                <c:pt idx="2">
                  <c:v>713.66666666666663</c:v>
                </c:pt>
                <c:pt idx="3">
                  <c:v>1427.3333333333333</c:v>
                </c:pt>
              </c:numCache>
            </c:numRef>
          </c:val>
          <c:smooth val="0"/>
          <c:extLst>
            <c:ext xmlns:c16="http://schemas.microsoft.com/office/drawing/2014/chart" uri="{C3380CC4-5D6E-409C-BE32-E72D297353CC}">
              <c16:uniqueId val="{00000003-4257-4E3E-A635-A37FC15EFAF2}"/>
            </c:ext>
          </c:extLst>
        </c:ser>
        <c:ser>
          <c:idx val="7"/>
          <c:order val="7"/>
          <c:tx>
            <c:v>P9</c:v>
          </c:tx>
          <c:val>
            <c:numRef>
              <c:f>[1]Sheet5!$AF$34:$AI$34</c:f>
              <c:numCache>
                <c:formatCode>General</c:formatCode>
                <c:ptCount val="4"/>
                <c:pt idx="0">
                  <c:v>121.33333333333333</c:v>
                </c:pt>
                <c:pt idx="1">
                  <c:v>124</c:v>
                </c:pt>
                <c:pt idx="2">
                  <c:v>269.66666666666669</c:v>
                </c:pt>
                <c:pt idx="3">
                  <c:v>485.33333333333331</c:v>
                </c:pt>
              </c:numCache>
            </c:numRef>
          </c:val>
          <c:smooth val="0"/>
          <c:extLst>
            <c:ext xmlns:c16="http://schemas.microsoft.com/office/drawing/2014/chart" uri="{C3380CC4-5D6E-409C-BE32-E72D297353CC}">
              <c16:uniqueId val="{00000004-4257-4E3E-A635-A37FC15EFAF2}"/>
            </c:ext>
          </c:extLst>
        </c:ser>
        <c:ser>
          <c:idx val="10"/>
          <c:order val="10"/>
          <c:tx>
            <c:v>JE6</c:v>
          </c:tx>
          <c:val>
            <c:numRef>
              <c:f>[1]Sheet5!$AR$34:$AU$34</c:f>
              <c:numCache>
                <c:formatCode>General</c:formatCode>
                <c:ptCount val="4"/>
                <c:pt idx="0">
                  <c:v>119.33333333333333</c:v>
                </c:pt>
                <c:pt idx="1">
                  <c:v>188.33333333333334</c:v>
                </c:pt>
                <c:pt idx="2">
                  <c:v>327.66666666666669</c:v>
                </c:pt>
                <c:pt idx="3">
                  <c:v>403.33333333333331</c:v>
                </c:pt>
              </c:numCache>
            </c:numRef>
          </c:val>
          <c:smooth val="0"/>
          <c:extLst>
            <c:ext xmlns:c16="http://schemas.microsoft.com/office/drawing/2014/chart" uri="{C3380CC4-5D6E-409C-BE32-E72D297353CC}">
              <c16:uniqueId val="{00000005-4257-4E3E-A635-A37FC15EFAF2}"/>
            </c:ext>
          </c:extLst>
        </c:ser>
        <c:dLbls>
          <c:showLegendKey val="0"/>
          <c:showVal val="0"/>
          <c:showCatName val="0"/>
          <c:showSerName val="0"/>
          <c:showPercent val="0"/>
          <c:showBubbleSize val="0"/>
        </c:dLbls>
        <c:marker val="1"/>
        <c:smooth val="0"/>
        <c:axId val="86226048"/>
        <c:axId val="86227584"/>
        <c:extLst>
          <c:ext xmlns:c15="http://schemas.microsoft.com/office/drawing/2012/chart" uri="{02D57815-91ED-43cb-92C2-25804820EDAC}">
            <c15:filteredLineSeries>
              <c15:ser>
                <c:idx val="1"/>
                <c:order val="1"/>
                <c:tx>
                  <c:v>KE</c:v>
                </c:tx>
                <c:val>
                  <c:numRef>
                    <c:extLst>
                      <c:ext uri="{02D57815-91ED-43cb-92C2-25804820EDAC}">
                        <c15:formulaRef>
                          <c15:sqref>[1]Sheet5!$H$34:$K$34</c15:sqref>
                        </c15:formulaRef>
                      </c:ext>
                    </c:extLst>
                    <c:numCache>
                      <c:formatCode>General</c:formatCode>
                      <c:ptCount val="4"/>
                      <c:pt idx="0">
                        <c:v>144.33333333333334</c:v>
                      </c:pt>
                      <c:pt idx="1">
                        <c:v>146</c:v>
                      </c:pt>
                      <c:pt idx="2">
                        <c:v>348.66666666666669</c:v>
                      </c:pt>
                      <c:pt idx="3">
                        <c:v>915.66666666666663</c:v>
                      </c:pt>
                    </c:numCache>
                  </c:numRef>
                </c:val>
                <c:smooth val="0"/>
                <c:extLst>
                  <c:ext xmlns:c16="http://schemas.microsoft.com/office/drawing/2014/chart" uri="{C3380CC4-5D6E-409C-BE32-E72D297353CC}">
                    <c16:uniqueId val="{00000006-4257-4E3E-A635-A37FC15EFAF2}"/>
                  </c:ext>
                </c:extLst>
              </c15:ser>
            </c15:filteredLineSeries>
            <c15:filteredLineSeries>
              <c15:ser>
                <c:idx val="2"/>
                <c:order val="2"/>
                <c:tx>
                  <c:v>JB</c:v>
                </c:tx>
                <c:val>
                  <c:numRef>
                    <c:extLst xmlns:c15="http://schemas.microsoft.com/office/drawing/2012/chart">
                      <c:ext xmlns:c15="http://schemas.microsoft.com/office/drawing/2012/chart" uri="{02D57815-91ED-43cb-92C2-25804820EDAC}">
                        <c15:formulaRef>
                          <c15:sqref>[1]Sheet5!$L$34:$O$34</c15:sqref>
                        </c15:formulaRef>
                      </c:ext>
                    </c:extLst>
                    <c:numCache>
                      <c:formatCode>General</c:formatCode>
                      <c:ptCount val="4"/>
                      <c:pt idx="0">
                        <c:v>109.66666666666667</c:v>
                      </c:pt>
                      <c:pt idx="1">
                        <c:v>115.33333333333333</c:v>
                      </c:pt>
                      <c:pt idx="2">
                        <c:v>245.33333333333334</c:v>
                      </c:pt>
                      <c:pt idx="3">
                        <c:v>555.33333333333337</c:v>
                      </c:pt>
                    </c:numCache>
                  </c:numRef>
                </c:val>
                <c:smooth val="0"/>
                <c:extLst xmlns:c15="http://schemas.microsoft.com/office/drawing/2012/chart">
                  <c:ext xmlns:c16="http://schemas.microsoft.com/office/drawing/2014/chart" uri="{C3380CC4-5D6E-409C-BE32-E72D297353CC}">
                    <c16:uniqueId val="{00000007-4257-4E3E-A635-A37FC15EFAF2}"/>
                  </c:ext>
                </c:extLst>
              </c15:ser>
            </c15:filteredLineSeries>
            <c15:filteredLineSeries>
              <c15:ser>
                <c:idx val="5"/>
                <c:order val="5"/>
                <c:tx>
                  <c:v>DYE01</c:v>
                </c:tx>
                <c:val>
                  <c:numRef>
                    <c:extLst xmlns:c15="http://schemas.microsoft.com/office/drawing/2012/chart">
                      <c:ext xmlns:c15="http://schemas.microsoft.com/office/drawing/2012/chart" uri="{02D57815-91ED-43cb-92C2-25804820EDAC}">
                        <c15:formulaRef>
                          <c15:sqref>[1]Sheet5!$X$34:$AA$34</c15:sqref>
                        </c15:formulaRef>
                      </c:ext>
                    </c:extLst>
                    <c:numCache>
                      <c:formatCode>General</c:formatCode>
                      <c:ptCount val="4"/>
                      <c:pt idx="0">
                        <c:v>209.66666666666666</c:v>
                      </c:pt>
                      <c:pt idx="1">
                        <c:v>326</c:v>
                      </c:pt>
                      <c:pt idx="2">
                        <c:v>546.66666666666663</c:v>
                      </c:pt>
                      <c:pt idx="3">
                        <c:v>773.33333333333337</c:v>
                      </c:pt>
                    </c:numCache>
                  </c:numRef>
                </c:val>
                <c:smooth val="0"/>
                <c:extLst xmlns:c15="http://schemas.microsoft.com/office/drawing/2012/chart">
                  <c:ext xmlns:c16="http://schemas.microsoft.com/office/drawing/2014/chart" uri="{C3380CC4-5D6E-409C-BE32-E72D297353CC}">
                    <c16:uniqueId val="{00000008-4257-4E3E-A635-A37FC15EFAF2}"/>
                  </c:ext>
                </c:extLst>
              </c15:ser>
            </c15:filteredLineSeries>
            <c15:filteredLineSeries>
              <c15:ser>
                <c:idx val="8"/>
                <c:order val="8"/>
                <c:tx>
                  <c:v>P10</c:v>
                </c:tx>
                <c:val>
                  <c:numRef>
                    <c:extLst xmlns:c15="http://schemas.microsoft.com/office/drawing/2012/chart">
                      <c:ext xmlns:c15="http://schemas.microsoft.com/office/drawing/2012/chart" uri="{02D57815-91ED-43cb-92C2-25804820EDAC}">
                        <c15:formulaRef>
                          <c15:sqref>[1]Sheet5!$AJ$34:$AM$34</c15:sqref>
                        </c15:formulaRef>
                      </c:ext>
                    </c:extLst>
                    <c:numCache>
                      <c:formatCode>General</c:formatCode>
                      <c:ptCount val="4"/>
                      <c:pt idx="0">
                        <c:v>128.66666666666666</c:v>
                      </c:pt>
                      <c:pt idx="1">
                        <c:v>149.33333333333334</c:v>
                      </c:pt>
                      <c:pt idx="2">
                        <c:v>305.33333333333331</c:v>
                      </c:pt>
                      <c:pt idx="3">
                        <c:v>820</c:v>
                      </c:pt>
                    </c:numCache>
                  </c:numRef>
                </c:val>
                <c:smooth val="0"/>
                <c:extLst xmlns:c15="http://schemas.microsoft.com/office/drawing/2012/chart">
                  <c:ext xmlns:c16="http://schemas.microsoft.com/office/drawing/2014/chart" uri="{C3380CC4-5D6E-409C-BE32-E72D297353CC}">
                    <c16:uniqueId val="{00000009-4257-4E3E-A635-A37FC15EFAF2}"/>
                  </c:ext>
                </c:extLst>
              </c15:ser>
            </c15:filteredLineSeries>
            <c15:filteredLineSeries>
              <c15:ser>
                <c:idx val="9"/>
                <c:order val="9"/>
                <c:tx>
                  <c:v>PAQ-1</c:v>
                </c:tx>
                <c:val>
                  <c:numRef>
                    <c:extLst xmlns:c15="http://schemas.microsoft.com/office/drawing/2012/chart">
                      <c:ext xmlns:c15="http://schemas.microsoft.com/office/drawing/2012/chart" uri="{02D57815-91ED-43cb-92C2-25804820EDAC}">
                        <c15:formulaRef>
                          <c15:sqref>[1]Sheet5!$AN$34:$AQ$34</c15:sqref>
                        </c15:formulaRef>
                      </c:ext>
                    </c:extLst>
                    <c:numCache>
                      <c:formatCode>General</c:formatCode>
                      <c:ptCount val="4"/>
                      <c:pt idx="0">
                        <c:v>114.33333333333333</c:v>
                      </c:pt>
                      <c:pt idx="1">
                        <c:v>117.33333333333333</c:v>
                      </c:pt>
                      <c:pt idx="2">
                        <c:v>124</c:v>
                      </c:pt>
                      <c:pt idx="3">
                        <c:v>174.66666666666666</c:v>
                      </c:pt>
                    </c:numCache>
                  </c:numRef>
                </c:val>
                <c:smooth val="0"/>
                <c:extLst xmlns:c15="http://schemas.microsoft.com/office/drawing/2012/chart">
                  <c:ext xmlns:c16="http://schemas.microsoft.com/office/drawing/2014/chart" uri="{C3380CC4-5D6E-409C-BE32-E72D297353CC}">
                    <c16:uniqueId val="{0000000A-4257-4E3E-A635-A37FC15EFAF2}"/>
                  </c:ext>
                </c:extLst>
              </c15:ser>
            </c15:filteredLineSeries>
          </c:ext>
        </c:extLst>
      </c:lineChart>
      <c:catAx>
        <c:axId val="86226048"/>
        <c:scaling>
          <c:orientation val="minMax"/>
        </c:scaling>
        <c:delete val="0"/>
        <c:axPos val="b"/>
        <c:numFmt formatCode="General" sourceLinked="0"/>
        <c:majorTickMark val="none"/>
        <c:minorTickMark val="none"/>
        <c:tickLblPos val="nextTo"/>
        <c:crossAx val="86227584"/>
        <c:crosses val="autoZero"/>
        <c:auto val="1"/>
        <c:lblAlgn val="ctr"/>
        <c:lblOffset val="100"/>
        <c:noMultiLvlLbl val="0"/>
      </c:catAx>
      <c:valAx>
        <c:axId val="86227584"/>
        <c:scaling>
          <c:orientation val="minMax"/>
        </c:scaling>
        <c:delete val="0"/>
        <c:axPos val="l"/>
        <c:majorGridlines/>
        <c:title>
          <c:tx>
            <c:rich>
              <a:bodyPr/>
              <a:lstStyle/>
              <a:p>
                <a:pPr>
                  <a:defRPr/>
                </a:pPr>
                <a:r>
                  <a:rPr lang="en-US"/>
                  <a:t>MFI</a:t>
                </a:r>
              </a:p>
            </c:rich>
          </c:tx>
          <c:overlay val="0"/>
        </c:title>
        <c:numFmt formatCode="General" sourceLinked="1"/>
        <c:majorTickMark val="none"/>
        <c:minorTickMark val="none"/>
        <c:tickLblPos val="nextTo"/>
        <c:crossAx val="86226048"/>
        <c:crosses val="autoZero"/>
        <c:crossBetween val="between"/>
      </c:valAx>
    </c:plotArea>
    <c:legend>
      <c:legendPos val="r"/>
      <c:overlay val="0"/>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b="0" i="0" u="none" strike="noStrike" baseline="0" dirty="0">
                <a:effectLst/>
              </a:rPr>
              <a:t>IL-1</a:t>
            </a:r>
            <a:r>
              <a:rPr lang="el-GR" sz="2400" b="0" i="0" u="none" strike="noStrike" baseline="0" dirty="0">
                <a:effectLst/>
              </a:rPr>
              <a:t>β</a:t>
            </a:r>
            <a:r>
              <a:rPr lang="en-US" sz="2400" b="0" i="0" u="none" strike="noStrike" baseline="0" dirty="0">
                <a:effectLst/>
              </a:rPr>
              <a:t> </a:t>
            </a:r>
            <a:r>
              <a:rPr lang="en-US" sz="2400" b="1" i="0" u="none" strike="noStrike" baseline="0" dirty="0">
                <a:effectLst/>
              </a:rPr>
              <a:t>Inflammatory cytokine</a:t>
            </a:r>
            <a:r>
              <a:rPr lang="el-GR" sz="2400" b="1" i="0" u="none" strike="noStrike" baseline="0" dirty="0">
                <a:effectLst>
                  <a:outerShdw blurRad="50800" dist="38100" dir="5400000" algn="t" rotWithShape="0">
                    <a:prstClr val="black">
                      <a:alpha val="40000"/>
                    </a:prstClr>
                  </a:outerShdw>
                </a:effectLst>
              </a:rPr>
              <a:t> </a:t>
            </a:r>
            <a:endParaRPr lang="en-US" sz="2400" dirty="0"/>
          </a:p>
        </c:rich>
      </c:tx>
      <c:layout>
        <c:manualLayout>
          <c:xMode val="edge"/>
          <c:yMode val="edge"/>
          <c:x val="0.47476962947861051"/>
          <c:y val="3.3333333333333333E-2"/>
        </c:manualLayout>
      </c:layout>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3922479424151759E-2"/>
          <c:y val="0.12090383549197417"/>
          <c:w val="0.89674698640276684"/>
          <c:h val="0.75012723978708307"/>
        </c:manualLayout>
      </c:layout>
      <c:lineChart>
        <c:grouping val="standard"/>
        <c:varyColors val="0"/>
        <c:ser>
          <c:idx val="0"/>
          <c:order val="0"/>
          <c:tx>
            <c:strRef>
              <c:f>'[Final Cytokine Report with J^J JE^J JA^J P8 and P9.xlsx]J. JA, JE, P8'!$A$368</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P8'!$B$368:$D$368</c:f>
              <c:numCache>
                <c:formatCode>General</c:formatCode>
                <c:ptCount val="3"/>
                <c:pt idx="0">
                  <c:v>14.08</c:v>
                </c:pt>
                <c:pt idx="1">
                  <c:v>38.04</c:v>
                </c:pt>
                <c:pt idx="2">
                  <c:v>46.07</c:v>
                </c:pt>
              </c:numCache>
            </c:numRef>
          </c:val>
          <c:smooth val="0"/>
          <c:extLst>
            <c:ext xmlns:c16="http://schemas.microsoft.com/office/drawing/2014/chart" uri="{C3380CC4-5D6E-409C-BE32-E72D297353CC}">
              <c16:uniqueId val="{00000000-8C74-4691-B34D-B8DC51B83787}"/>
            </c:ext>
          </c:extLst>
        </c:ser>
        <c:ser>
          <c:idx val="1"/>
          <c:order val="1"/>
          <c:tx>
            <c:strRef>
              <c:f>'[Final Cytokine Report with J^J JE^J JA^J P8 and P9.xlsx]J. JA, JE, P8'!$A$369</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P8'!$B$369:$D$369</c:f>
              <c:numCache>
                <c:formatCode>General</c:formatCode>
                <c:ptCount val="3"/>
                <c:pt idx="0">
                  <c:v>155.04</c:v>
                </c:pt>
                <c:pt idx="1">
                  <c:v>215.42</c:v>
                </c:pt>
                <c:pt idx="2">
                  <c:v>16.399999999999999</c:v>
                </c:pt>
              </c:numCache>
            </c:numRef>
          </c:val>
          <c:smooth val="0"/>
          <c:extLst>
            <c:ext xmlns:c16="http://schemas.microsoft.com/office/drawing/2014/chart" uri="{C3380CC4-5D6E-409C-BE32-E72D297353CC}">
              <c16:uniqueId val="{00000001-8C74-4691-B34D-B8DC51B83787}"/>
            </c:ext>
          </c:extLst>
        </c:ser>
        <c:ser>
          <c:idx val="2"/>
          <c:order val="2"/>
          <c:tx>
            <c:strRef>
              <c:f>'[Final Cytokine Report with J^J JE^J JA^J P8 and P9.xlsx]J. JA, JE, P8'!$A$370</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P8'!$B$370:$D$370</c:f>
              <c:numCache>
                <c:formatCode>General</c:formatCode>
                <c:ptCount val="3"/>
                <c:pt idx="0">
                  <c:v>27.66</c:v>
                </c:pt>
                <c:pt idx="1">
                  <c:v>63.49</c:v>
                </c:pt>
                <c:pt idx="2">
                  <c:v>57.45</c:v>
                </c:pt>
              </c:numCache>
            </c:numRef>
          </c:val>
          <c:smooth val="0"/>
          <c:extLst>
            <c:ext xmlns:c16="http://schemas.microsoft.com/office/drawing/2014/chart" uri="{C3380CC4-5D6E-409C-BE32-E72D297353CC}">
              <c16:uniqueId val="{00000002-8C74-4691-B34D-B8DC51B83787}"/>
            </c:ext>
          </c:extLst>
        </c:ser>
        <c:ser>
          <c:idx val="3"/>
          <c:order val="3"/>
          <c:tx>
            <c:strRef>
              <c:f>'[Final Cytokine Report with J^J JE^J JA^J P8 and P9.xlsx]J. JA, JE, P8'!$A$371</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P8'!$B$371:$D$371</c:f>
              <c:numCache>
                <c:formatCode>General</c:formatCode>
                <c:ptCount val="3"/>
                <c:pt idx="0">
                  <c:v>12.27</c:v>
                </c:pt>
                <c:pt idx="1">
                  <c:v>11.22</c:v>
                </c:pt>
                <c:pt idx="2">
                  <c:v>10.96</c:v>
                </c:pt>
              </c:numCache>
            </c:numRef>
          </c:val>
          <c:smooth val="0"/>
          <c:extLst>
            <c:ext xmlns:c16="http://schemas.microsoft.com/office/drawing/2014/chart" uri="{C3380CC4-5D6E-409C-BE32-E72D297353CC}">
              <c16:uniqueId val="{00000003-8C74-4691-B34D-B8DC51B83787}"/>
            </c:ext>
          </c:extLst>
        </c:ser>
        <c:ser>
          <c:idx val="5"/>
          <c:order val="5"/>
          <c:tx>
            <c:strRef>
              <c:f>'[Final Cytokine Report with J^J JE^J JA^J P8 and P9.xlsx]J. JA, JE, P8'!$A$373</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P8'!$B$373:$D$373</c:f>
              <c:numCache>
                <c:formatCode>General</c:formatCode>
                <c:ptCount val="3"/>
                <c:pt idx="0">
                  <c:v>11.75</c:v>
                </c:pt>
                <c:pt idx="1">
                  <c:v>11.75</c:v>
                </c:pt>
                <c:pt idx="2">
                  <c:v>11.23</c:v>
                </c:pt>
              </c:numCache>
            </c:numRef>
          </c:val>
          <c:smooth val="0"/>
          <c:extLst>
            <c:ext xmlns:c16="http://schemas.microsoft.com/office/drawing/2014/chart" uri="{C3380CC4-5D6E-409C-BE32-E72D297353CC}">
              <c16:uniqueId val="{00000004-8C74-4691-B34D-B8DC51B83787}"/>
            </c:ext>
          </c:extLst>
        </c:ser>
        <c:ser>
          <c:idx val="9"/>
          <c:order val="9"/>
          <c:tx>
            <c:strRef>
              <c:f>'[Final Cytokine Report with J^J JE^J JA^J P8 and P9.xlsx]J. JA, JE, P8'!$A$377</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P8'!$B$367:$D$367</c:f>
              <c:strCache>
                <c:ptCount val="3"/>
                <c:pt idx="0">
                  <c:v>C2</c:v>
                </c:pt>
                <c:pt idx="1">
                  <c:v>C3</c:v>
                </c:pt>
                <c:pt idx="2">
                  <c:v>C4</c:v>
                </c:pt>
              </c:strCache>
            </c:strRef>
          </c:cat>
          <c:val>
            <c:numRef>
              <c:f>'[Final Cytokine Report with J^J JE^J JA^J P8 and P9.xlsx]J. JA, JE, P8'!$B$377:$D$377</c:f>
              <c:numCache>
                <c:formatCode>General</c:formatCode>
                <c:ptCount val="3"/>
                <c:pt idx="0">
                  <c:v>13.82</c:v>
                </c:pt>
                <c:pt idx="1">
                  <c:v>13.82</c:v>
                </c:pt>
                <c:pt idx="2">
                  <c:v>12.79</c:v>
                </c:pt>
              </c:numCache>
            </c:numRef>
          </c:val>
          <c:smooth val="0"/>
          <c:extLst>
            <c:ext xmlns:c16="http://schemas.microsoft.com/office/drawing/2014/chart" uri="{C3380CC4-5D6E-409C-BE32-E72D297353CC}">
              <c16:uniqueId val="{00000005-8C74-4691-B34D-B8DC51B83787}"/>
            </c:ext>
          </c:extLst>
        </c:ser>
        <c:dLbls>
          <c:showLegendKey val="0"/>
          <c:showVal val="1"/>
          <c:showCatName val="0"/>
          <c:showSerName val="0"/>
          <c:showPercent val="0"/>
          <c:showBubbleSize val="0"/>
        </c:dLbls>
        <c:smooth val="0"/>
        <c:axId val="104283520"/>
        <c:axId val="10430579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P8'!$A$372</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P8'!$B$372:$D$372</c15:sqref>
                        </c15:formulaRef>
                      </c:ext>
                    </c:extLst>
                    <c:numCache>
                      <c:formatCode>General</c:formatCode>
                      <c:ptCount val="3"/>
                      <c:pt idx="0">
                        <c:v>92.03</c:v>
                      </c:pt>
                      <c:pt idx="1">
                        <c:v>76.03</c:v>
                      </c:pt>
                      <c:pt idx="2">
                        <c:v>16.920000000000002</c:v>
                      </c:pt>
                    </c:numCache>
                  </c:numRef>
                </c:val>
                <c:smooth val="0"/>
                <c:extLst>
                  <c:ext xmlns:c16="http://schemas.microsoft.com/office/drawing/2014/chart" uri="{C3380CC4-5D6E-409C-BE32-E72D297353CC}">
                    <c16:uniqueId val="{00000006-8C74-4691-B34D-B8DC51B8378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P8'!$A$374</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P8'!$B$374:$D$374</c15:sqref>
                        </c15:formulaRef>
                      </c:ext>
                    </c:extLst>
                    <c:numCache>
                      <c:formatCode>General</c:formatCode>
                      <c:ptCount val="3"/>
                      <c:pt idx="0">
                        <c:v>12.01</c:v>
                      </c:pt>
                      <c:pt idx="1">
                        <c:v>11.75</c:v>
                      </c:pt>
                      <c:pt idx="2">
                        <c:v>11.49</c:v>
                      </c:pt>
                    </c:numCache>
                  </c:numRef>
                </c:val>
                <c:smooth val="0"/>
                <c:extLst xmlns:c15="http://schemas.microsoft.com/office/drawing/2012/chart">
                  <c:ext xmlns:c16="http://schemas.microsoft.com/office/drawing/2014/chart" uri="{C3380CC4-5D6E-409C-BE32-E72D297353CC}">
                    <c16:uniqueId val="{00000007-8C74-4691-B34D-B8DC51B8378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P8'!$A$375</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P8'!$B$375:$D$375</c15:sqref>
                        </c15:formulaRef>
                      </c:ext>
                    </c:extLst>
                    <c:numCache>
                      <c:formatCode>General</c:formatCode>
                      <c:ptCount val="3"/>
                      <c:pt idx="0">
                        <c:v>9.14</c:v>
                      </c:pt>
                      <c:pt idx="1">
                        <c:v>10.96</c:v>
                      </c:pt>
                      <c:pt idx="2">
                        <c:v>11.75</c:v>
                      </c:pt>
                    </c:numCache>
                  </c:numRef>
                </c:val>
                <c:smooth val="0"/>
                <c:extLst xmlns:c15="http://schemas.microsoft.com/office/drawing/2012/chart">
                  <c:ext xmlns:c16="http://schemas.microsoft.com/office/drawing/2014/chart" uri="{C3380CC4-5D6E-409C-BE32-E72D297353CC}">
                    <c16:uniqueId val="{00000008-8C74-4691-B34D-B8DC51B8378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P8'!$A$376</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P8'!$B$367:$D$367</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P8'!$B$376:$D$376</c15:sqref>
                        </c15:formulaRef>
                      </c:ext>
                    </c:extLst>
                    <c:numCache>
                      <c:formatCode>General</c:formatCode>
                      <c:ptCount val="3"/>
                      <c:pt idx="0">
                        <c:v>10.18</c:v>
                      </c:pt>
                      <c:pt idx="1">
                        <c:v>10.96</c:v>
                      </c:pt>
                      <c:pt idx="2">
                        <c:v>10.18</c:v>
                      </c:pt>
                    </c:numCache>
                  </c:numRef>
                </c:val>
                <c:smooth val="0"/>
                <c:extLst xmlns:c15="http://schemas.microsoft.com/office/drawing/2012/chart">
                  <c:ext xmlns:c16="http://schemas.microsoft.com/office/drawing/2014/chart" uri="{C3380CC4-5D6E-409C-BE32-E72D297353CC}">
                    <c16:uniqueId val="{00000009-8C74-4691-B34D-B8DC51B83787}"/>
                  </c:ext>
                </c:extLst>
              </c15:ser>
            </c15:filteredLineSeries>
          </c:ext>
        </c:extLst>
      </c:lineChart>
      <c:catAx>
        <c:axId val="1042835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305792"/>
        <c:crosses val="autoZero"/>
        <c:auto val="1"/>
        <c:lblAlgn val="ctr"/>
        <c:lblOffset val="100"/>
        <c:noMultiLvlLbl val="0"/>
      </c:catAx>
      <c:valAx>
        <c:axId val="1043057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04283520"/>
        <c:crosses val="autoZero"/>
        <c:crossBetween val="between"/>
      </c:valAx>
      <c:spPr>
        <a:noFill/>
        <a:ln>
          <a:noFill/>
        </a:ln>
        <a:effectLst/>
      </c:spPr>
    </c:plotArea>
    <c:legend>
      <c:legendPos val="b"/>
      <c:layout>
        <c:manualLayout>
          <c:xMode val="edge"/>
          <c:yMode val="edge"/>
          <c:x val="0.36531833100988342"/>
          <c:y val="0.93541644794400702"/>
          <c:w val="0.26936324614426693"/>
          <c:h val="3.12502187226596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b="0" i="0" u="none" strike="noStrike" baseline="0">
                <a:effectLst/>
              </a:rPr>
              <a:t>IL-2</a:t>
            </a:r>
            <a:r>
              <a:rPr lang="en-US" sz="2800" b="1" i="0" u="none" strike="noStrike" baseline="0">
                <a:effectLst>
                  <a:outerShdw blurRad="50800" dist="38100" dir="5400000" algn="t" rotWithShape="0">
                    <a:prstClr val="black">
                      <a:alpha val="40000"/>
                    </a:prstClr>
                  </a:outerShdw>
                </a:effectLst>
              </a:rPr>
              <a:t> </a:t>
            </a:r>
            <a:endParaRPr lang="en-US" sz="2800"/>
          </a:p>
        </c:rich>
      </c:tx>
      <c:layout>
        <c:manualLayout>
          <c:xMode val="edge"/>
          <c:yMode val="edge"/>
          <c:x val="0.45191624436253219"/>
          <c:y val="4.5140077598995777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7.307417621460785E-2"/>
          <c:y val="9.8152173913043483E-2"/>
          <c:w val="0.91436013952676753"/>
          <c:h val="0.8183815474152687"/>
        </c:manualLayout>
      </c:layout>
      <c:lineChart>
        <c:grouping val="standard"/>
        <c:varyColors val="0"/>
        <c:ser>
          <c:idx val="0"/>
          <c:order val="0"/>
          <c:tx>
            <c:strRef>
              <c:f>'[Final Cytokine Report with J^J JE^J JA^J P8 and P9.xlsx]J. JA, JE, P8'!$A$395</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P8'!$B$394:$D$394</c:f>
              <c:strCache>
                <c:ptCount val="3"/>
                <c:pt idx="0">
                  <c:v>C2</c:v>
                </c:pt>
                <c:pt idx="1">
                  <c:v>C3</c:v>
                </c:pt>
                <c:pt idx="2">
                  <c:v>C4</c:v>
                </c:pt>
              </c:strCache>
            </c:strRef>
          </c:cat>
          <c:val>
            <c:numRef>
              <c:f>'[Final Cytokine Report with J^J JE^J JA^J P8 and P9.xlsx]J. JA, JE, P8'!$B$395:$D$395</c:f>
              <c:numCache>
                <c:formatCode>General</c:formatCode>
                <c:ptCount val="3"/>
                <c:pt idx="0">
                  <c:v>7.44</c:v>
                </c:pt>
                <c:pt idx="1">
                  <c:v>8.69</c:v>
                </c:pt>
                <c:pt idx="2">
                  <c:v>6.89</c:v>
                </c:pt>
              </c:numCache>
            </c:numRef>
          </c:val>
          <c:smooth val="0"/>
          <c:extLst>
            <c:ext xmlns:c16="http://schemas.microsoft.com/office/drawing/2014/chart" uri="{C3380CC4-5D6E-409C-BE32-E72D297353CC}">
              <c16:uniqueId val="{00000000-3614-4939-A253-2C4B30244C03}"/>
            </c:ext>
          </c:extLst>
        </c:ser>
        <c:ser>
          <c:idx val="1"/>
          <c:order val="1"/>
          <c:tx>
            <c:strRef>
              <c:f>'[Final Cytokine Report with J^J JE^J JA^J P8 and P9.xlsx]J. JA, JE, P8'!$A$396</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P8'!$B$394:$D$394</c:f>
              <c:strCache>
                <c:ptCount val="3"/>
                <c:pt idx="0">
                  <c:v>C2</c:v>
                </c:pt>
                <c:pt idx="1">
                  <c:v>C3</c:v>
                </c:pt>
                <c:pt idx="2">
                  <c:v>C4</c:v>
                </c:pt>
              </c:strCache>
            </c:strRef>
          </c:cat>
          <c:val>
            <c:numRef>
              <c:f>'[Final Cytokine Report with J^J JE^J JA^J P8 and P9.xlsx]J. JA, JE, P8'!$B$396:$D$396</c:f>
              <c:numCache>
                <c:formatCode>General</c:formatCode>
                <c:ptCount val="3"/>
                <c:pt idx="0">
                  <c:v>8</c:v>
                </c:pt>
                <c:pt idx="1">
                  <c:v>6.75</c:v>
                </c:pt>
                <c:pt idx="2">
                  <c:v>6.06</c:v>
                </c:pt>
              </c:numCache>
            </c:numRef>
          </c:val>
          <c:smooth val="0"/>
          <c:extLst>
            <c:ext xmlns:c16="http://schemas.microsoft.com/office/drawing/2014/chart" uri="{C3380CC4-5D6E-409C-BE32-E72D297353CC}">
              <c16:uniqueId val="{00000001-3614-4939-A253-2C4B30244C03}"/>
            </c:ext>
          </c:extLst>
        </c:ser>
        <c:ser>
          <c:idx val="2"/>
          <c:order val="2"/>
          <c:tx>
            <c:strRef>
              <c:f>'[Final Cytokine Report with J^J JE^J JA^J P8 and P9.xlsx]J. JA, JE, P8'!$A$397</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P8'!$B$394:$D$394</c:f>
              <c:strCache>
                <c:ptCount val="3"/>
                <c:pt idx="0">
                  <c:v>C2</c:v>
                </c:pt>
                <c:pt idx="1">
                  <c:v>C3</c:v>
                </c:pt>
                <c:pt idx="2">
                  <c:v>C4</c:v>
                </c:pt>
              </c:strCache>
            </c:strRef>
          </c:cat>
          <c:val>
            <c:numRef>
              <c:f>'[Final Cytokine Report with J^J JE^J JA^J P8 and P9.xlsx]J. JA, JE, P8'!$B$397:$D$397</c:f>
              <c:numCache>
                <c:formatCode>General</c:formatCode>
                <c:ptCount val="3"/>
                <c:pt idx="0">
                  <c:v>7.16</c:v>
                </c:pt>
                <c:pt idx="1">
                  <c:v>7.44</c:v>
                </c:pt>
                <c:pt idx="2">
                  <c:v>7.86</c:v>
                </c:pt>
              </c:numCache>
            </c:numRef>
          </c:val>
          <c:smooth val="0"/>
          <c:extLst>
            <c:ext xmlns:c16="http://schemas.microsoft.com/office/drawing/2014/chart" uri="{C3380CC4-5D6E-409C-BE32-E72D297353CC}">
              <c16:uniqueId val="{00000002-3614-4939-A253-2C4B30244C03}"/>
            </c:ext>
          </c:extLst>
        </c:ser>
        <c:ser>
          <c:idx val="3"/>
          <c:order val="3"/>
          <c:tx>
            <c:strRef>
              <c:f>'[Final Cytokine Report with J^J JE^J JA^J P8 and P9.xlsx]J. JA, JE, P8'!$A$398</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P8'!$B$394:$D$394</c:f>
              <c:strCache>
                <c:ptCount val="3"/>
                <c:pt idx="0">
                  <c:v>C2</c:v>
                </c:pt>
                <c:pt idx="1">
                  <c:v>C3</c:v>
                </c:pt>
                <c:pt idx="2">
                  <c:v>C4</c:v>
                </c:pt>
              </c:strCache>
            </c:strRef>
          </c:cat>
          <c:val>
            <c:numRef>
              <c:f>'[Final Cytokine Report with J^J JE^J JA^J P8 and P9.xlsx]J. JA, JE, P8'!$B$398:$D$398</c:f>
              <c:numCache>
                <c:formatCode>General</c:formatCode>
                <c:ptCount val="3"/>
                <c:pt idx="0">
                  <c:v>5.78</c:v>
                </c:pt>
                <c:pt idx="1">
                  <c:v>5.23</c:v>
                </c:pt>
                <c:pt idx="2">
                  <c:v>5.5</c:v>
                </c:pt>
              </c:numCache>
            </c:numRef>
          </c:val>
          <c:smooth val="0"/>
          <c:extLst>
            <c:ext xmlns:c16="http://schemas.microsoft.com/office/drawing/2014/chart" uri="{C3380CC4-5D6E-409C-BE32-E72D297353CC}">
              <c16:uniqueId val="{00000003-3614-4939-A253-2C4B30244C03}"/>
            </c:ext>
          </c:extLst>
        </c:ser>
        <c:ser>
          <c:idx val="5"/>
          <c:order val="5"/>
          <c:tx>
            <c:strRef>
              <c:f>'[Final Cytokine Report with J^J JE^J JA^J P8 and P9.xlsx]J. JA, JE, P8'!$A$400</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P8'!$B$394:$D$394</c:f>
              <c:strCache>
                <c:ptCount val="3"/>
                <c:pt idx="0">
                  <c:v>C2</c:v>
                </c:pt>
                <c:pt idx="1">
                  <c:v>C3</c:v>
                </c:pt>
                <c:pt idx="2">
                  <c:v>C4</c:v>
                </c:pt>
              </c:strCache>
            </c:strRef>
          </c:cat>
          <c:val>
            <c:numRef>
              <c:f>'[Final Cytokine Report with J^J JE^J JA^J P8 and P9.xlsx]J. JA, JE, P8'!$B$400:$D$400</c:f>
              <c:numCache>
                <c:formatCode>General</c:formatCode>
                <c:ptCount val="3"/>
                <c:pt idx="0">
                  <c:v>5.5</c:v>
                </c:pt>
                <c:pt idx="1">
                  <c:v>4.95</c:v>
                </c:pt>
                <c:pt idx="2">
                  <c:v>5.5</c:v>
                </c:pt>
              </c:numCache>
            </c:numRef>
          </c:val>
          <c:smooth val="0"/>
          <c:extLst>
            <c:ext xmlns:c16="http://schemas.microsoft.com/office/drawing/2014/chart" uri="{C3380CC4-5D6E-409C-BE32-E72D297353CC}">
              <c16:uniqueId val="{00000004-3614-4939-A253-2C4B30244C03}"/>
            </c:ext>
          </c:extLst>
        </c:ser>
        <c:ser>
          <c:idx val="9"/>
          <c:order val="9"/>
          <c:tx>
            <c:strRef>
              <c:f>'[Final Cytokine Report with J^J JE^J JA^J P8 and P9.xlsx]J. JA, JE, P8'!$A$404</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P8'!$B$394:$D$394</c:f>
              <c:strCache>
                <c:ptCount val="3"/>
                <c:pt idx="0">
                  <c:v>C2</c:v>
                </c:pt>
                <c:pt idx="1">
                  <c:v>C3</c:v>
                </c:pt>
                <c:pt idx="2">
                  <c:v>C4</c:v>
                </c:pt>
              </c:strCache>
            </c:strRef>
          </c:cat>
          <c:val>
            <c:numRef>
              <c:f>'[Final Cytokine Report with J^J JE^J JA^J P8 and P9.xlsx]J. JA, JE, P8'!$B$404:$D$404</c:f>
              <c:numCache>
                <c:formatCode>General</c:formatCode>
                <c:ptCount val="3"/>
                <c:pt idx="0">
                  <c:v>8.5500000000000007</c:v>
                </c:pt>
                <c:pt idx="1">
                  <c:v>7.02</c:v>
                </c:pt>
                <c:pt idx="2">
                  <c:v>7.44</c:v>
                </c:pt>
              </c:numCache>
            </c:numRef>
          </c:val>
          <c:smooth val="0"/>
          <c:extLst>
            <c:ext xmlns:c16="http://schemas.microsoft.com/office/drawing/2014/chart" uri="{C3380CC4-5D6E-409C-BE32-E72D297353CC}">
              <c16:uniqueId val="{00000005-3614-4939-A253-2C4B30244C03}"/>
            </c:ext>
          </c:extLst>
        </c:ser>
        <c:dLbls>
          <c:showLegendKey val="0"/>
          <c:showVal val="1"/>
          <c:showCatName val="0"/>
          <c:showSerName val="0"/>
          <c:showPercent val="0"/>
          <c:showBubbleSize val="0"/>
        </c:dLbls>
        <c:smooth val="0"/>
        <c:axId val="104488960"/>
        <c:axId val="104490496"/>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P8'!$A$399</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P8'!$B$394:$D$394</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P8'!$B$399:$D$399</c15:sqref>
                        </c15:formulaRef>
                      </c:ext>
                    </c:extLst>
                    <c:numCache>
                      <c:formatCode>General</c:formatCode>
                      <c:ptCount val="3"/>
                      <c:pt idx="0">
                        <c:v>5.36</c:v>
                      </c:pt>
                      <c:pt idx="1">
                        <c:v>6.19</c:v>
                      </c:pt>
                      <c:pt idx="2">
                        <c:v>5.78</c:v>
                      </c:pt>
                    </c:numCache>
                  </c:numRef>
                </c:val>
                <c:smooth val="0"/>
                <c:extLst>
                  <c:ext xmlns:c16="http://schemas.microsoft.com/office/drawing/2014/chart" uri="{C3380CC4-5D6E-409C-BE32-E72D297353CC}">
                    <c16:uniqueId val="{00000006-3614-4939-A253-2C4B30244C0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P8'!$A$401</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P8'!$B$394:$D$394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P8'!$B$401:$D$401</c15:sqref>
                        </c15:formulaRef>
                      </c:ext>
                    </c:extLst>
                    <c:numCache>
                      <c:formatCode>General</c:formatCode>
                      <c:ptCount val="3"/>
                      <c:pt idx="0">
                        <c:v>5.23</c:v>
                      </c:pt>
                      <c:pt idx="1">
                        <c:v>5.36</c:v>
                      </c:pt>
                      <c:pt idx="2">
                        <c:v>5.5</c:v>
                      </c:pt>
                    </c:numCache>
                  </c:numRef>
                </c:val>
                <c:smooth val="0"/>
                <c:extLst xmlns:c15="http://schemas.microsoft.com/office/drawing/2012/chart">
                  <c:ext xmlns:c16="http://schemas.microsoft.com/office/drawing/2014/chart" uri="{C3380CC4-5D6E-409C-BE32-E72D297353CC}">
                    <c16:uniqueId val="{00000007-3614-4939-A253-2C4B30244C0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P8'!$A$402</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P8'!$B$394:$D$394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P8'!$B$402:$D$402</c15:sqref>
                        </c15:formulaRef>
                      </c:ext>
                    </c:extLst>
                    <c:numCache>
                      <c:formatCode>General</c:formatCode>
                      <c:ptCount val="3"/>
                      <c:pt idx="0">
                        <c:v>5.36</c:v>
                      </c:pt>
                      <c:pt idx="1">
                        <c:v>4.95</c:v>
                      </c:pt>
                      <c:pt idx="2">
                        <c:v>5.5</c:v>
                      </c:pt>
                    </c:numCache>
                  </c:numRef>
                </c:val>
                <c:smooth val="0"/>
                <c:extLst xmlns:c15="http://schemas.microsoft.com/office/drawing/2012/chart">
                  <c:ext xmlns:c16="http://schemas.microsoft.com/office/drawing/2014/chart" uri="{C3380CC4-5D6E-409C-BE32-E72D297353CC}">
                    <c16:uniqueId val="{00000008-3614-4939-A253-2C4B30244C0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P8'!$A$403</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P8'!$B$394:$D$394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P8'!$B$403:$D$403</c15:sqref>
                        </c15:formulaRef>
                      </c:ext>
                    </c:extLst>
                    <c:numCache>
                      <c:formatCode>General</c:formatCode>
                      <c:ptCount val="3"/>
                      <c:pt idx="0">
                        <c:v>6.06</c:v>
                      </c:pt>
                      <c:pt idx="1">
                        <c:v>5.5</c:v>
                      </c:pt>
                      <c:pt idx="2">
                        <c:v>6.06</c:v>
                      </c:pt>
                    </c:numCache>
                  </c:numRef>
                </c:val>
                <c:smooth val="0"/>
                <c:extLst xmlns:c15="http://schemas.microsoft.com/office/drawing/2012/chart">
                  <c:ext xmlns:c16="http://schemas.microsoft.com/office/drawing/2014/chart" uri="{C3380CC4-5D6E-409C-BE32-E72D297353CC}">
                    <c16:uniqueId val="{00000009-3614-4939-A253-2C4B30244C03}"/>
                  </c:ext>
                </c:extLst>
              </c15:ser>
            </c15:filteredLineSeries>
          </c:ext>
        </c:extLst>
      </c:lineChart>
      <c:catAx>
        <c:axId val="10448896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490496"/>
        <c:crosses val="autoZero"/>
        <c:auto val="1"/>
        <c:lblAlgn val="ctr"/>
        <c:lblOffset val="100"/>
        <c:noMultiLvlLbl val="0"/>
      </c:catAx>
      <c:valAx>
        <c:axId val="1044904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04488960"/>
        <c:crosses val="autoZero"/>
        <c:crossBetween val="between"/>
      </c:valAx>
      <c:spPr>
        <a:noFill/>
        <a:ln>
          <a:noFill/>
        </a:ln>
        <a:effectLst/>
      </c:spPr>
    </c:plotArea>
    <c:legend>
      <c:legendPos val="b"/>
      <c:layout>
        <c:manualLayout>
          <c:xMode val="edge"/>
          <c:yMode val="edge"/>
          <c:x val="0.36808765936471788"/>
          <c:y val="0.94950159762638364"/>
          <c:w val="0.26382459132293179"/>
          <c:h val="3.057086614173228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b="0" i="0" u="none" strike="noStrike" baseline="0">
                <a:effectLst/>
              </a:rPr>
              <a:t>IL-4</a:t>
            </a:r>
            <a:r>
              <a:rPr lang="en-US" sz="2800" b="1" i="0" u="none" strike="noStrike" baseline="0">
                <a:effectLst>
                  <a:outerShdw blurRad="50800" dist="38100" dir="5400000" algn="t" rotWithShape="0">
                    <a:prstClr val="black">
                      <a:alpha val="40000"/>
                    </a:prstClr>
                  </a:outerShdw>
                </a:effectLst>
              </a:rPr>
              <a:t> </a:t>
            </a:r>
            <a:endParaRPr lang="en-US" sz="2800"/>
          </a:p>
        </c:rich>
      </c:tx>
      <c:layout>
        <c:manualLayout>
          <c:xMode val="edge"/>
          <c:yMode val="edge"/>
          <c:x val="0.48040561782144919"/>
          <c:y val="3.5087719298245612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5674482193904036E-2"/>
          <c:y val="0.10207017543859649"/>
          <c:w val="0.93155857258789743"/>
          <c:h val="0.81709932311092692"/>
        </c:manualLayout>
      </c:layout>
      <c:lineChart>
        <c:grouping val="standard"/>
        <c:varyColors val="0"/>
        <c:ser>
          <c:idx val="0"/>
          <c:order val="0"/>
          <c:tx>
            <c:strRef>
              <c:f>'[Final Cytokine Report with J^J JE^J JA^J P8 and P9.xlsx]J. JA, JE, P8'!$A$452</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P8'!$B$451:$D$451</c:f>
              <c:strCache>
                <c:ptCount val="3"/>
                <c:pt idx="0">
                  <c:v>C2</c:v>
                </c:pt>
                <c:pt idx="1">
                  <c:v>C3</c:v>
                </c:pt>
                <c:pt idx="2">
                  <c:v>C4</c:v>
                </c:pt>
              </c:strCache>
            </c:strRef>
          </c:cat>
          <c:val>
            <c:numRef>
              <c:f>'[Final Cytokine Report with J^J JE^J JA^J P8 and P9.xlsx]J. JA, JE, P8'!$B$452:$D$452</c:f>
              <c:numCache>
                <c:formatCode>General</c:formatCode>
                <c:ptCount val="3"/>
                <c:pt idx="0">
                  <c:v>38.94</c:v>
                </c:pt>
                <c:pt idx="1">
                  <c:v>69.430000000000007</c:v>
                </c:pt>
                <c:pt idx="2">
                  <c:v>55.38</c:v>
                </c:pt>
              </c:numCache>
            </c:numRef>
          </c:val>
          <c:smooth val="0"/>
          <c:extLst>
            <c:ext xmlns:c16="http://schemas.microsoft.com/office/drawing/2014/chart" uri="{C3380CC4-5D6E-409C-BE32-E72D297353CC}">
              <c16:uniqueId val="{00000000-0C01-4601-B673-BCE38325DD1D}"/>
            </c:ext>
          </c:extLst>
        </c:ser>
        <c:ser>
          <c:idx val="1"/>
          <c:order val="1"/>
          <c:tx>
            <c:strRef>
              <c:f>'[Final Cytokine Report with J^J JE^J JA^J P8 and P9.xlsx]J. JA, JE, P8'!$A$453</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P8'!$B$451:$D$451</c:f>
              <c:strCache>
                <c:ptCount val="3"/>
                <c:pt idx="0">
                  <c:v>C2</c:v>
                </c:pt>
                <c:pt idx="1">
                  <c:v>C3</c:v>
                </c:pt>
                <c:pt idx="2">
                  <c:v>C4</c:v>
                </c:pt>
              </c:strCache>
            </c:strRef>
          </c:cat>
          <c:val>
            <c:numRef>
              <c:f>'[Final Cytokine Report with J^J JE^J JA^J P8 and P9.xlsx]J. JA, JE, P8'!$B$453:$D$453</c:f>
              <c:numCache>
                <c:formatCode>General</c:formatCode>
                <c:ptCount val="3"/>
                <c:pt idx="0">
                  <c:v>55.56</c:v>
                </c:pt>
                <c:pt idx="1">
                  <c:v>60.32</c:v>
                </c:pt>
                <c:pt idx="2">
                  <c:v>28.63</c:v>
                </c:pt>
              </c:numCache>
            </c:numRef>
          </c:val>
          <c:smooth val="0"/>
          <c:extLst>
            <c:ext xmlns:c16="http://schemas.microsoft.com/office/drawing/2014/chart" uri="{C3380CC4-5D6E-409C-BE32-E72D297353CC}">
              <c16:uniqueId val="{00000001-0C01-4601-B673-BCE38325DD1D}"/>
            </c:ext>
          </c:extLst>
        </c:ser>
        <c:ser>
          <c:idx val="2"/>
          <c:order val="2"/>
          <c:tx>
            <c:strRef>
              <c:f>'[Final Cytokine Report with J^J JE^J JA^J P8 and P9.xlsx]J. JA, JE, P8'!$A$454</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P8'!$B$451:$D$451</c:f>
              <c:strCache>
                <c:ptCount val="3"/>
                <c:pt idx="0">
                  <c:v>C2</c:v>
                </c:pt>
                <c:pt idx="1">
                  <c:v>C3</c:v>
                </c:pt>
                <c:pt idx="2">
                  <c:v>C4</c:v>
                </c:pt>
              </c:strCache>
            </c:strRef>
          </c:cat>
          <c:val>
            <c:numRef>
              <c:f>'[Final Cytokine Report with J^J JE^J JA^J P8 and P9.xlsx]J. JA, JE, P8'!$B$454:$D$454</c:f>
              <c:numCache>
                <c:formatCode>General</c:formatCode>
                <c:ptCount val="3"/>
                <c:pt idx="0">
                  <c:v>64.87</c:v>
                </c:pt>
                <c:pt idx="1">
                  <c:v>60.33</c:v>
                </c:pt>
                <c:pt idx="2">
                  <c:v>60.35</c:v>
                </c:pt>
              </c:numCache>
            </c:numRef>
          </c:val>
          <c:smooth val="0"/>
          <c:extLst>
            <c:ext xmlns:c16="http://schemas.microsoft.com/office/drawing/2014/chart" uri="{C3380CC4-5D6E-409C-BE32-E72D297353CC}">
              <c16:uniqueId val="{00000002-0C01-4601-B673-BCE38325DD1D}"/>
            </c:ext>
          </c:extLst>
        </c:ser>
        <c:ser>
          <c:idx val="3"/>
          <c:order val="3"/>
          <c:tx>
            <c:strRef>
              <c:f>'[Final Cytokine Report with J^J JE^J JA^J P8 and P9.xlsx]J. JA, JE, P8'!$A$455</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P8'!$B$451:$D$451</c:f>
              <c:strCache>
                <c:ptCount val="3"/>
                <c:pt idx="0">
                  <c:v>C2</c:v>
                </c:pt>
                <c:pt idx="1">
                  <c:v>C3</c:v>
                </c:pt>
                <c:pt idx="2">
                  <c:v>C4</c:v>
                </c:pt>
              </c:strCache>
            </c:strRef>
          </c:cat>
          <c:val>
            <c:numRef>
              <c:f>'[Final Cytokine Report with J^J JE^J JA^J P8 and P9.xlsx]J. JA, JE, P8'!$B$455:$D$455</c:f>
              <c:numCache>
                <c:formatCode>General</c:formatCode>
                <c:ptCount val="3"/>
                <c:pt idx="0">
                  <c:v>32.53</c:v>
                </c:pt>
                <c:pt idx="1">
                  <c:v>46.39</c:v>
                </c:pt>
                <c:pt idx="2">
                  <c:v>29.62</c:v>
                </c:pt>
              </c:numCache>
            </c:numRef>
          </c:val>
          <c:smooth val="0"/>
          <c:extLst>
            <c:ext xmlns:c16="http://schemas.microsoft.com/office/drawing/2014/chart" uri="{C3380CC4-5D6E-409C-BE32-E72D297353CC}">
              <c16:uniqueId val="{00000003-0C01-4601-B673-BCE38325DD1D}"/>
            </c:ext>
          </c:extLst>
        </c:ser>
        <c:ser>
          <c:idx val="5"/>
          <c:order val="5"/>
          <c:tx>
            <c:strRef>
              <c:f>'[Final Cytokine Report with J^J JE^J JA^J P8 and P9.xlsx]J. JA, JE, P8'!$A$457</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P8'!$B$451:$D$451</c:f>
              <c:strCache>
                <c:ptCount val="3"/>
                <c:pt idx="0">
                  <c:v>C2</c:v>
                </c:pt>
                <c:pt idx="1">
                  <c:v>C3</c:v>
                </c:pt>
                <c:pt idx="2">
                  <c:v>C4</c:v>
                </c:pt>
              </c:strCache>
            </c:strRef>
          </c:cat>
          <c:val>
            <c:numRef>
              <c:f>'[Final Cytokine Report with J^J JE^J JA^J P8 and P9.xlsx]J. JA, JE, P8'!$B$457:$D$457</c:f>
              <c:numCache>
                <c:formatCode>General</c:formatCode>
                <c:ptCount val="3"/>
                <c:pt idx="0">
                  <c:v>32.549999999999997</c:v>
                </c:pt>
                <c:pt idx="1">
                  <c:v>27.65</c:v>
                </c:pt>
                <c:pt idx="2">
                  <c:v>33.5</c:v>
                </c:pt>
              </c:numCache>
            </c:numRef>
          </c:val>
          <c:smooth val="0"/>
          <c:extLst>
            <c:ext xmlns:c16="http://schemas.microsoft.com/office/drawing/2014/chart" uri="{C3380CC4-5D6E-409C-BE32-E72D297353CC}">
              <c16:uniqueId val="{00000004-0C01-4601-B673-BCE38325DD1D}"/>
            </c:ext>
          </c:extLst>
        </c:ser>
        <c:ser>
          <c:idx val="9"/>
          <c:order val="9"/>
          <c:tx>
            <c:strRef>
              <c:f>'[Final Cytokine Report with J^J JE^J JA^J P8 and P9.xlsx]J. JA, JE, P8'!$A$461</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P8'!$B$451:$D$451</c:f>
              <c:strCache>
                <c:ptCount val="3"/>
                <c:pt idx="0">
                  <c:v>C2</c:v>
                </c:pt>
                <c:pt idx="1">
                  <c:v>C3</c:v>
                </c:pt>
                <c:pt idx="2">
                  <c:v>C4</c:v>
                </c:pt>
              </c:strCache>
            </c:strRef>
          </c:cat>
          <c:val>
            <c:numRef>
              <c:f>'[Final Cytokine Report with J^J JE^J JA^J P8 and P9.xlsx]J. JA, JE, P8'!$B$461:$D$461</c:f>
              <c:numCache>
                <c:formatCode>General</c:formatCode>
                <c:ptCount val="3"/>
                <c:pt idx="0">
                  <c:v>36.43</c:v>
                </c:pt>
                <c:pt idx="1">
                  <c:v>49.33</c:v>
                </c:pt>
                <c:pt idx="2">
                  <c:v>40.869999999999997</c:v>
                </c:pt>
              </c:numCache>
            </c:numRef>
          </c:val>
          <c:smooth val="0"/>
          <c:extLst>
            <c:ext xmlns:c16="http://schemas.microsoft.com/office/drawing/2014/chart" uri="{C3380CC4-5D6E-409C-BE32-E72D297353CC}">
              <c16:uniqueId val="{00000005-0C01-4601-B673-BCE38325DD1D}"/>
            </c:ext>
          </c:extLst>
        </c:ser>
        <c:dLbls>
          <c:showLegendKey val="0"/>
          <c:showVal val="1"/>
          <c:showCatName val="0"/>
          <c:showSerName val="0"/>
          <c:showPercent val="0"/>
          <c:showBubbleSize val="0"/>
        </c:dLbls>
        <c:smooth val="0"/>
        <c:axId val="104706816"/>
        <c:axId val="10470835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P8'!$A$456</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P8'!$B$451:$D$451</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P8'!$B$456:$D$456</c15:sqref>
                        </c15:formulaRef>
                      </c:ext>
                    </c:extLst>
                    <c:numCache>
                      <c:formatCode>General</c:formatCode>
                      <c:ptCount val="3"/>
                      <c:pt idx="0">
                        <c:v>41.45</c:v>
                      </c:pt>
                      <c:pt idx="1">
                        <c:v>35.94</c:v>
                      </c:pt>
                      <c:pt idx="2">
                        <c:v>25.73</c:v>
                      </c:pt>
                    </c:numCache>
                  </c:numRef>
                </c:val>
                <c:smooth val="0"/>
                <c:extLst>
                  <c:ext xmlns:c16="http://schemas.microsoft.com/office/drawing/2014/chart" uri="{C3380CC4-5D6E-409C-BE32-E72D297353CC}">
                    <c16:uniqueId val="{00000006-0C01-4601-B673-BCE38325DD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P8'!$A$458</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P8'!$B$451:$D$451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P8'!$B$458:$D$458</c15:sqref>
                        </c15:formulaRef>
                      </c:ext>
                    </c:extLst>
                    <c:numCache>
                      <c:formatCode>General</c:formatCode>
                      <c:ptCount val="3"/>
                      <c:pt idx="0">
                        <c:v>29.6</c:v>
                      </c:pt>
                      <c:pt idx="1">
                        <c:v>34.47</c:v>
                      </c:pt>
                      <c:pt idx="2">
                        <c:v>37.409999999999997</c:v>
                      </c:pt>
                    </c:numCache>
                  </c:numRef>
                </c:val>
                <c:smooth val="0"/>
                <c:extLst xmlns:c15="http://schemas.microsoft.com/office/drawing/2012/chart">
                  <c:ext xmlns:c16="http://schemas.microsoft.com/office/drawing/2014/chart" uri="{C3380CC4-5D6E-409C-BE32-E72D297353CC}">
                    <c16:uniqueId val="{00000007-0C01-4601-B673-BCE38325DD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P8'!$A$459</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P8'!$B$451:$D$451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P8'!$B$459:$D$459</c15:sqref>
                        </c15:formulaRef>
                      </c:ext>
                    </c:extLst>
                    <c:numCache>
                      <c:formatCode>General</c:formatCode>
                      <c:ptCount val="3"/>
                      <c:pt idx="0">
                        <c:v>29.59</c:v>
                      </c:pt>
                      <c:pt idx="1">
                        <c:v>29.59</c:v>
                      </c:pt>
                      <c:pt idx="2">
                        <c:v>37.409999999999997</c:v>
                      </c:pt>
                    </c:numCache>
                  </c:numRef>
                </c:val>
                <c:smooth val="0"/>
                <c:extLst xmlns:c15="http://schemas.microsoft.com/office/drawing/2012/chart">
                  <c:ext xmlns:c16="http://schemas.microsoft.com/office/drawing/2014/chart" uri="{C3380CC4-5D6E-409C-BE32-E72D297353CC}">
                    <c16:uniqueId val="{00000008-0C01-4601-B673-BCE38325DD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P8'!$A$460</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P8'!$B$451:$D$451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P8'!$B$460:$D$460</c15:sqref>
                        </c15:formulaRef>
                      </c:ext>
                    </c:extLst>
                    <c:numCache>
                      <c:formatCode>General</c:formatCode>
                      <c:ptCount val="3"/>
                      <c:pt idx="0">
                        <c:v>28.62</c:v>
                      </c:pt>
                      <c:pt idx="1">
                        <c:v>34.47</c:v>
                      </c:pt>
                      <c:pt idx="2">
                        <c:v>36.909999999999997</c:v>
                      </c:pt>
                    </c:numCache>
                  </c:numRef>
                </c:val>
                <c:smooth val="0"/>
                <c:extLst xmlns:c15="http://schemas.microsoft.com/office/drawing/2012/chart">
                  <c:ext xmlns:c16="http://schemas.microsoft.com/office/drawing/2014/chart" uri="{C3380CC4-5D6E-409C-BE32-E72D297353CC}">
                    <c16:uniqueId val="{00000009-0C01-4601-B673-BCE38325DD1D}"/>
                  </c:ext>
                </c:extLst>
              </c15:ser>
            </c15:filteredLineSeries>
          </c:ext>
        </c:extLst>
      </c:lineChart>
      <c:catAx>
        <c:axId val="10470681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708352"/>
        <c:crosses val="autoZero"/>
        <c:auto val="1"/>
        <c:lblAlgn val="ctr"/>
        <c:lblOffset val="100"/>
        <c:noMultiLvlLbl val="0"/>
      </c:catAx>
      <c:valAx>
        <c:axId val="1047083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104706816"/>
        <c:crosses val="autoZero"/>
        <c:crossBetween val="between"/>
      </c:valAx>
      <c:spPr>
        <a:noFill/>
        <a:ln>
          <a:noFill/>
        </a:ln>
        <a:effectLst/>
      </c:spPr>
    </c:plotArea>
    <c:legend>
      <c:legendPos val="b"/>
      <c:layout>
        <c:manualLayout>
          <c:xMode val="edge"/>
          <c:yMode val="edge"/>
          <c:x val="0.36597485725147866"/>
          <c:y val="0.94758751208730485"/>
          <c:w val="0.26805019410874475"/>
          <c:h val="2.96054703688354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dirty="0"/>
              <a:t>IL-5 </a:t>
            </a:r>
          </a:p>
        </c:rich>
      </c:tx>
      <c:layout>
        <c:manualLayout>
          <c:xMode val="edge"/>
          <c:yMode val="edge"/>
          <c:x val="0.48023228803716617"/>
          <c:y val="3.1481481481481478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0219667663493291E-2"/>
          <c:y val="0.10033333333333333"/>
          <c:w val="0.93700449029237198"/>
          <c:h val="0.81434558180227468"/>
        </c:manualLayout>
      </c:layout>
      <c:lineChart>
        <c:grouping val="standard"/>
        <c:varyColors val="0"/>
        <c:ser>
          <c:idx val="0"/>
          <c:order val="0"/>
          <c:tx>
            <c:strRef>
              <c:f>'[Final Cytokine Report with J^J JE^J JA^J P8 and P9.xlsx]J. JA, JE, P8'!$A$483</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P8'!$B$482:$D$482</c:f>
              <c:strCache>
                <c:ptCount val="3"/>
                <c:pt idx="0">
                  <c:v>C2</c:v>
                </c:pt>
                <c:pt idx="1">
                  <c:v>C3</c:v>
                </c:pt>
                <c:pt idx="2">
                  <c:v>C4</c:v>
                </c:pt>
              </c:strCache>
            </c:strRef>
          </c:cat>
          <c:val>
            <c:numRef>
              <c:f>'[Final Cytokine Report with J^J JE^J JA^J P8 and P9.xlsx]J. JA, JE, P8'!$B$483:$D$483</c:f>
              <c:numCache>
                <c:formatCode>General</c:formatCode>
                <c:ptCount val="3"/>
                <c:pt idx="0">
                  <c:v>3</c:v>
                </c:pt>
                <c:pt idx="1">
                  <c:v>2.87</c:v>
                </c:pt>
                <c:pt idx="2">
                  <c:v>3.51</c:v>
                </c:pt>
              </c:numCache>
            </c:numRef>
          </c:val>
          <c:smooth val="0"/>
          <c:extLst>
            <c:ext xmlns:c16="http://schemas.microsoft.com/office/drawing/2014/chart" uri="{C3380CC4-5D6E-409C-BE32-E72D297353CC}">
              <c16:uniqueId val="{00000000-8B85-47A1-9E44-DD56306AB75D}"/>
            </c:ext>
          </c:extLst>
        </c:ser>
        <c:ser>
          <c:idx val="1"/>
          <c:order val="1"/>
          <c:tx>
            <c:strRef>
              <c:f>'[Final Cytokine Report with J^J JE^J JA^J P8 and P9.xlsx]J. JA, JE, P8'!$A$484</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P8'!$B$482:$D$482</c:f>
              <c:strCache>
                <c:ptCount val="3"/>
                <c:pt idx="0">
                  <c:v>C2</c:v>
                </c:pt>
                <c:pt idx="1">
                  <c:v>C3</c:v>
                </c:pt>
                <c:pt idx="2">
                  <c:v>C4</c:v>
                </c:pt>
              </c:strCache>
            </c:strRef>
          </c:cat>
          <c:val>
            <c:numRef>
              <c:f>'[Final Cytokine Report with J^J JE^J JA^J P8 and P9.xlsx]J. JA, JE, P8'!$B$484:$D$484</c:f>
              <c:numCache>
                <c:formatCode>General</c:formatCode>
                <c:ptCount val="3"/>
                <c:pt idx="0">
                  <c:v>3.74</c:v>
                </c:pt>
                <c:pt idx="1">
                  <c:v>3.52</c:v>
                </c:pt>
                <c:pt idx="2">
                  <c:v>2.74</c:v>
                </c:pt>
              </c:numCache>
            </c:numRef>
          </c:val>
          <c:smooth val="0"/>
          <c:extLst>
            <c:ext xmlns:c16="http://schemas.microsoft.com/office/drawing/2014/chart" uri="{C3380CC4-5D6E-409C-BE32-E72D297353CC}">
              <c16:uniqueId val="{00000001-8B85-47A1-9E44-DD56306AB75D}"/>
            </c:ext>
          </c:extLst>
        </c:ser>
        <c:ser>
          <c:idx val="2"/>
          <c:order val="2"/>
          <c:tx>
            <c:strRef>
              <c:f>'[Final Cytokine Report with J^J JE^J JA^J P8 and P9.xlsx]J. JA, JE, P8'!$A$485</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P8'!$B$482:$D$482</c:f>
              <c:strCache>
                <c:ptCount val="3"/>
                <c:pt idx="0">
                  <c:v>C2</c:v>
                </c:pt>
                <c:pt idx="1">
                  <c:v>C3</c:v>
                </c:pt>
                <c:pt idx="2">
                  <c:v>C4</c:v>
                </c:pt>
              </c:strCache>
            </c:strRef>
          </c:cat>
          <c:val>
            <c:numRef>
              <c:f>'[Final Cytokine Report with J^J JE^J JA^J P8 and P9.xlsx]J. JA, JE, P8'!$B$485:$D$485</c:f>
              <c:numCache>
                <c:formatCode>General</c:formatCode>
                <c:ptCount val="3"/>
                <c:pt idx="0">
                  <c:v>2.4700000000000002</c:v>
                </c:pt>
                <c:pt idx="1">
                  <c:v>3</c:v>
                </c:pt>
                <c:pt idx="2">
                  <c:v>3.12</c:v>
                </c:pt>
              </c:numCache>
            </c:numRef>
          </c:val>
          <c:smooth val="0"/>
          <c:extLst>
            <c:ext xmlns:c16="http://schemas.microsoft.com/office/drawing/2014/chart" uri="{C3380CC4-5D6E-409C-BE32-E72D297353CC}">
              <c16:uniqueId val="{00000002-8B85-47A1-9E44-DD56306AB75D}"/>
            </c:ext>
          </c:extLst>
        </c:ser>
        <c:ser>
          <c:idx val="3"/>
          <c:order val="3"/>
          <c:tx>
            <c:strRef>
              <c:f>'[Final Cytokine Report with J^J JE^J JA^J P8 and P9.xlsx]J. JA, JE, P8'!$A$486</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P8'!$B$482:$D$482</c:f>
              <c:strCache>
                <c:ptCount val="3"/>
                <c:pt idx="0">
                  <c:v>C2</c:v>
                </c:pt>
                <c:pt idx="1">
                  <c:v>C3</c:v>
                </c:pt>
                <c:pt idx="2">
                  <c:v>C4</c:v>
                </c:pt>
              </c:strCache>
            </c:strRef>
          </c:cat>
          <c:val>
            <c:numRef>
              <c:f>'[Final Cytokine Report with J^J JE^J JA^J P8 and P9.xlsx]J. JA, JE, P8'!$B$486:$D$486</c:f>
              <c:numCache>
                <c:formatCode>General</c:formatCode>
                <c:ptCount val="3"/>
                <c:pt idx="0">
                  <c:v>1.92</c:v>
                </c:pt>
                <c:pt idx="1">
                  <c:v>3.5</c:v>
                </c:pt>
                <c:pt idx="2">
                  <c:v>2.19</c:v>
                </c:pt>
              </c:numCache>
            </c:numRef>
          </c:val>
          <c:smooth val="0"/>
          <c:extLst>
            <c:ext xmlns:c16="http://schemas.microsoft.com/office/drawing/2014/chart" uri="{C3380CC4-5D6E-409C-BE32-E72D297353CC}">
              <c16:uniqueId val="{00000003-8B85-47A1-9E44-DD56306AB75D}"/>
            </c:ext>
          </c:extLst>
        </c:ser>
        <c:ser>
          <c:idx val="5"/>
          <c:order val="5"/>
          <c:tx>
            <c:strRef>
              <c:f>'[Final Cytokine Report with J^J JE^J JA^J P8 and P9.xlsx]J. JA, JE, P8'!$A$488</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P8'!$B$482:$D$482</c:f>
              <c:strCache>
                <c:ptCount val="3"/>
                <c:pt idx="0">
                  <c:v>C2</c:v>
                </c:pt>
                <c:pt idx="1">
                  <c:v>C3</c:v>
                </c:pt>
                <c:pt idx="2">
                  <c:v>C4</c:v>
                </c:pt>
              </c:strCache>
            </c:strRef>
          </c:cat>
          <c:val>
            <c:numRef>
              <c:f>'[Final Cytokine Report with J^J JE^J JA^J P8 and P9.xlsx]J. JA, JE, P8'!$B$488:$D$488</c:f>
              <c:numCache>
                <c:formatCode>General</c:formatCode>
                <c:ptCount val="3"/>
                <c:pt idx="0">
                  <c:v>2.4700000000000002</c:v>
                </c:pt>
                <c:pt idx="1">
                  <c:v>2.19</c:v>
                </c:pt>
                <c:pt idx="2">
                  <c:v>2.74</c:v>
                </c:pt>
              </c:numCache>
            </c:numRef>
          </c:val>
          <c:smooth val="0"/>
          <c:extLst>
            <c:ext xmlns:c16="http://schemas.microsoft.com/office/drawing/2014/chart" uri="{C3380CC4-5D6E-409C-BE32-E72D297353CC}">
              <c16:uniqueId val="{00000004-8B85-47A1-9E44-DD56306AB75D}"/>
            </c:ext>
          </c:extLst>
        </c:ser>
        <c:ser>
          <c:idx val="9"/>
          <c:order val="9"/>
          <c:tx>
            <c:strRef>
              <c:f>'[Final Cytokine Report with J^J JE^J JA^J P8 and P9.xlsx]J. JA, JE, P8'!$A$492</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P8'!$B$482:$D$482</c:f>
              <c:strCache>
                <c:ptCount val="3"/>
                <c:pt idx="0">
                  <c:v>C2</c:v>
                </c:pt>
                <c:pt idx="1">
                  <c:v>C3</c:v>
                </c:pt>
                <c:pt idx="2">
                  <c:v>C4</c:v>
                </c:pt>
              </c:strCache>
            </c:strRef>
          </c:cat>
          <c:val>
            <c:numRef>
              <c:f>'[Final Cytokine Report with J^J JE^J JA^J P8 and P9.xlsx]J. JA, JE, P8'!$B$492:$D$492</c:f>
              <c:numCache>
                <c:formatCode>General</c:formatCode>
                <c:ptCount val="3"/>
                <c:pt idx="0">
                  <c:v>3</c:v>
                </c:pt>
                <c:pt idx="1">
                  <c:v>3</c:v>
                </c:pt>
                <c:pt idx="2">
                  <c:v>3.52</c:v>
                </c:pt>
              </c:numCache>
            </c:numRef>
          </c:val>
          <c:smooth val="0"/>
          <c:extLst>
            <c:ext xmlns:c16="http://schemas.microsoft.com/office/drawing/2014/chart" uri="{C3380CC4-5D6E-409C-BE32-E72D297353CC}">
              <c16:uniqueId val="{00000005-8B85-47A1-9E44-DD56306AB75D}"/>
            </c:ext>
          </c:extLst>
        </c:ser>
        <c:dLbls>
          <c:showLegendKey val="0"/>
          <c:showVal val="1"/>
          <c:showCatName val="0"/>
          <c:showSerName val="0"/>
          <c:showPercent val="0"/>
          <c:showBubbleSize val="0"/>
        </c:dLbls>
        <c:smooth val="0"/>
        <c:axId val="104957056"/>
        <c:axId val="10495859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P8'!$A$487</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P8'!$B$482:$D$482</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P8'!$B$487:$D$487</c15:sqref>
                        </c15:formulaRef>
                      </c:ext>
                    </c:extLst>
                    <c:numCache>
                      <c:formatCode>General</c:formatCode>
                      <c:ptCount val="3"/>
                      <c:pt idx="0">
                        <c:v>2.99</c:v>
                      </c:pt>
                      <c:pt idx="1">
                        <c:v>2.74</c:v>
                      </c:pt>
                      <c:pt idx="2">
                        <c:v>2.74</c:v>
                      </c:pt>
                    </c:numCache>
                  </c:numRef>
                </c:val>
                <c:smooth val="0"/>
                <c:extLst>
                  <c:ext xmlns:c16="http://schemas.microsoft.com/office/drawing/2014/chart" uri="{C3380CC4-5D6E-409C-BE32-E72D297353CC}">
                    <c16:uniqueId val="{00000006-8B85-47A1-9E44-DD56306AB75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P8'!$A$489</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P8'!$B$482:$D$482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P8'!$B$489:$D$489</c15:sqref>
                        </c15:formulaRef>
                      </c:ext>
                    </c:extLst>
                    <c:numCache>
                      <c:formatCode>General</c:formatCode>
                      <c:ptCount val="3"/>
                      <c:pt idx="0">
                        <c:v>2.19</c:v>
                      </c:pt>
                      <c:pt idx="1">
                        <c:v>3</c:v>
                      </c:pt>
                      <c:pt idx="2">
                        <c:v>2.61</c:v>
                      </c:pt>
                    </c:numCache>
                  </c:numRef>
                </c:val>
                <c:smooth val="0"/>
                <c:extLst xmlns:c15="http://schemas.microsoft.com/office/drawing/2012/chart">
                  <c:ext xmlns:c16="http://schemas.microsoft.com/office/drawing/2014/chart" uri="{C3380CC4-5D6E-409C-BE32-E72D297353CC}">
                    <c16:uniqueId val="{00000007-8B85-47A1-9E44-DD56306AB75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P8'!$A$490</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P8'!$B$482:$D$482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P8'!$B$490:$D$490</c15:sqref>
                        </c15:formulaRef>
                      </c:ext>
                    </c:extLst>
                    <c:numCache>
                      <c:formatCode>General</c:formatCode>
                      <c:ptCount val="3"/>
                      <c:pt idx="0">
                        <c:v>2.19</c:v>
                      </c:pt>
                      <c:pt idx="1">
                        <c:v>2.4700000000000002</c:v>
                      </c:pt>
                      <c:pt idx="2">
                        <c:v>2.61</c:v>
                      </c:pt>
                    </c:numCache>
                  </c:numRef>
                </c:val>
                <c:smooth val="0"/>
                <c:extLst xmlns:c15="http://schemas.microsoft.com/office/drawing/2012/chart">
                  <c:ext xmlns:c16="http://schemas.microsoft.com/office/drawing/2014/chart" uri="{C3380CC4-5D6E-409C-BE32-E72D297353CC}">
                    <c16:uniqueId val="{00000008-8B85-47A1-9E44-DD56306AB75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P8'!$A$491</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P8'!$B$482:$D$482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P8'!$B$491:$D$491</c15:sqref>
                        </c15:formulaRef>
                      </c:ext>
                    </c:extLst>
                    <c:numCache>
                      <c:formatCode>General</c:formatCode>
                      <c:ptCount val="3"/>
                      <c:pt idx="0">
                        <c:v>3</c:v>
                      </c:pt>
                      <c:pt idx="1">
                        <c:v>2.4700000000000002</c:v>
                      </c:pt>
                      <c:pt idx="2">
                        <c:v>2.4700000000000002</c:v>
                      </c:pt>
                    </c:numCache>
                  </c:numRef>
                </c:val>
                <c:smooth val="0"/>
                <c:extLst xmlns:c15="http://schemas.microsoft.com/office/drawing/2012/chart">
                  <c:ext xmlns:c16="http://schemas.microsoft.com/office/drawing/2014/chart" uri="{C3380CC4-5D6E-409C-BE32-E72D297353CC}">
                    <c16:uniqueId val="{00000009-8B85-47A1-9E44-DD56306AB75D}"/>
                  </c:ext>
                </c:extLst>
              </c15:ser>
            </c15:filteredLineSeries>
          </c:ext>
        </c:extLst>
      </c:lineChart>
      <c:catAx>
        <c:axId val="10495705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958592"/>
        <c:crosses val="autoZero"/>
        <c:auto val="1"/>
        <c:lblAlgn val="ctr"/>
        <c:lblOffset val="100"/>
        <c:noMultiLvlLbl val="0"/>
      </c:catAx>
      <c:valAx>
        <c:axId val="1049585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104957056"/>
        <c:crosses val="autoZero"/>
        <c:crossBetween val="between"/>
      </c:valAx>
      <c:spPr>
        <a:noFill/>
        <a:ln>
          <a:noFill/>
        </a:ln>
        <a:effectLst/>
      </c:spPr>
    </c:plotArea>
    <c:legend>
      <c:legendPos val="b"/>
      <c:layout>
        <c:manualLayout>
          <c:xMode val="edge"/>
          <c:yMode val="edge"/>
          <c:x val="0.36588145993945881"/>
          <c:y val="0.9465275590551181"/>
          <c:w val="0.26823698866909929"/>
          <c:h val="3.12502187226596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b="0" i="0" u="none" strike="noStrike" baseline="0">
                <a:effectLst/>
              </a:rPr>
              <a:t>IL-6</a:t>
            </a:r>
            <a:r>
              <a:rPr lang="en-US" sz="2800" b="1" i="0" u="none" strike="noStrike" baseline="0">
                <a:effectLst>
                  <a:outerShdw blurRad="50800" dist="38100" dir="5400000" algn="t" rotWithShape="0">
                    <a:prstClr val="black">
                      <a:alpha val="40000"/>
                    </a:prstClr>
                  </a:outerShdw>
                </a:effectLst>
              </a:rPr>
              <a:t> </a:t>
            </a:r>
            <a:endParaRPr lang="en-US" sz="2800"/>
          </a:p>
        </c:rich>
      </c:tx>
      <c:layout>
        <c:manualLayout>
          <c:xMode val="edge"/>
          <c:yMode val="edge"/>
          <c:x val="0.48040561782144919"/>
          <c:y val="3.888888888888889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2508279779790764E-2"/>
          <c:y val="0.10033333333333333"/>
          <c:w val="0.90472477500201054"/>
          <c:h val="0.81434558180227468"/>
        </c:manualLayout>
      </c:layout>
      <c:lineChart>
        <c:grouping val="standard"/>
        <c:varyColors val="0"/>
        <c:ser>
          <c:idx val="0"/>
          <c:order val="0"/>
          <c:tx>
            <c:strRef>
              <c:f>'[Final Cytokine Report with J^J JE^J JA^J P8 and P9.xlsx]J. JA, JE, P8'!$A$510</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P8'!$B$510:$D$510</c:f>
              <c:numCache>
                <c:formatCode>General</c:formatCode>
                <c:ptCount val="3"/>
                <c:pt idx="0">
                  <c:v>16.739999999999998</c:v>
                </c:pt>
                <c:pt idx="1">
                  <c:v>488.52</c:v>
                </c:pt>
                <c:pt idx="2">
                  <c:v>759.2</c:v>
                </c:pt>
              </c:numCache>
            </c:numRef>
          </c:val>
          <c:smooth val="0"/>
          <c:extLst>
            <c:ext xmlns:c16="http://schemas.microsoft.com/office/drawing/2014/chart" uri="{C3380CC4-5D6E-409C-BE32-E72D297353CC}">
              <c16:uniqueId val="{00000000-4417-4368-8CA2-5E926BCD35B2}"/>
            </c:ext>
          </c:extLst>
        </c:ser>
        <c:ser>
          <c:idx val="1"/>
          <c:order val="1"/>
          <c:tx>
            <c:strRef>
              <c:f>'[Final Cytokine Report with J^J JE^J JA^J P8 and P9.xlsx]J. JA, JE, P8'!$A$511</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P8'!$B$511:$D$511</c:f>
              <c:numCache>
                <c:formatCode>General</c:formatCode>
                <c:ptCount val="3"/>
                <c:pt idx="0">
                  <c:v>1825.43</c:v>
                </c:pt>
                <c:pt idx="1">
                  <c:v>1258.48</c:v>
                </c:pt>
                <c:pt idx="2">
                  <c:v>4.91</c:v>
                </c:pt>
              </c:numCache>
            </c:numRef>
          </c:val>
          <c:smooth val="0"/>
          <c:extLst>
            <c:ext xmlns:c16="http://schemas.microsoft.com/office/drawing/2014/chart" uri="{C3380CC4-5D6E-409C-BE32-E72D297353CC}">
              <c16:uniqueId val="{00000001-4417-4368-8CA2-5E926BCD35B2}"/>
            </c:ext>
          </c:extLst>
        </c:ser>
        <c:ser>
          <c:idx val="2"/>
          <c:order val="2"/>
          <c:tx>
            <c:strRef>
              <c:f>'[Final Cytokine Report with J^J JE^J JA^J P8 and P9.xlsx]J. JA, JE, P8'!$A$512</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P8'!$B$512:$D$512</c:f>
              <c:numCache>
                <c:formatCode>General</c:formatCode>
                <c:ptCount val="3"/>
                <c:pt idx="0">
                  <c:v>154.81</c:v>
                </c:pt>
                <c:pt idx="1">
                  <c:v>745.37</c:v>
                </c:pt>
                <c:pt idx="2">
                  <c:v>1002.61</c:v>
                </c:pt>
              </c:numCache>
            </c:numRef>
          </c:val>
          <c:smooth val="0"/>
          <c:extLst>
            <c:ext xmlns:c16="http://schemas.microsoft.com/office/drawing/2014/chart" uri="{C3380CC4-5D6E-409C-BE32-E72D297353CC}">
              <c16:uniqueId val="{00000002-4417-4368-8CA2-5E926BCD35B2}"/>
            </c:ext>
          </c:extLst>
        </c:ser>
        <c:ser>
          <c:idx val="3"/>
          <c:order val="3"/>
          <c:tx>
            <c:strRef>
              <c:f>'[Final Cytokine Report with J^J JE^J JA^J P8 and P9.xlsx]J. JA, JE, P8'!$A$513</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P8'!$B$513:$D$513</c:f>
              <c:numCache>
                <c:formatCode>General</c:formatCode>
                <c:ptCount val="3"/>
                <c:pt idx="0">
                  <c:v>10.19</c:v>
                </c:pt>
                <c:pt idx="1">
                  <c:v>4.4800000000000004</c:v>
                </c:pt>
                <c:pt idx="2">
                  <c:v>5.78</c:v>
                </c:pt>
              </c:numCache>
            </c:numRef>
          </c:val>
          <c:smooth val="0"/>
          <c:extLst>
            <c:ext xmlns:c16="http://schemas.microsoft.com/office/drawing/2014/chart" uri="{C3380CC4-5D6E-409C-BE32-E72D297353CC}">
              <c16:uniqueId val="{00000003-4417-4368-8CA2-5E926BCD35B2}"/>
            </c:ext>
          </c:extLst>
        </c:ser>
        <c:ser>
          <c:idx val="5"/>
          <c:order val="5"/>
          <c:tx>
            <c:strRef>
              <c:f>'[Final Cytokine Report with J^J JE^J JA^J P8 and P9.xlsx]J. JA, JE, P8'!$A$515</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P8'!$B$515:$D$515</c:f>
              <c:numCache>
                <c:formatCode>General</c:formatCode>
                <c:ptCount val="3"/>
                <c:pt idx="0">
                  <c:v>7.31</c:v>
                </c:pt>
                <c:pt idx="1">
                  <c:v>4.26</c:v>
                </c:pt>
                <c:pt idx="2">
                  <c:v>4.4800000000000004</c:v>
                </c:pt>
              </c:numCache>
            </c:numRef>
          </c:val>
          <c:smooth val="0"/>
          <c:extLst>
            <c:ext xmlns:c16="http://schemas.microsoft.com/office/drawing/2014/chart" uri="{C3380CC4-5D6E-409C-BE32-E72D297353CC}">
              <c16:uniqueId val="{00000004-4417-4368-8CA2-5E926BCD35B2}"/>
            </c:ext>
          </c:extLst>
        </c:ser>
        <c:ser>
          <c:idx val="9"/>
          <c:order val="9"/>
          <c:tx>
            <c:strRef>
              <c:f>'[Final Cytokine Report with J^J JE^J JA^J P8 and P9.xlsx]J. JA, JE, P8'!$A$519</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P8'!$B$519:$D$519</c:f>
              <c:numCache>
                <c:formatCode>General</c:formatCode>
                <c:ptCount val="3"/>
                <c:pt idx="0">
                  <c:v>7.53</c:v>
                </c:pt>
                <c:pt idx="1">
                  <c:v>26.67</c:v>
                </c:pt>
                <c:pt idx="2">
                  <c:v>4.8099999999999996</c:v>
                </c:pt>
              </c:numCache>
            </c:numRef>
          </c:val>
          <c:smooth val="0"/>
          <c:extLst>
            <c:ext xmlns:c16="http://schemas.microsoft.com/office/drawing/2014/chart" uri="{C3380CC4-5D6E-409C-BE32-E72D297353CC}">
              <c16:uniqueId val="{00000005-4417-4368-8CA2-5E926BCD35B2}"/>
            </c:ext>
          </c:extLst>
        </c:ser>
        <c:dLbls>
          <c:showLegendKey val="0"/>
          <c:showVal val="1"/>
          <c:showCatName val="0"/>
          <c:showSerName val="0"/>
          <c:showPercent val="0"/>
          <c:showBubbleSize val="0"/>
        </c:dLbls>
        <c:smooth val="0"/>
        <c:axId val="105014784"/>
        <c:axId val="105016320"/>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P8'!$A$514</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P8'!$B$514:$D$514</c15:sqref>
                        </c15:formulaRef>
                      </c:ext>
                    </c:extLst>
                    <c:numCache>
                      <c:formatCode>General</c:formatCode>
                      <c:ptCount val="3"/>
                      <c:pt idx="0">
                        <c:v>794.14</c:v>
                      </c:pt>
                      <c:pt idx="1">
                        <c:v>198.94</c:v>
                      </c:pt>
                      <c:pt idx="2">
                        <c:v>23.28</c:v>
                      </c:pt>
                    </c:numCache>
                  </c:numRef>
                </c:val>
                <c:smooth val="0"/>
                <c:extLst>
                  <c:ext xmlns:c16="http://schemas.microsoft.com/office/drawing/2014/chart" uri="{C3380CC4-5D6E-409C-BE32-E72D297353CC}">
                    <c16:uniqueId val="{00000006-4417-4368-8CA2-5E926BCD35B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P8'!$A$516</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P8'!$B$516:$D$516</c15:sqref>
                        </c15:formulaRef>
                      </c:ext>
                    </c:extLst>
                    <c:numCache>
                      <c:formatCode>General</c:formatCode>
                      <c:ptCount val="3"/>
                      <c:pt idx="0">
                        <c:v>4.05</c:v>
                      </c:pt>
                      <c:pt idx="1">
                        <c:v>4.4800000000000004</c:v>
                      </c:pt>
                      <c:pt idx="2">
                        <c:v>4.37</c:v>
                      </c:pt>
                    </c:numCache>
                  </c:numRef>
                </c:val>
                <c:smooth val="0"/>
                <c:extLst xmlns:c15="http://schemas.microsoft.com/office/drawing/2012/chart">
                  <c:ext xmlns:c16="http://schemas.microsoft.com/office/drawing/2014/chart" uri="{C3380CC4-5D6E-409C-BE32-E72D297353CC}">
                    <c16:uniqueId val="{00000007-4417-4368-8CA2-5E926BCD35B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P8'!$A$517</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P8'!$B$517:$D$517</c15:sqref>
                        </c15:formulaRef>
                      </c:ext>
                    </c:extLst>
                    <c:numCache>
                      <c:formatCode>General</c:formatCode>
                      <c:ptCount val="3"/>
                      <c:pt idx="0">
                        <c:v>4.91</c:v>
                      </c:pt>
                      <c:pt idx="1">
                        <c:v>14.48</c:v>
                      </c:pt>
                      <c:pt idx="2">
                        <c:v>18.02</c:v>
                      </c:pt>
                    </c:numCache>
                  </c:numRef>
                </c:val>
                <c:smooth val="0"/>
                <c:extLst xmlns:c15="http://schemas.microsoft.com/office/drawing/2012/chart">
                  <c:ext xmlns:c16="http://schemas.microsoft.com/office/drawing/2014/chart" uri="{C3380CC4-5D6E-409C-BE32-E72D297353CC}">
                    <c16:uniqueId val="{00000008-4417-4368-8CA2-5E926BCD35B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P8'!$A$518</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P8'!$B$518:$D$518</c15:sqref>
                        </c15:formulaRef>
                      </c:ext>
                    </c:extLst>
                    <c:numCache>
                      <c:formatCode>General</c:formatCode>
                      <c:ptCount val="3"/>
                      <c:pt idx="0">
                        <c:v>5.13</c:v>
                      </c:pt>
                      <c:pt idx="1">
                        <c:v>3.61</c:v>
                      </c:pt>
                      <c:pt idx="2">
                        <c:v>4.26</c:v>
                      </c:pt>
                    </c:numCache>
                  </c:numRef>
                </c:val>
                <c:smooth val="0"/>
                <c:extLst xmlns:c15="http://schemas.microsoft.com/office/drawing/2012/chart">
                  <c:ext xmlns:c16="http://schemas.microsoft.com/office/drawing/2014/chart" uri="{C3380CC4-5D6E-409C-BE32-E72D297353CC}">
                    <c16:uniqueId val="{00000009-4417-4368-8CA2-5E926BCD35B2}"/>
                  </c:ext>
                </c:extLst>
              </c15:ser>
            </c15:filteredLineSeries>
          </c:ext>
        </c:extLst>
      </c:lineChart>
      <c:catAx>
        <c:axId val="1050147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016320"/>
        <c:crosses val="autoZero"/>
        <c:auto val="1"/>
        <c:lblAlgn val="ctr"/>
        <c:lblOffset val="100"/>
        <c:noMultiLvlLbl val="0"/>
      </c:catAx>
      <c:valAx>
        <c:axId val="1050163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05014784"/>
        <c:crosses val="autoZero"/>
        <c:crossBetween val="between"/>
      </c:valAx>
      <c:spPr>
        <a:noFill/>
        <a:ln>
          <a:noFill/>
        </a:ln>
        <a:effectLst/>
      </c:spPr>
    </c:plotArea>
    <c:legend>
      <c:legendPos val="b"/>
      <c:layout>
        <c:manualLayout>
          <c:xMode val="edge"/>
          <c:yMode val="edge"/>
          <c:x val="0.36597485725147866"/>
          <c:y val="0.94282385535141444"/>
          <c:w val="0.26805019410874475"/>
          <c:h val="3.12502187226596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b="0" i="0" u="none" strike="noStrike" baseline="0">
                <a:effectLst/>
              </a:rPr>
              <a:t>IL-6</a:t>
            </a:r>
            <a:r>
              <a:rPr lang="en-US" sz="2800" b="1" i="0" u="none" strike="noStrike" baseline="0">
                <a:effectLst>
                  <a:outerShdw blurRad="50800" dist="38100" dir="5400000" algn="t" rotWithShape="0">
                    <a:prstClr val="black">
                      <a:alpha val="40000"/>
                    </a:prstClr>
                  </a:outerShdw>
                </a:effectLst>
              </a:rPr>
              <a:t> </a:t>
            </a:r>
            <a:endParaRPr lang="en-US" sz="2800"/>
          </a:p>
        </c:rich>
      </c:tx>
      <c:layout>
        <c:manualLayout>
          <c:xMode val="edge"/>
          <c:yMode val="edge"/>
          <c:x val="0.48040561782144919"/>
          <c:y val="3.888888888888889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7.4383860095482493E-2"/>
          <c:y val="0.10033333333333333"/>
          <c:w val="0.91284919468631875"/>
          <c:h val="0.81434558180227468"/>
        </c:manualLayout>
      </c:layout>
      <c:lineChart>
        <c:grouping val="standard"/>
        <c:varyColors val="0"/>
        <c:ser>
          <c:idx val="0"/>
          <c:order val="0"/>
          <c:tx>
            <c:strRef>
              <c:f>'[Final Cytokine Report with J^J JE^J JA^J P8 and P9.xlsx]J. JA, JE, P8'!$A$510</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P8'!$B$510:$D$510</c:f>
              <c:numCache>
                <c:formatCode>General</c:formatCode>
                <c:ptCount val="3"/>
                <c:pt idx="0">
                  <c:v>16.739999999999998</c:v>
                </c:pt>
                <c:pt idx="1">
                  <c:v>488.52</c:v>
                </c:pt>
                <c:pt idx="2">
                  <c:v>759.2</c:v>
                </c:pt>
              </c:numCache>
            </c:numRef>
          </c:val>
          <c:smooth val="0"/>
          <c:extLst>
            <c:ext xmlns:c16="http://schemas.microsoft.com/office/drawing/2014/chart" uri="{C3380CC4-5D6E-409C-BE32-E72D297353CC}">
              <c16:uniqueId val="{00000000-4417-4368-8CA2-5E926BCD35B2}"/>
            </c:ext>
          </c:extLst>
        </c:ser>
        <c:ser>
          <c:idx val="1"/>
          <c:order val="1"/>
          <c:tx>
            <c:strRef>
              <c:f>'[Final Cytokine Report with J^J JE^J JA^J P8 and P9.xlsx]J. JA, JE, P8'!$A$511</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P8'!$B$511:$D$511</c:f>
              <c:numCache>
                <c:formatCode>General</c:formatCode>
                <c:ptCount val="3"/>
                <c:pt idx="0">
                  <c:v>1825.43</c:v>
                </c:pt>
                <c:pt idx="1">
                  <c:v>1258.48</c:v>
                </c:pt>
                <c:pt idx="2">
                  <c:v>4.91</c:v>
                </c:pt>
              </c:numCache>
            </c:numRef>
          </c:val>
          <c:smooth val="0"/>
          <c:extLst>
            <c:ext xmlns:c16="http://schemas.microsoft.com/office/drawing/2014/chart" uri="{C3380CC4-5D6E-409C-BE32-E72D297353CC}">
              <c16:uniqueId val="{00000001-4417-4368-8CA2-5E926BCD35B2}"/>
            </c:ext>
          </c:extLst>
        </c:ser>
        <c:ser>
          <c:idx val="2"/>
          <c:order val="2"/>
          <c:tx>
            <c:strRef>
              <c:f>'[Final Cytokine Report with J^J JE^J JA^J P8 and P9.xlsx]J. JA, JE, P8'!$A$512</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P8'!$B$512:$D$512</c:f>
              <c:numCache>
                <c:formatCode>General</c:formatCode>
                <c:ptCount val="3"/>
                <c:pt idx="0">
                  <c:v>154.81</c:v>
                </c:pt>
                <c:pt idx="1">
                  <c:v>745.37</c:v>
                </c:pt>
                <c:pt idx="2">
                  <c:v>1002.61</c:v>
                </c:pt>
              </c:numCache>
            </c:numRef>
          </c:val>
          <c:smooth val="0"/>
          <c:extLst>
            <c:ext xmlns:c16="http://schemas.microsoft.com/office/drawing/2014/chart" uri="{C3380CC4-5D6E-409C-BE32-E72D297353CC}">
              <c16:uniqueId val="{00000002-4417-4368-8CA2-5E926BCD35B2}"/>
            </c:ext>
          </c:extLst>
        </c:ser>
        <c:ser>
          <c:idx val="3"/>
          <c:order val="3"/>
          <c:tx>
            <c:strRef>
              <c:f>'[Final Cytokine Report with J^J JE^J JA^J P8 and P9.xlsx]J. JA, JE, P8'!$A$513</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P8'!$B$513:$D$513</c:f>
              <c:numCache>
                <c:formatCode>General</c:formatCode>
                <c:ptCount val="3"/>
                <c:pt idx="0">
                  <c:v>10.19</c:v>
                </c:pt>
                <c:pt idx="1">
                  <c:v>4.4800000000000004</c:v>
                </c:pt>
                <c:pt idx="2">
                  <c:v>5.78</c:v>
                </c:pt>
              </c:numCache>
            </c:numRef>
          </c:val>
          <c:smooth val="0"/>
          <c:extLst>
            <c:ext xmlns:c16="http://schemas.microsoft.com/office/drawing/2014/chart" uri="{C3380CC4-5D6E-409C-BE32-E72D297353CC}">
              <c16:uniqueId val="{00000003-4417-4368-8CA2-5E926BCD35B2}"/>
            </c:ext>
          </c:extLst>
        </c:ser>
        <c:ser>
          <c:idx val="5"/>
          <c:order val="5"/>
          <c:tx>
            <c:strRef>
              <c:f>'[Final Cytokine Report with J^J JE^J JA^J P8 and P9.xlsx]J. JA, JE, P8'!$A$515</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P8'!$B$515:$D$515</c:f>
              <c:numCache>
                <c:formatCode>General</c:formatCode>
                <c:ptCount val="3"/>
                <c:pt idx="0">
                  <c:v>7.31</c:v>
                </c:pt>
                <c:pt idx="1">
                  <c:v>4.26</c:v>
                </c:pt>
                <c:pt idx="2">
                  <c:v>4.4800000000000004</c:v>
                </c:pt>
              </c:numCache>
            </c:numRef>
          </c:val>
          <c:smooth val="0"/>
          <c:extLst>
            <c:ext xmlns:c16="http://schemas.microsoft.com/office/drawing/2014/chart" uri="{C3380CC4-5D6E-409C-BE32-E72D297353CC}">
              <c16:uniqueId val="{00000004-4417-4368-8CA2-5E926BCD35B2}"/>
            </c:ext>
          </c:extLst>
        </c:ser>
        <c:ser>
          <c:idx val="9"/>
          <c:order val="9"/>
          <c:tx>
            <c:strRef>
              <c:f>'[Final Cytokine Report with J^J JE^J JA^J P8 and P9.xlsx]J. JA, JE, P8'!$A$519</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P8'!$B$509:$D$509</c:f>
              <c:strCache>
                <c:ptCount val="3"/>
                <c:pt idx="0">
                  <c:v>C2</c:v>
                </c:pt>
                <c:pt idx="1">
                  <c:v>C3</c:v>
                </c:pt>
                <c:pt idx="2">
                  <c:v>C4</c:v>
                </c:pt>
              </c:strCache>
            </c:strRef>
          </c:cat>
          <c:val>
            <c:numRef>
              <c:f>'[Final Cytokine Report with J^J JE^J JA^J P8 and P9.xlsx]J. JA, JE, P8'!$B$519:$D$519</c:f>
              <c:numCache>
                <c:formatCode>General</c:formatCode>
                <c:ptCount val="3"/>
                <c:pt idx="0">
                  <c:v>7.53</c:v>
                </c:pt>
                <c:pt idx="1">
                  <c:v>26.67</c:v>
                </c:pt>
                <c:pt idx="2">
                  <c:v>4.8099999999999996</c:v>
                </c:pt>
              </c:numCache>
            </c:numRef>
          </c:val>
          <c:smooth val="0"/>
          <c:extLst>
            <c:ext xmlns:c16="http://schemas.microsoft.com/office/drawing/2014/chart" uri="{C3380CC4-5D6E-409C-BE32-E72D297353CC}">
              <c16:uniqueId val="{00000005-4417-4368-8CA2-5E926BCD35B2}"/>
            </c:ext>
          </c:extLst>
        </c:ser>
        <c:dLbls>
          <c:showLegendKey val="0"/>
          <c:showVal val="1"/>
          <c:showCatName val="0"/>
          <c:showSerName val="0"/>
          <c:showPercent val="0"/>
          <c:showBubbleSize val="0"/>
        </c:dLbls>
        <c:smooth val="0"/>
        <c:axId val="105014784"/>
        <c:axId val="105016320"/>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P8'!$A$514</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P8'!$B$514:$D$514</c15:sqref>
                        </c15:formulaRef>
                      </c:ext>
                    </c:extLst>
                    <c:numCache>
                      <c:formatCode>General</c:formatCode>
                      <c:ptCount val="3"/>
                      <c:pt idx="0">
                        <c:v>794.14</c:v>
                      </c:pt>
                      <c:pt idx="1">
                        <c:v>198.94</c:v>
                      </c:pt>
                      <c:pt idx="2">
                        <c:v>23.28</c:v>
                      </c:pt>
                    </c:numCache>
                  </c:numRef>
                </c:val>
                <c:smooth val="0"/>
                <c:extLst>
                  <c:ext xmlns:c16="http://schemas.microsoft.com/office/drawing/2014/chart" uri="{C3380CC4-5D6E-409C-BE32-E72D297353CC}">
                    <c16:uniqueId val="{00000006-4417-4368-8CA2-5E926BCD35B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P8'!$A$516</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P8'!$B$516:$D$516</c15:sqref>
                        </c15:formulaRef>
                      </c:ext>
                    </c:extLst>
                    <c:numCache>
                      <c:formatCode>General</c:formatCode>
                      <c:ptCount val="3"/>
                      <c:pt idx="0">
                        <c:v>4.05</c:v>
                      </c:pt>
                      <c:pt idx="1">
                        <c:v>4.4800000000000004</c:v>
                      </c:pt>
                      <c:pt idx="2">
                        <c:v>4.37</c:v>
                      </c:pt>
                    </c:numCache>
                  </c:numRef>
                </c:val>
                <c:smooth val="0"/>
                <c:extLst xmlns:c15="http://schemas.microsoft.com/office/drawing/2012/chart">
                  <c:ext xmlns:c16="http://schemas.microsoft.com/office/drawing/2014/chart" uri="{C3380CC4-5D6E-409C-BE32-E72D297353CC}">
                    <c16:uniqueId val="{00000007-4417-4368-8CA2-5E926BCD35B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P8'!$A$517</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P8'!$B$517:$D$517</c15:sqref>
                        </c15:formulaRef>
                      </c:ext>
                    </c:extLst>
                    <c:numCache>
                      <c:formatCode>General</c:formatCode>
                      <c:ptCount val="3"/>
                      <c:pt idx="0">
                        <c:v>4.91</c:v>
                      </c:pt>
                      <c:pt idx="1">
                        <c:v>14.48</c:v>
                      </c:pt>
                      <c:pt idx="2">
                        <c:v>18.02</c:v>
                      </c:pt>
                    </c:numCache>
                  </c:numRef>
                </c:val>
                <c:smooth val="0"/>
                <c:extLst xmlns:c15="http://schemas.microsoft.com/office/drawing/2012/chart">
                  <c:ext xmlns:c16="http://schemas.microsoft.com/office/drawing/2014/chart" uri="{C3380CC4-5D6E-409C-BE32-E72D297353CC}">
                    <c16:uniqueId val="{00000008-4417-4368-8CA2-5E926BCD35B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P8'!$A$518</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P8'!$B$509:$D$509</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P8'!$B$518:$D$518</c15:sqref>
                        </c15:formulaRef>
                      </c:ext>
                    </c:extLst>
                    <c:numCache>
                      <c:formatCode>General</c:formatCode>
                      <c:ptCount val="3"/>
                      <c:pt idx="0">
                        <c:v>5.13</c:v>
                      </c:pt>
                      <c:pt idx="1">
                        <c:v>3.61</c:v>
                      </c:pt>
                      <c:pt idx="2">
                        <c:v>4.26</c:v>
                      </c:pt>
                    </c:numCache>
                  </c:numRef>
                </c:val>
                <c:smooth val="0"/>
                <c:extLst xmlns:c15="http://schemas.microsoft.com/office/drawing/2012/chart">
                  <c:ext xmlns:c16="http://schemas.microsoft.com/office/drawing/2014/chart" uri="{C3380CC4-5D6E-409C-BE32-E72D297353CC}">
                    <c16:uniqueId val="{00000009-4417-4368-8CA2-5E926BCD35B2}"/>
                  </c:ext>
                </c:extLst>
              </c15:ser>
            </c15:filteredLineSeries>
          </c:ext>
        </c:extLst>
      </c:lineChart>
      <c:catAx>
        <c:axId val="1050147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016320"/>
        <c:crosses val="autoZero"/>
        <c:auto val="1"/>
        <c:lblAlgn val="ctr"/>
        <c:lblOffset val="100"/>
        <c:noMultiLvlLbl val="0"/>
      </c:catAx>
      <c:valAx>
        <c:axId val="1050163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05014784"/>
        <c:crosses val="autoZero"/>
        <c:crossBetween val="between"/>
      </c:valAx>
      <c:spPr>
        <a:noFill/>
        <a:ln>
          <a:noFill/>
        </a:ln>
        <a:effectLst/>
      </c:spPr>
    </c:plotArea>
    <c:legend>
      <c:legendPos val="b"/>
      <c:layout>
        <c:manualLayout>
          <c:xMode val="edge"/>
          <c:yMode val="edge"/>
          <c:x val="0.36597485725147866"/>
          <c:y val="0.94282385535141444"/>
          <c:w val="0.26805019410874475"/>
          <c:h val="3.12502187226596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a:t>IL-10 </a:t>
            </a:r>
          </a:p>
        </c:rich>
      </c:tx>
      <c:layout>
        <c:manualLayout>
          <c:xMode val="edge"/>
          <c:yMode val="edge"/>
          <c:x val="0.46469073618662998"/>
          <c:y val="5.9259267900155718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2494190375200235E-2"/>
          <c:y val="0.10033334796345114"/>
          <c:w val="0.93437304935736898"/>
          <c:h val="0.81434555473105197"/>
        </c:manualLayout>
      </c:layout>
      <c:lineChart>
        <c:grouping val="standard"/>
        <c:varyColors val="0"/>
        <c:ser>
          <c:idx val="0"/>
          <c:order val="0"/>
          <c:tx>
            <c:strRef>
              <c:f>'[Final Cytokine Report with J^J JE^J JA^J P8 and P9.xlsx]J. JA, JE, P8'!$A$227</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P8'!$B$226:$D$226</c:f>
              <c:strCache>
                <c:ptCount val="3"/>
                <c:pt idx="0">
                  <c:v>C2</c:v>
                </c:pt>
                <c:pt idx="1">
                  <c:v>C3</c:v>
                </c:pt>
                <c:pt idx="2">
                  <c:v>C4</c:v>
                </c:pt>
              </c:strCache>
            </c:strRef>
          </c:cat>
          <c:val>
            <c:numRef>
              <c:f>'[Final Cytokine Report with J^J JE^J JA^J P8 and P9.xlsx]J. JA, JE, P8'!$B$227:$D$227</c:f>
              <c:numCache>
                <c:formatCode>General</c:formatCode>
                <c:ptCount val="3"/>
                <c:pt idx="0">
                  <c:v>5.22</c:v>
                </c:pt>
                <c:pt idx="1">
                  <c:v>29.93</c:v>
                </c:pt>
                <c:pt idx="2">
                  <c:v>8.56</c:v>
                </c:pt>
              </c:numCache>
            </c:numRef>
          </c:val>
          <c:smooth val="0"/>
          <c:extLst>
            <c:ext xmlns:c16="http://schemas.microsoft.com/office/drawing/2014/chart" uri="{C3380CC4-5D6E-409C-BE32-E72D297353CC}">
              <c16:uniqueId val="{00000000-42D4-4E01-A7B3-3013F92C56DD}"/>
            </c:ext>
          </c:extLst>
        </c:ser>
        <c:ser>
          <c:idx val="1"/>
          <c:order val="1"/>
          <c:tx>
            <c:strRef>
              <c:f>'[Final Cytokine Report with J^J JE^J JA^J P8 and P9.xlsx]J. JA, JE, P8'!$A$228</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P8'!$B$226:$D$226</c:f>
              <c:strCache>
                <c:ptCount val="3"/>
                <c:pt idx="0">
                  <c:v>C2</c:v>
                </c:pt>
                <c:pt idx="1">
                  <c:v>C3</c:v>
                </c:pt>
                <c:pt idx="2">
                  <c:v>C4</c:v>
                </c:pt>
              </c:strCache>
            </c:strRef>
          </c:cat>
          <c:val>
            <c:numRef>
              <c:f>'[Final Cytokine Report with J^J JE^J JA^J P8 and P9.xlsx]J. JA, JE, P8'!$B$228:$D$228</c:f>
              <c:numCache>
                <c:formatCode>General</c:formatCode>
                <c:ptCount val="3"/>
                <c:pt idx="0">
                  <c:v>78.22</c:v>
                </c:pt>
                <c:pt idx="1">
                  <c:v>13.7</c:v>
                </c:pt>
                <c:pt idx="2">
                  <c:v>2.66</c:v>
                </c:pt>
              </c:numCache>
            </c:numRef>
          </c:val>
          <c:smooth val="0"/>
          <c:extLst>
            <c:ext xmlns:c16="http://schemas.microsoft.com/office/drawing/2014/chart" uri="{C3380CC4-5D6E-409C-BE32-E72D297353CC}">
              <c16:uniqueId val="{00000001-42D4-4E01-A7B3-3013F92C56DD}"/>
            </c:ext>
          </c:extLst>
        </c:ser>
        <c:ser>
          <c:idx val="2"/>
          <c:order val="2"/>
          <c:tx>
            <c:strRef>
              <c:f>'[Final Cytokine Report with J^J JE^J JA^J P8 and P9.xlsx]J. JA, JE, P8'!$A$229</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P8'!$B$226:$D$226</c:f>
              <c:strCache>
                <c:ptCount val="3"/>
                <c:pt idx="0">
                  <c:v>C2</c:v>
                </c:pt>
                <c:pt idx="1">
                  <c:v>C3</c:v>
                </c:pt>
                <c:pt idx="2">
                  <c:v>C4</c:v>
                </c:pt>
              </c:strCache>
            </c:strRef>
          </c:cat>
          <c:val>
            <c:numRef>
              <c:f>'[Final Cytokine Report with J^J JE^J JA^J P8 and P9.xlsx]J. JA, JE, P8'!$B$229:$D$229</c:f>
              <c:numCache>
                <c:formatCode>General</c:formatCode>
                <c:ptCount val="3"/>
                <c:pt idx="0">
                  <c:v>7.18</c:v>
                </c:pt>
                <c:pt idx="1">
                  <c:v>18.059999999999999</c:v>
                </c:pt>
                <c:pt idx="2">
                  <c:v>11.21</c:v>
                </c:pt>
              </c:numCache>
            </c:numRef>
          </c:val>
          <c:smooth val="0"/>
          <c:extLst>
            <c:ext xmlns:c16="http://schemas.microsoft.com/office/drawing/2014/chart" uri="{C3380CC4-5D6E-409C-BE32-E72D297353CC}">
              <c16:uniqueId val="{00000002-42D4-4E01-A7B3-3013F92C56DD}"/>
            </c:ext>
          </c:extLst>
        </c:ser>
        <c:ser>
          <c:idx val="3"/>
          <c:order val="3"/>
          <c:tx>
            <c:strRef>
              <c:f>'[Final Cytokine Report with J^J JE^J JA^J P8 and P9.xlsx]J. JA, JE, P8'!$A$230</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P8'!$B$226:$D$226</c:f>
              <c:strCache>
                <c:ptCount val="3"/>
                <c:pt idx="0">
                  <c:v>C2</c:v>
                </c:pt>
                <c:pt idx="1">
                  <c:v>C3</c:v>
                </c:pt>
                <c:pt idx="2">
                  <c:v>C4</c:v>
                </c:pt>
              </c:strCache>
            </c:strRef>
          </c:cat>
          <c:val>
            <c:numRef>
              <c:f>'[Final Cytokine Report with J^J JE^J JA^J P8 and P9.xlsx]J. JA, JE, P8'!$B$230:$D$230</c:f>
              <c:numCache>
                <c:formatCode>General</c:formatCode>
                <c:ptCount val="3"/>
                <c:pt idx="0">
                  <c:v>4.8899999999999997</c:v>
                </c:pt>
                <c:pt idx="1">
                  <c:v>4.58</c:v>
                </c:pt>
                <c:pt idx="2">
                  <c:v>2.67</c:v>
                </c:pt>
              </c:numCache>
            </c:numRef>
          </c:val>
          <c:smooth val="0"/>
          <c:extLst>
            <c:ext xmlns:c16="http://schemas.microsoft.com/office/drawing/2014/chart" uri="{C3380CC4-5D6E-409C-BE32-E72D297353CC}">
              <c16:uniqueId val="{00000003-42D4-4E01-A7B3-3013F92C56DD}"/>
            </c:ext>
          </c:extLst>
        </c:ser>
        <c:ser>
          <c:idx val="5"/>
          <c:order val="5"/>
          <c:tx>
            <c:strRef>
              <c:f>'[Final Cytokine Report with J^J JE^J JA^J P8 and P9.xlsx]J. JA, JE, P8'!$A$232</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P8'!$B$226:$D$226</c:f>
              <c:strCache>
                <c:ptCount val="3"/>
                <c:pt idx="0">
                  <c:v>C2</c:v>
                </c:pt>
                <c:pt idx="1">
                  <c:v>C3</c:v>
                </c:pt>
                <c:pt idx="2">
                  <c:v>C4</c:v>
                </c:pt>
              </c:strCache>
            </c:strRef>
          </c:cat>
          <c:val>
            <c:numRef>
              <c:f>'[Final Cytokine Report with J^J JE^J JA^J P8 and P9.xlsx]J. JA, JE, P8'!$B$232:$D$232</c:f>
              <c:numCache>
                <c:formatCode>General</c:formatCode>
                <c:ptCount val="3"/>
                <c:pt idx="0">
                  <c:v>3.77</c:v>
                </c:pt>
                <c:pt idx="1">
                  <c:v>2.0499999999999998</c:v>
                </c:pt>
                <c:pt idx="2">
                  <c:v>1.74</c:v>
                </c:pt>
              </c:numCache>
            </c:numRef>
          </c:val>
          <c:smooth val="0"/>
          <c:extLst>
            <c:ext xmlns:c16="http://schemas.microsoft.com/office/drawing/2014/chart" uri="{C3380CC4-5D6E-409C-BE32-E72D297353CC}">
              <c16:uniqueId val="{00000004-42D4-4E01-A7B3-3013F92C56DD}"/>
            </c:ext>
          </c:extLst>
        </c:ser>
        <c:ser>
          <c:idx val="9"/>
          <c:order val="9"/>
          <c:tx>
            <c:strRef>
              <c:f>'[Final Cytokine Report with J^J JE^J JA^J P8 and P9.xlsx]J. JA, JE, P8'!$A$236</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P8'!$B$226:$D$226</c:f>
              <c:strCache>
                <c:ptCount val="3"/>
                <c:pt idx="0">
                  <c:v>C2</c:v>
                </c:pt>
                <c:pt idx="1">
                  <c:v>C3</c:v>
                </c:pt>
                <c:pt idx="2">
                  <c:v>C4</c:v>
                </c:pt>
              </c:strCache>
            </c:strRef>
          </c:cat>
          <c:val>
            <c:numRef>
              <c:f>'[Final Cytokine Report with J^J JE^J JA^J P8 and P9.xlsx]J. JA, JE, P8'!$B$236:$D$236</c:f>
              <c:numCache>
                <c:formatCode>General</c:formatCode>
                <c:ptCount val="3"/>
                <c:pt idx="0">
                  <c:v>8.48</c:v>
                </c:pt>
                <c:pt idx="1">
                  <c:v>13.2</c:v>
                </c:pt>
                <c:pt idx="2">
                  <c:v>4.09</c:v>
                </c:pt>
              </c:numCache>
            </c:numRef>
          </c:val>
          <c:smooth val="0"/>
          <c:extLst>
            <c:ext xmlns:c16="http://schemas.microsoft.com/office/drawing/2014/chart" uri="{C3380CC4-5D6E-409C-BE32-E72D297353CC}">
              <c16:uniqueId val="{00000005-42D4-4E01-A7B3-3013F92C56DD}"/>
            </c:ext>
          </c:extLst>
        </c:ser>
        <c:dLbls>
          <c:showLegendKey val="0"/>
          <c:showVal val="1"/>
          <c:showCatName val="0"/>
          <c:showSerName val="0"/>
          <c:showPercent val="0"/>
          <c:showBubbleSize val="0"/>
        </c:dLbls>
        <c:smooth val="0"/>
        <c:axId val="103570048"/>
        <c:axId val="103588224"/>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P8'!$A$231</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P8'!$B$226:$D$226</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P8'!$B$231:$D$231</c15:sqref>
                        </c15:formulaRef>
                      </c:ext>
                    </c:extLst>
                    <c:numCache>
                      <c:formatCode>General</c:formatCode>
                      <c:ptCount val="3"/>
                      <c:pt idx="0">
                        <c:v>62.45</c:v>
                      </c:pt>
                      <c:pt idx="1">
                        <c:v>17.809999999999999</c:v>
                      </c:pt>
                      <c:pt idx="2">
                        <c:v>3.77</c:v>
                      </c:pt>
                    </c:numCache>
                  </c:numRef>
                </c:val>
                <c:smooth val="0"/>
                <c:extLst>
                  <c:ext xmlns:c16="http://schemas.microsoft.com/office/drawing/2014/chart" uri="{C3380CC4-5D6E-409C-BE32-E72D297353CC}">
                    <c16:uniqueId val="{00000006-42D4-4E01-A7B3-3013F92C56D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P8'!$A$233</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P8'!$B$226:$D$226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P8'!$B$233:$D$233</c15:sqref>
                        </c15:formulaRef>
                      </c:ext>
                    </c:extLst>
                    <c:numCache>
                      <c:formatCode>General</c:formatCode>
                      <c:ptCount val="3"/>
                      <c:pt idx="0">
                        <c:v>3.61</c:v>
                      </c:pt>
                      <c:pt idx="1">
                        <c:v>2.35</c:v>
                      </c:pt>
                      <c:pt idx="2">
                        <c:v>1.74</c:v>
                      </c:pt>
                    </c:numCache>
                  </c:numRef>
                </c:val>
                <c:smooth val="0"/>
                <c:extLst xmlns:c15="http://schemas.microsoft.com/office/drawing/2012/chart">
                  <c:ext xmlns:c16="http://schemas.microsoft.com/office/drawing/2014/chart" uri="{C3380CC4-5D6E-409C-BE32-E72D297353CC}">
                    <c16:uniqueId val="{00000007-42D4-4E01-A7B3-3013F92C56D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P8'!$A$234</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P8'!$B$226:$D$226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P8'!$B$234:$D$234</c15:sqref>
                        </c15:formulaRef>
                      </c:ext>
                    </c:extLst>
                    <c:numCache>
                      <c:formatCode>General</c:formatCode>
                      <c:ptCount val="3"/>
                      <c:pt idx="0">
                        <c:v>3.29</c:v>
                      </c:pt>
                      <c:pt idx="1">
                        <c:v>3.29</c:v>
                      </c:pt>
                      <c:pt idx="2">
                        <c:v>4.09</c:v>
                      </c:pt>
                    </c:numCache>
                  </c:numRef>
                </c:val>
                <c:smooth val="0"/>
                <c:extLst xmlns:c15="http://schemas.microsoft.com/office/drawing/2012/chart">
                  <c:ext xmlns:c16="http://schemas.microsoft.com/office/drawing/2014/chart" uri="{C3380CC4-5D6E-409C-BE32-E72D297353CC}">
                    <c16:uniqueId val="{00000008-42D4-4E01-A7B3-3013F92C56D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P8'!$A$235</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P8'!$B$226:$D$226</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P8'!$B$235:$D$235</c15:sqref>
                        </c15:formulaRef>
                      </c:ext>
                    </c:extLst>
                    <c:numCache>
                      <c:formatCode>General</c:formatCode>
                      <c:ptCount val="3"/>
                      <c:pt idx="0">
                        <c:v>4.5999999999999996</c:v>
                      </c:pt>
                      <c:pt idx="1">
                        <c:v>2.35</c:v>
                      </c:pt>
                      <c:pt idx="2">
                        <c:v>2.67</c:v>
                      </c:pt>
                    </c:numCache>
                  </c:numRef>
                </c:val>
                <c:smooth val="0"/>
                <c:extLst xmlns:c15="http://schemas.microsoft.com/office/drawing/2012/chart">
                  <c:ext xmlns:c16="http://schemas.microsoft.com/office/drawing/2014/chart" uri="{C3380CC4-5D6E-409C-BE32-E72D297353CC}">
                    <c16:uniqueId val="{00000009-42D4-4E01-A7B3-3013F92C56DD}"/>
                  </c:ext>
                </c:extLst>
              </c15:ser>
            </c15:filteredLineSeries>
          </c:ext>
        </c:extLst>
      </c:lineChart>
      <c:catAx>
        <c:axId val="10357004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3588224"/>
        <c:crosses val="autoZero"/>
        <c:auto val="1"/>
        <c:lblAlgn val="ctr"/>
        <c:lblOffset val="100"/>
        <c:noMultiLvlLbl val="0"/>
      </c:catAx>
      <c:valAx>
        <c:axId val="10358822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03570048"/>
        <c:crosses val="autoZero"/>
        <c:crossBetween val="between"/>
      </c:valAx>
      <c:spPr>
        <a:noFill/>
        <a:ln>
          <a:noFill/>
        </a:ln>
        <a:effectLst/>
      </c:spPr>
    </c:plotArea>
    <c:legend>
      <c:legendPos val="b"/>
      <c:layout>
        <c:manualLayout>
          <c:xMode val="edge"/>
          <c:yMode val="edge"/>
          <c:x val="0.36213459528160696"/>
          <c:y val="0.93356458640486828"/>
          <c:w val="0.27573071542991223"/>
          <c:h val="3.125022327941430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b="0" i="0" u="none" strike="noStrike" baseline="0">
                <a:effectLst/>
              </a:rPr>
              <a:t>MIP-1</a:t>
            </a:r>
            <a:r>
              <a:rPr lang="el-GR" sz="2800" b="0" i="0" u="none" strike="noStrike" baseline="0">
                <a:effectLst/>
              </a:rPr>
              <a:t>α</a:t>
            </a:r>
            <a:r>
              <a:rPr lang="el-GR" sz="2800" b="1" i="0" u="none" strike="noStrike" baseline="0">
                <a:effectLst>
                  <a:outerShdw blurRad="50800" dist="38100" dir="5400000" algn="t" rotWithShape="0">
                    <a:prstClr val="black">
                      <a:alpha val="40000"/>
                    </a:prstClr>
                  </a:outerShdw>
                </a:effectLst>
              </a:rPr>
              <a:t> </a:t>
            </a:r>
            <a:endParaRPr lang="en-US" sz="2800"/>
          </a:p>
        </c:rich>
      </c:tx>
      <c:layout>
        <c:manualLayout>
          <c:xMode val="edge"/>
          <c:yMode val="edge"/>
          <c:x val="0.45588079721445524"/>
          <c:y val="3.4193056031039594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2984866641496083E-2"/>
          <c:y val="9.8152173913043483E-2"/>
          <c:w val="0.90427480442637509"/>
          <c:h val="0.81113517060367457"/>
        </c:manualLayout>
      </c:layout>
      <c:lineChart>
        <c:grouping val="standard"/>
        <c:varyColors val="0"/>
        <c:ser>
          <c:idx val="0"/>
          <c:order val="0"/>
          <c:tx>
            <c:strRef>
              <c:f>'[Final Cytokine Report with J^J JE^J JA^J P8 and P9.xlsx]J. JA, JE, P8'!$A$701</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P8'!$B$700:$D$700</c:f>
              <c:strCache>
                <c:ptCount val="3"/>
                <c:pt idx="0">
                  <c:v>C2</c:v>
                </c:pt>
                <c:pt idx="1">
                  <c:v>C3</c:v>
                </c:pt>
                <c:pt idx="2">
                  <c:v>C4</c:v>
                </c:pt>
              </c:strCache>
            </c:strRef>
          </c:cat>
          <c:val>
            <c:numRef>
              <c:f>'[Final Cytokine Report with J^J JE^J JA^J P8 and P9.xlsx]J. JA, JE, P8'!$B$701:$D$701</c:f>
              <c:numCache>
                <c:formatCode>General</c:formatCode>
                <c:ptCount val="3"/>
                <c:pt idx="0">
                  <c:v>88.93</c:v>
                </c:pt>
                <c:pt idx="1">
                  <c:v>3387.51</c:v>
                </c:pt>
                <c:pt idx="2">
                  <c:v>3225.34</c:v>
                </c:pt>
              </c:numCache>
            </c:numRef>
          </c:val>
          <c:smooth val="0"/>
          <c:extLst>
            <c:ext xmlns:c16="http://schemas.microsoft.com/office/drawing/2014/chart" uri="{C3380CC4-5D6E-409C-BE32-E72D297353CC}">
              <c16:uniqueId val="{00000000-4A92-4338-84E7-435F651768F2}"/>
            </c:ext>
          </c:extLst>
        </c:ser>
        <c:ser>
          <c:idx val="1"/>
          <c:order val="1"/>
          <c:tx>
            <c:strRef>
              <c:f>'[Final Cytokine Report with J^J JE^J JA^J P8 and P9.xlsx]J. JA, JE, P8'!$A$702</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P8'!$B$700:$D$700</c:f>
              <c:strCache>
                <c:ptCount val="3"/>
                <c:pt idx="0">
                  <c:v>C2</c:v>
                </c:pt>
                <c:pt idx="1">
                  <c:v>C3</c:v>
                </c:pt>
                <c:pt idx="2">
                  <c:v>C4</c:v>
                </c:pt>
              </c:strCache>
            </c:strRef>
          </c:cat>
          <c:val>
            <c:numRef>
              <c:f>'[Final Cytokine Report with J^J JE^J JA^J P8 and P9.xlsx]J. JA, JE, P8'!$B$702:$D$702</c:f>
              <c:numCache>
                <c:formatCode>General</c:formatCode>
                <c:ptCount val="3"/>
                <c:pt idx="0">
                  <c:v>14162.65</c:v>
                </c:pt>
                <c:pt idx="1">
                  <c:v>6145.67</c:v>
                </c:pt>
                <c:pt idx="2">
                  <c:v>44.37</c:v>
                </c:pt>
              </c:numCache>
            </c:numRef>
          </c:val>
          <c:smooth val="0"/>
          <c:extLst>
            <c:ext xmlns:c16="http://schemas.microsoft.com/office/drawing/2014/chart" uri="{C3380CC4-5D6E-409C-BE32-E72D297353CC}">
              <c16:uniqueId val="{00000001-4A92-4338-84E7-435F651768F2}"/>
            </c:ext>
          </c:extLst>
        </c:ser>
        <c:ser>
          <c:idx val="2"/>
          <c:order val="2"/>
          <c:tx>
            <c:strRef>
              <c:f>'[Final Cytokine Report with J^J JE^J JA^J P8 and P9.xlsx]J. JA, JE, P8'!$A$703</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P8'!$B$700:$D$700</c:f>
              <c:strCache>
                <c:ptCount val="3"/>
                <c:pt idx="0">
                  <c:v>C2</c:v>
                </c:pt>
                <c:pt idx="1">
                  <c:v>C3</c:v>
                </c:pt>
                <c:pt idx="2">
                  <c:v>C4</c:v>
                </c:pt>
              </c:strCache>
            </c:strRef>
          </c:cat>
          <c:val>
            <c:numRef>
              <c:f>'[Final Cytokine Report with J^J JE^J JA^J P8 and P9.xlsx]J. JA, JE, P8'!$B$703:$D$703</c:f>
              <c:numCache>
                <c:formatCode>General</c:formatCode>
                <c:ptCount val="3"/>
                <c:pt idx="0">
                  <c:v>2933.04</c:v>
                </c:pt>
                <c:pt idx="1">
                  <c:v>10928</c:v>
                </c:pt>
                <c:pt idx="2">
                  <c:v>8994.1299999999992</c:v>
                </c:pt>
              </c:numCache>
            </c:numRef>
          </c:val>
          <c:smooth val="0"/>
          <c:extLst>
            <c:ext xmlns:c16="http://schemas.microsoft.com/office/drawing/2014/chart" uri="{C3380CC4-5D6E-409C-BE32-E72D297353CC}">
              <c16:uniqueId val="{00000002-4A92-4338-84E7-435F651768F2}"/>
            </c:ext>
          </c:extLst>
        </c:ser>
        <c:ser>
          <c:idx val="3"/>
          <c:order val="3"/>
          <c:tx>
            <c:strRef>
              <c:f>'[Final Cytokine Report with J^J JE^J JA^J P8 and P9.xlsx]J. JA, JE, P8'!$A$704</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P8'!$B$700:$D$700</c:f>
              <c:strCache>
                <c:ptCount val="3"/>
                <c:pt idx="0">
                  <c:v>C2</c:v>
                </c:pt>
                <c:pt idx="1">
                  <c:v>C3</c:v>
                </c:pt>
                <c:pt idx="2">
                  <c:v>C4</c:v>
                </c:pt>
              </c:strCache>
            </c:strRef>
          </c:cat>
          <c:val>
            <c:numRef>
              <c:f>'[Final Cytokine Report with J^J JE^J JA^J P8 and P9.xlsx]J. JA, JE, P8'!$B$704:$D$704</c:f>
              <c:numCache>
                <c:formatCode>General</c:formatCode>
                <c:ptCount val="3"/>
                <c:pt idx="0">
                  <c:v>55.52</c:v>
                </c:pt>
                <c:pt idx="1">
                  <c:v>47.14</c:v>
                </c:pt>
                <c:pt idx="2">
                  <c:v>43.56</c:v>
                </c:pt>
              </c:numCache>
            </c:numRef>
          </c:val>
          <c:smooth val="0"/>
          <c:extLst>
            <c:ext xmlns:c16="http://schemas.microsoft.com/office/drawing/2014/chart" uri="{C3380CC4-5D6E-409C-BE32-E72D297353CC}">
              <c16:uniqueId val="{00000003-4A92-4338-84E7-435F651768F2}"/>
            </c:ext>
          </c:extLst>
        </c:ser>
        <c:ser>
          <c:idx val="5"/>
          <c:order val="5"/>
          <c:tx>
            <c:strRef>
              <c:f>'[Final Cytokine Report with J^J JE^J JA^J P8 and P9.xlsx]J. JA, JE, P8'!$A$706</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P8'!$B$700:$D$700</c:f>
              <c:strCache>
                <c:ptCount val="3"/>
                <c:pt idx="0">
                  <c:v>C2</c:v>
                </c:pt>
                <c:pt idx="1">
                  <c:v>C3</c:v>
                </c:pt>
                <c:pt idx="2">
                  <c:v>C4</c:v>
                </c:pt>
              </c:strCache>
            </c:strRef>
          </c:cat>
          <c:val>
            <c:numRef>
              <c:f>'[Final Cytokine Report with J^J JE^J JA^J P8 and P9.xlsx]J. JA, JE, P8'!$B$706:$D$706</c:f>
              <c:numCache>
                <c:formatCode>General</c:formatCode>
                <c:ptCount val="3"/>
                <c:pt idx="0">
                  <c:v>47.21</c:v>
                </c:pt>
                <c:pt idx="1">
                  <c:v>36.43</c:v>
                </c:pt>
                <c:pt idx="2">
                  <c:v>36.590000000000003</c:v>
                </c:pt>
              </c:numCache>
            </c:numRef>
          </c:val>
          <c:smooth val="0"/>
          <c:extLst>
            <c:ext xmlns:c16="http://schemas.microsoft.com/office/drawing/2014/chart" uri="{C3380CC4-5D6E-409C-BE32-E72D297353CC}">
              <c16:uniqueId val="{00000004-4A92-4338-84E7-435F651768F2}"/>
            </c:ext>
          </c:extLst>
        </c:ser>
        <c:ser>
          <c:idx val="9"/>
          <c:order val="9"/>
          <c:tx>
            <c:strRef>
              <c:f>'[Final Cytokine Report with J^J JE^J JA^J P8 and P9.xlsx]J. JA, JE, P8'!$A$710</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P8'!$B$700:$D$700</c:f>
              <c:strCache>
                <c:ptCount val="3"/>
                <c:pt idx="0">
                  <c:v>C2</c:v>
                </c:pt>
                <c:pt idx="1">
                  <c:v>C3</c:v>
                </c:pt>
                <c:pt idx="2">
                  <c:v>C4</c:v>
                </c:pt>
              </c:strCache>
            </c:strRef>
          </c:cat>
          <c:val>
            <c:numRef>
              <c:f>'[Final Cytokine Report with J^J JE^J JA^J P8 and P9.xlsx]J. JA, JE, P8'!$B$710:$D$710</c:f>
              <c:numCache>
                <c:formatCode>General</c:formatCode>
                <c:ptCount val="3"/>
                <c:pt idx="0">
                  <c:v>52.03</c:v>
                </c:pt>
                <c:pt idx="1">
                  <c:v>82.51</c:v>
                </c:pt>
                <c:pt idx="2">
                  <c:v>56.45</c:v>
                </c:pt>
              </c:numCache>
            </c:numRef>
          </c:val>
          <c:smooth val="0"/>
          <c:extLst>
            <c:ext xmlns:c16="http://schemas.microsoft.com/office/drawing/2014/chart" uri="{C3380CC4-5D6E-409C-BE32-E72D297353CC}">
              <c16:uniqueId val="{00000005-4A92-4338-84E7-435F651768F2}"/>
            </c:ext>
          </c:extLst>
        </c:ser>
        <c:dLbls>
          <c:showLegendKey val="0"/>
          <c:showVal val="1"/>
          <c:showCatName val="0"/>
          <c:showSerName val="0"/>
          <c:showPercent val="0"/>
          <c:showBubbleSize val="0"/>
        </c:dLbls>
        <c:smooth val="0"/>
        <c:axId val="106201856"/>
        <c:axId val="10620339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P8'!$A$705</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P8'!$B$700:$D$700</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P8'!$B$705:$D$705</c15:sqref>
                        </c15:formulaRef>
                      </c:ext>
                    </c:extLst>
                    <c:numCache>
                      <c:formatCode>General</c:formatCode>
                      <c:ptCount val="3"/>
                      <c:pt idx="0">
                        <c:v>7212.41</c:v>
                      </c:pt>
                      <c:pt idx="1">
                        <c:v>4122.8999999999996</c:v>
                      </c:pt>
                      <c:pt idx="2">
                        <c:v>391.4</c:v>
                      </c:pt>
                    </c:numCache>
                  </c:numRef>
                </c:val>
                <c:smooth val="0"/>
                <c:extLst>
                  <c:ext xmlns:c16="http://schemas.microsoft.com/office/drawing/2014/chart" uri="{C3380CC4-5D6E-409C-BE32-E72D297353CC}">
                    <c16:uniqueId val="{00000006-4A92-4338-84E7-435F651768F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P8'!$A$707</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P8'!$B$700:$D$700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P8'!$B$707:$D$707</c15:sqref>
                        </c15:formulaRef>
                      </c:ext>
                    </c:extLst>
                    <c:numCache>
                      <c:formatCode>General</c:formatCode>
                      <c:ptCount val="3"/>
                      <c:pt idx="0">
                        <c:v>38.619999999999997</c:v>
                      </c:pt>
                      <c:pt idx="1">
                        <c:v>42.34</c:v>
                      </c:pt>
                      <c:pt idx="2">
                        <c:v>41.68</c:v>
                      </c:pt>
                    </c:numCache>
                  </c:numRef>
                </c:val>
                <c:smooth val="0"/>
                <c:extLst xmlns:c15="http://schemas.microsoft.com/office/drawing/2012/chart">
                  <c:ext xmlns:c16="http://schemas.microsoft.com/office/drawing/2014/chart" uri="{C3380CC4-5D6E-409C-BE32-E72D297353CC}">
                    <c16:uniqueId val="{00000007-4A92-4338-84E7-435F651768F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P8'!$A$708</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P8'!$B$700:$D$700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P8'!$B$708:$D$708</c15:sqref>
                        </c15:formulaRef>
                      </c:ext>
                    </c:extLst>
                    <c:numCache>
                      <c:formatCode>General</c:formatCode>
                      <c:ptCount val="3"/>
                      <c:pt idx="0">
                        <c:v>36.590000000000003</c:v>
                      </c:pt>
                      <c:pt idx="1">
                        <c:v>42.59</c:v>
                      </c:pt>
                      <c:pt idx="2">
                        <c:v>51.72</c:v>
                      </c:pt>
                    </c:numCache>
                  </c:numRef>
                </c:val>
                <c:smooth val="0"/>
                <c:extLst xmlns:c15="http://schemas.microsoft.com/office/drawing/2012/chart">
                  <c:ext xmlns:c16="http://schemas.microsoft.com/office/drawing/2014/chart" uri="{C3380CC4-5D6E-409C-BE32-E72D297353CC}">
                    <c16:uniqueId val="{00000008-4A92-4338-84E7-435F651768F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P8'!$A$709</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P8'!$B$700:$D$700</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P8'!$B$709:$D$709</c15:sqref>
                        </c15:formulaRef>
                      </c:ext>
                    </c:extLst>
                    <c:numCache>
                      <c:formatCode>General</c:formatCode>
                      <c:ptCount val="3"/>
                      <c:pt idx="0">
                        <c:v>38.340000000000003</c:v>
                      </c:pt>
                      <c:pt idx="1">
                        <c:v>35.21</c:v>
                      </c:pt>
                      <c:pt idx="2">
                        <c:v>44.37</c:v>
                      </c:pt>
                    </c:numCache>
                  </c:numRef>
                </c:val>
                <c:smooth val="0"/>
                <c:extLst xmlns:c15="http://schemas.microsoft.com/office/drawing/2012/chart">
                  <c:ext xmlns:c16="http://schemas.microsoft.com/office/drawing/2014/chart" uri="{C3380CC4-5D6E-409C-BE32-E72D297353CC}">
                    <c16:uniqueId val="{00000009-4A92-4338-84E7-435F651768F2}"/>
                  </c:ext>
                </c:extLst>
              </c15:ser>
            </c15:filteredLineSeries>
          </c:ext>
        </c:extLst>
      </c:lineChart>
      <c:catAx>
        <c:axId val="10620185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6203392"/>
        <c:crosses val="autoZero"/>
        <c:auto val="1"/>
        <c:lblAlgn val="ctr"/>
        <c:lblOffset val="100"/>
        <c:noMultiLvlLbl val="0"/>
      </c:catAx>
      <c:valAx>
        <c:axId val="1062033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6201856"/>
        <c:crosses val="autoZero"/>
        <c:crossBetween val="between"/>
      </c:valAx>
      <c:spPr>
        <a:noFill/>
        <a:ln>
          <a:noFill/>
        </a:ln>
        <a:effectLst/>
      </c:spPr>
    </c:plotArea>
    <c:legend>
      <c:legendPos val="b"/>
      <c:layout>
        <c:manualLayout>
          <c:xMode val="edge"/>
          <c:yMode val="edge"/>
          <c:x val="0.36625427033573549"/>
          <c:y val="0.94044362661189074"/>
          <c:w val="0.26749136813075575"/>
          <c:h val="3.057086614173228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b="0" i="0" u="none" strike="noStrike" baseline="0">
                <a:effectLst/>
              </a:rPr>
              <a:t>IL-17</a:t>
            </a:r>
            <a:r>
              <a:rPr lang="en-US" sz="2800" b="1" i="0" u="none" strike="noStrike" baseline="0">
                <a:effectLst>
                  <a:outerShdw blurRad="50800" dist="38100" dir="5400000" algn="t" rotWithShape="0">
                    <a:prstClr val="black">
                      <a:alpha val="40000"/>
                    </a:prstClr>
                  </a:outerShdw>
                </a:effectLst>
              </a:rPr>
              <a:t> </a:t>
            </a:r>
            <a:endParaRPr lang="en-US" sz="2800"/>
          </a:p>
        </c:rich>
      </c:tx>
      <c:layout>
        <c:manualLayout>
          <c:xMode val="edge"/>
          <c:yMode val="edge"/>
          <c:x val="0.47504939588557016"/>
          <c:y val="4.3478267071531879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5401692106922384E-2"/>
          <c:y val="9.815218791398321E-2"/>
          <c:w val="0.89179570081672732"/>
          <c:h val="0.81838152150826227"/>
        </c:manualLayout>
      </c:layout>
      <c:lineChart>
        <c:grouping val="standard"/>
        <c:varyColors val="0"/>
        <c:ser>
          <c:idx val="0"/>
          <c:order val="0"/>
          <c:tx>
            <c:strRef>
              <c:f>'[Final Cytokine Report with J^J JE^J JA^J P8 and P9.xlsx]J. JA, JE, P8'!$A$339</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P8'!$B$338:$D$338</c:f>
              <c:strCache>
                <c:ptCount val="3"/>
                <c:pt idx="0">
                  <c:v>C2</c:v>
                </c:pt>
                <c:pt idx="1">
                  <c:v>C3</c:v>
                </c:pt>
                <c:pt idx="2">
                  <c:v>C4</c:v>
                </c:pt>
              </c:strCache>
            </c:strRef>
          </c:cat>
          <c:val>
            <c:numRef>
              <c:f>'[Final Cytokine Report with J^J JE^J JA^J P8 and P9.xlsx]J. JA, JE, P8'!$B$339:$D$339</c:f>
              <c:numCache>
                <c:formatCode>General</c:formatCode>
                <c:ptCount val="3"/>
                <c:pt idx="0">
                  <c:v>17.170000000000002</c:v>
                </c:pt>
                <c:pt idx="1">
                  <c:v>18.5</c:v>
                </c:pt>
                <c:pt idx="2">
                  <c:v>19.57</c:v>
                </c:pt>
              </c:numCache>
            </c:numRef>
          </c:val>
          <c:smooth val="0"/>
          <c:extLst>
            <c:ext xmlns:c16="http://schemas.microsoft.com/office/drawing/2014/chart" uri="{C3380CC4-5D6E-409C-BE32-E72D297353CC}">
              <c16:uniqueId val="{00000000-74B3-4E1C-925B-4B86384D1C84}"/>
            </c:ext>
          </c:extLst>
        </c:ser>
        <c:ser>
          <c:idx val="1"/>
          <c:order val="1"/>
          <c:tx>
            <c:strRef>
              <c:f>'[Final Cytokine Report with J^J JE^J JA^J P8 and P9.xlsx]J. JA, JE, P8'!$A$340</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P8'!$B$338:$D$338</c:f>
              <c:strCache>
                <c:ptCount val="3"/>
                <c:pt idx="0">
                  <c:v>C2</c:v>
                </c:pt>
                <c:pt idx="1">
                  <c:v>C3</c:v>
                </c:pt>
                <c:pt idx="2">
                  <c:v>C4</c:v>
                </c:pt>
              </c:strCache>
            </c:strRef>
          </c:cat>
          <c:val>
            <c:numRef>
              <c:f>'[Final Cytokine Report with J^J JE^J JA^J P8 and P9.xlsx]J. JA, JE, P8'!$B$340:$D$340</c:f>
              <c:numCache>
                <c:formatCode>General</c:formatCode>
                <c:ptCount val="3"/>
                <c:pt idx="0">
                  <c:v>16.899999999999999</c:v>
                </c:pt>
                <c:pt idx="1">
                  <c:v>14.77</c:v>
                </c:pt>
                <c:pt idx="2">
                  <c:v>14.23</c:v>
                </c:pt>
              </c:numCache>
            </c:numRef>
          </c:val>
          <c:smooth val="0"/>
          <c:extLst>
            <c:ext xmlns:c16="http://schemas.microsoft.com/office/drawing/2014/chart" uri="{C3380CC4-5D6E-409C-BE32-E72D297353CC}">
              <c16:uniqueId val="{00000001-74B3-4E1C-925B-4B86384D1C84}"/>
            </c:ext>
          </c:extLst>
        </c:ser>
        <c:ser>
          <c:idx val="2"/>
          <c:order val="2"/>
          <c:tx>
            <c:strRef>
              <c:f>'[Final Cytokine Report with J^J JE^J JA^J P8 and P9.xlsx]J. JA, JE, P8'!$A$341</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P8'!$B$338:$D$338</c:f>
              <c:strCache>
                <c:ptCount val="3"/>
                <c:pt idx="0">
                  <c:v>C2</c:v>
                </c:pt>
                <c:pt idx="1">
                  <c:v>C3</c:v>
                </c:pt>
                <c:pt idx="2">
                  <c:v>C4</c:v>
                </c:pt>
              </c:strCache>
            </c:strRef>
          </c:cat>
          <c:val>
            <c:numRef>
              <c:f>'[Final Cytokine Report with J^J JE^J JA^J P8 and P9.xlsx]J. JA, JE, P8'!$B$341:$D$341</c:f>
              <c:numCache>
                <c:formatCode>General</c:formatCode>
                <c:ptCount val="3"/>
                <c:pt idx="0">
                  <c:v>15.84</c:v>
                </c:pt>
                <c:pt idx="1">
                  <c:v>14.77</c:v>
                </c:pt>
                <c:pt idx="2">
                  <c:v>14.5</c:v>
                </c:pt>
              </c:numCache>
            </c:numRef>
          </c:val>
          <c:smooth val="0"/>
          <c:extLst>
            <c:ext xmlns:c16="http://schemas.microsoft.com/office/drawing/2014/chart" uri="{C3380CC4-5D6E-409C-BE32-E72D297353CC}">
              <c16:uniqueId val="{00000002-74B3-4E1C-925B-4B86384D1C84}"/>
            </c:ext>
          </c:extLst>
        </c:ser>
        <c:ser>
          <c:idx val="3"/>
          <c:order val="3"/>
          <c:tx>
            <c:strRef>
              <c:f>'[Final Cytokine Report with J^J JE^J JA^J P8 and P9.xlsx]J. JA, JE, P8'!$A$342</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P8'!$B$338:$D$338</c:f>
              <c:strCache>
                <c:ptCount val="3"/>
                <c:pt idx="0">
                  <c:v>C2</c:v>
                </c:pt>
                <c:pt idx="1">
                  <c:v>C3</c:v>
                </c:pt>
                <c:pt idx="2">
                  <c:v>C4</c:v>
                </c:pt>
              </c:strCache>
            </c:strRef>
          </c:cat>
          <c:val>
            <c:numRef>
              <c:f>'[Final Cytokine Report with J^J JE^J JA^J P8 and P9.xlsx]J. JA, JE, P8'!$B$342:$D$342</c:f>
              <c:numCache>
                <c:formatCode>General</c:formatCode>
                <c:ptCount val="3"/>
                <c:pt idx="0">
                  <c:v>12.62</c:v>
                </c:pt>
                <c:pt idx="1">
                  <c:v>9.36</c:v>
                </c:pt>
                <c:pt idx="2">
                  <c:v>12.08</c:v>
                </c:pt>
              </c:numCache>
            </c:numRef>
          </c:val>
          <c:smooth val="0"/>
          <c:extLst>
            <c:ext xmlns:c16="http://schemas.microsoft.com/office/drawing/2014/chart" uri="{C3380CC4-5D6E-409C-BE32-E72D297353CC}">
              <c16:uniqueId val="{00000003-74B3-4E1C-925B-4B86384D1C84}"/>
            </c:ext>
          </c:extLst>
        </c:ser>
        <c:ser>
          <c:idx val="5"/>
          <c:order val="5"/>
          <c:tx>
            <c:strRef>
              <c:f>'[Final Cytokine Report with J^J JE^J JA^J P8 and P9.xlsx]J. JA, JE, P8'!$A$344</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P8'!$B$338:$D$338</c:f>
              <c:strCache>
                <c:ptCount val="3"/>
                <c:pt idx="0">
                  <c:v>C2</c:v>
                </c:pt>
                <c:pt idx="1">
                  <c:v>C3</c:v>
                </c:pt>
                <c:pt idx="2">
                  <c:v>C4</c:v>
                </c:pt>
              </c:strCache>
            </c:strRef>
          </c:cat>
          <c:val>
            <c:numRef>
              <c:f>'[Final Cytokine Report with J^J JE^J JA^J P8 and P9.xlsx]J. JA, JE, P8'!$B$344:$D$344</c:f>
              <c:numCache>
                <c:formatCode>General</c:formatCode>
                <c:ptCount val="3"/>
                <c:pt idx="0">
                  <c:v>11.54</c:v>
                </c:pt>
                <c:pt idx="1">
                  <c:v>11</c:v>
                </c:pt>
                <c:pt idx="2">
                  <c:v>10.199999999999999</c:v>
                </c:pt>
              </c:numCache>
            </c:numRef>
          </c:val>
          <c:smooth val="0"/>
          <c:extLst>
            <c:ext xmlns:c16="http://schemas.microsoft.com/office/drawing/2014/chart" uri="{C3380CC4-5D6E-409C-BE32-E72D297353CC}">
              <c16:uniqueId val="{00000004-74B3-4E1C-925B-4B86384D1C84}"/>
            </c:ext>
          </c:extLst>
        </c:ser>
        <c:ser>
          <c:idx val="9"/>
          <c:order val="9"/>
          <c:tx>
            <c:strRef>
              <c:f>'[Final Cytokine Report with J^J JE^J JA^J P8 and P9.xlsx]J. JA, JE, P8'!$A$348</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P8'!$B$338:$D$338</c:f>
              <c:strCache>
                <c:ptCount val="3"/>
                <c:pt idx="0">
                  <c:v>C2</c:v>
                </c:pt>
                <c:pt idx="1">
                  <c:v>C3</c:v>
                </c:pt>
                <c:pt idx="2">
                  <c:v>C4</c:v>
                </c:pt>
              </c:strCache>
            </c:strRef>
          </c:cat>
          <c:val>
            <c:numRef>
              <c:f>'[Final Cytokine Report with J^J JE^J JA^J P8 and P9.xlsx]J. JA, JE, P8'!$B$348:$D$348</c:f>
              <c:numCache>
                <c:formatCode>General</c:formatCode>
                <c:ptCount val="3"/>
                <c:pt idx="0">
                  <c:v>20.63</c:v>
                </c:pt>
                <c:pt idx="1">
                  <c:v>19.03</c:v>
                </c:pt>
                <c:pt idx="2">
                  <c:v>20.37</c:v>
                </c:pt>
              </c:numCache>
            </c:numRef>
          </c:val>
          <c:smooth val="0"/>
          <c:extLst>
            <c:ext xmlns:c16="http://schemas.microsoft.com/office/drawing/2014/chart" uri="{C3380CC4-5D6E-409C-BE32-E72D297353CC}">
              <c16:uniqueId val="{00000005-74B3-4E1C-925B-4B86384D1C84}"/>
            </c:ext>
          </c:extLst>
        </c:ser>
        <c:dLbls>
          <c:showLegendKey val="0"/>
          <c:showVal val="1"/>
          <c:showCatName val="0"/>
          <c:showSerName val="0"/>
          <c:showPercent val="0"/>
          <c:showBubbleSize val="0"/>
        </c:dLbls>
        <c:smooth val="0"/>
        <c:axId val="104160256"/>
        <c:axId val="10417843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P8'!$A$343</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P8'!$B$338:$D$338</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P8'!$B$343:$D$343</c15:sqref>
                        </c15:formulaRef>
                      </c:ext>
                    </c:extLst>
                    <c:numCache>
                      <c:formatCode>General</c:formatCode>
                      <c:ptCount val="3"/>
                      <c:pt idx="0">
                        <c:v>12.62</c:v>
                      </c:pt>
                      <c:pt idx="1">
                        <c:v>12.08</c:v>
                      </c:pt>
                      <c:pt idx="2">
                        <c:v>10.74</c:v>
                      </c:pt>
                    </c:numCache>
                  </c:numRef>
                </c:val>
                <c:smooth val="0"/>
                <c:extLst>
                  <c:ext xmlns:c16="http://schemas.microsoft.com/office/drawing/2014/chart" uri="{C3380CC4-5D6E-409C-BE32-E72D297353CC}">
                    <c16:uniqueId val="{00000006-74B3-4E1C-925B-4B86384D1C8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P8'!$A$345</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P8'!$B$338:$D$338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P8'!$B$345:$D$345</c15:sqref>
                        </c15:formulaRef>
                      </c:ext>
                    </c:extLst>
                    <c:numCache>
                      <c:formatCode>General</c:formatCode>
                      <c:ptCount val="3"/>
                      <c:pt idx="0">
                        <c:v>11</c:v>
                      </c:pt>
                      <c:pt idx="1">
                        <c:v>12.08</c:v>
                      </c:pt>
                      <c:pt idx="2">
                        <c:v>12.08</c:v>
                      </c:pt>
                    </c:numCache>
                  </c:numRef>
                </c:val>
                <c:smooth val="0"/>
                <c:extLst xmlns:c15="http://schemas.microsoft.com/office/drawing/2012/chart">
                  <c:ext xmlns:c16="http://schemas.microsoft.com/office/drawing/2014/chart" uri="{C3380CC4-5D6E-409C-BE32-E72D297353CC}">
                    <c16:uniqueId val="{00000007-74B3-4E1C-925B-4B86384D1C8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P8'!$A$346</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P8'!$B$338:$D$338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P8'!$B$346:$D$346</c15:sqref>
                        </c15:formulaRef>
                      </c:ext>
                    </c:extLst>
                    <c:numCache>
                      <c:formatCode>General</c:formatCode>
                      <c:ptCount val="3"/>
                      <c:pt idx="0">
                        <c:v>9.92</c:v>
                      </c:pt>
                      <c:pt idx="1">
                        <c:v>9.92</c:v>
                      </c:pt>
                      <c:pt idx="2">
                        <c:v>12.08</c:v>
                      </c:pt>
                    </c:numCache>
                  </c:numRef>
                </c:val>
                <c:smooth val="0"/>
                <c:extLst xmlns:c15="http://schemas.microsoft.com/office/drawing/2012/chart">
                  <c:ext xmlns:c16="http://schemas.microsoft.com/office/drawing/2014/chart" uri="{C3380CC4-5D6E-409C-BE32-E72D297353CC}">
                    <c16:uniqueId val="{00000008-74B3-4E1C-925B-4B86384D1C8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P8'!$A$347</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P8'!$B$338:$D$338</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P8'!$B$347:$D$347</c15:sqref>
                        </c15:formulaRef>
                      </c:ext>
                    </c:extLst>
                    <c:numCache>
                      <c:formatCode>General</c:formatCode>
                      <c:ptCount val="3"/>
                      <c:pt idx="0">
                        <c:v>13.41</c:v>
                      </c:pt>
                      <c:pt idx="1">
                        <c:v>13.42</c:v>
                      </c:pt>
                      <c:pt idx="2">
                        <c:v>13.68</c:v>
                      </c:pt>
                    </c:numCache>
                  </c:numRef>
                </c:val>
                <c:smooth val="0"/>
                <c:extLst xmlns:c15="http://schemas.microsoft.com/office/drawing/2012/chart">
                  <c:ext xmlns:c16="http://schemas.microsoft.com/office/drawing/2014/chart" uri="{C3380CC4-5D6E-409C-BE32-E72D297353CC}">
                    <c16:uniqueId val="{00000009-74B3-4E1C-925B-4B86384D1C84}"/>
                  </c:ext>
                </c:extLst>
              </c15:ser>
            </c15:filteredLineSeries>
          </c:ext>
        </c:extLst>
      </c:lineChart>
      <c:catAx>
        <c:axId val="10416025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178432"/>
        <c:crosses val="autoZero"/>
        <c:auto val="1"/>
        <c:lblAlgn val="ctr"/>
        <c:lblOffset val="100"/>
        <c:noMultiLvlLbl val="0"/>
      </c:catAx>
      <c:valAx>
        <c:axId val="1041784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104160256"/>
        <c:crosses val="autoZero"/>
        <c:crossBetween val="between"/>
      </c:valAx>
      <c:spPr>
        <a:noFill/>
        <a:ln>
          <a:noFill/>
        </a:ln>
        <a:effectLst/>
      </c:spPr>
    </c:plotArea>
    <c:legend>
      <c:legendPos val="b"/>
      <c:layout>
        <c:manualLayout>
          <c:xMode val="edge"/>
          <c:yMode val="edge"/>
          <c:x val="0.3656004853443599"/>
          <c:y val="0.9495015904230274"/>
          <c:w val="0.26879893766770774"/>
          <c:h val="3.05708705025206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b="0" i="0" u="none" strike="noStrike" baseline="0">
                <a:effectLst/>
              </a:rPr>
              <a:t>IL-8</a:t>
            </a:r>
            <a:r>
              <a:rPr lang="en-US" sz="3200" b="1" i="0" u="none" strike="noStrike" baseline="0">
                <a:effectLst>
                  <a:outerShdw blurRad="50800" dist="38100" dir="5400000" algn="t" rotWithShape="0">
                    <a:prstClr val="black">
                      <a:alpha val="40000"/>
                    </a:prstClr>
                  </a:outerShdw>
                </a:effectLst>
              </a:rPr>
              <a:t> </a:t>
            </a:r>
            <a:endParaRPr lang="en-US" sz="3200"/>
          </a:p>
        </c:rich>
      </c:tx>
      <c:layout>
        <c:manualLayout>
          <c:xMode val="edge"/>
          <c:yMode val="edge"/>
          <c:x val="0.48046004666083408"/>
          <c:y val="3.888888888888889E-2"/>
        </c:manualLayout>
      </c:layout>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9130941965587638E-2"/>
          <c:y val="0.10752785068533099"/>
          <c:w val="0.84878572470107905"/>
          <c:h val="0.80715106445027707"/>
        </c:manualLayout>
      </c:layout>
      <c:lineChart>
        <c:grouping val="standard"/>
        <c:varyColors val="0"/>
        <c:ser>
          <c:idx val="0"/>
          <c:order val="0"/>
          <c:tx>
            <c:strRef>
              <c:f>'[Final Cytokine Report with J^J JE^J JA^J P8 and P9.xlsx]J. JA, JE, P8'!$A$563</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P8'!$B$562:$D$562</c:f>
              <c:strCache>
                <c:ptCount val="3"/>
                <c:pt idx="0">
                  <c:v>C2</c:v>
                </c:pt>
                <c:pt idx="1">
                  <c:v>C3</c:v>
                </c:pt>
                <c:pt idx="2">
                  <c:v>C4</c:v>
                </c:pt>
              </c:strCache>
            </c:strRef>
          </c:cat>
          <c:val>
            <c:numRef>
              <c:f>'[Final Cytokine Report with J^J JE^J JA^J P8 and P9.xlsx]J. JA, JE, P8'!$B$563:$D$563</c:f>
              <c:numCache>
                <c:formatCode>General</c:formatCode>
                <c:ptCount val="3"/>
                <c:pt idx="0">
                  <c:v>7803.65</c:v>
                </c:pt>
                <c:pt idx="1">
                  <c:v>15585.61</c:v>
                </c:pt>
                <c:pt idx="2">
                  <c:v>14027.78</c:v>
                </c:pt>
              </c:numCache>
            </c:numRef>
          </c:val>
          <c:smooth val="0"/>
          <c:extLst>
            <c:ext xmlns:c16="http://schemas.microsoft.com/office/drawing/2014/chart" uri="{C3380CC4-5D6E-409C-BE32-E72D297353CC}">
              <c16:uniqueId val="{00000000-FDD4-49DC-A630-175E889E7B08}"/>
            </c:ext>
          </c:extLst>
        </c:ser>
        <c:ser>
          <c:idx val="1"/>
          <c:order val="1"/>
          <c:tx>
            <c:strRef>
              <c:f>'[Final Cytokine Report with J^J JE^J JA^J P8 and P9.xlsx]J. JA, JE, P8'!$A$564</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P8'!$B$562:$D$562</c:f>
              <c:strCache>
                <c:ptCount val="3"/>
                <c:pt idx="0">
                  <c:v>C2</c:v>
                </c:pt>
                <c:pt idx="1">
                  <c:v>C3</c:v>
                </c:pt>
                <c:pt idx="2">
                  <c:v>C4</c:v>
                </c:pt>
              </c:strCache>
            </c:strRef>
          </c:cat>
          <c:val>
            <c:numRef>
              <c:f>'[Final Cytokine Report with J^J JE^J JA^J P8 and P9.xlsx]J. JA, JE, P8'!$B$564:$D$564</c:f>
              <c:numCache>
                <c:formatCode>General</c:formatCode>
                <c:ptCount val="3"/>
                <c:pt idx="0">
                  <c:v>10399.700000000001</c:v>
                </c:pt>
                <c:pt idx="1">
                  <c:v>15585.61</c:v>
                </c:pt>
                <c:pt idx="2">
                  <c:v>110.15</c:v>
                </c:pt>
              </c:numCache>
            </c:numRef>
          </c:val>
          <c:smooth val="0"/>
          <c:extLst>
            <c:ext xmlns:c16="http://schemas.microsoft.com/office/drawing/2014/chart" uri="{C3380CC4-5D6E-409C-BE32-E72D297353CC}">
              <c16:uniqueId val="{00000001-FDD4-49DC-A630-175E889E7B08}"/>
            </c:ext>
          </c:extLst>
        </c:ser>
        <c:ser>
          <c:idx val="2"/>
          <c:order val="2"/>
          <c:tx>
            <c:strRef>
              <c:f>'[Final Cytokine Report with J^J JE^J JA^J P8 and P9.xlsx]J. JA, JE, P8'!$A$565</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P8'!$B$562:$D$562</c:f>
              <c:strCache>
                <c:ptCount val="3"/>
                <c:pt idx="0">
                  <c:v>C2</c:v>
                </c:pt>
                <c:pt idx="1">
                  <c:v>C3</c:v>
                </c:pt>
                <c:pt idx="2">
                  <c:v>C4</c:v>
                </c:pt>
              </c:strCache>
            </c:strRef>
          </c:cat>
          <c:val>
            <c:numRef>
              <c:f>'[Final Cytokine Report with J^J JE^J JA^J P8 and P9.xlsx]J. JA, JE, P8'!$B$565:$D$565</c:f>
              <c:numCache>
                <c:formatCode>General</c:formatCode>
                <c:ptCount val="3"/>
                <c:pt idx="0">
                  <c:v>15585.61</c:v>
                </c:pt>
                <c:pt idx="1">
                  <c:v>15585.61</c:v>
                </c:pt>
                <c:pt idx="2">
                  <c:v>15585.61</c:v>
                </c:pt>
              </c:numCache>
            </c:numRef>
          </c:val>
          <c:smooth val="0"/>
          <c:extLst>
            <c:ext xmlns:c16="http://schemas.microsoft.com/office/drawing/2014/chart" uri="{C3380CC4-5D6E-409C-BE32-E72D297353CC}">
              <c16:uniqueId val="{00000002-FDD4-49DC-A630-175E889E7B08}"/>
            </c:ext>
          </c:extLst>
        </c:ser>
        <c:ser>
          <c:idx val="3"/>
          <c:order val="3"/>
          <c:tx>
            <c:strRef>
              <c:f>'[Final Cytokine Report with J^J JE^J JA^J P8 and P9.xlsx]J. JA, JE, P8'!$A$566</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P8'!$B$562:$D$562</c:f>
              <c:strCache>
                <c:ptCount val="3"/>
                <c:pt idx="0">
                  <c:v>C2</c:v>
                </c:pt>
                <c:pt idx="1">
                  <c:v>C3</c:v>
                </c:pt>
                <c:pt idx="2">
                  <c:v>C4</c:v>
                </c:pt>
              </c:strCache>
            </c:strRef>
          </c:cat>
          <c:val>
            <c:numRef>
              <c:f>'[Final Cytokine Report with J^J JE^J JA^J P8 and P9.xlsx]J. JA, JE, P8'!$B$566:$D$566</c:f>
              <c:numCache>
                <c:formatCode>General</c:formatCode>
                <c:ptCount val="3"/>
                <c:pt idx="0">
                  <c:v>6107.3</c:v>
                </c:pt>
                <c:pt idx="1">
                  <c:v>6108.24</c:v>
                </c:pt>
                <c:pt idx="2">
                  <c:v>2276.08</c:v>
                </c:pt>
              </c:numCache>
            </c:numRef>
          </c:val>
          <c:smooth val="0"/>
          <c:extLst>
            <c:ext xmlns:c16="http://schemas.microsoft.com/office/drawing/2014/chart" uri="{C3380CC4-5D6E-409C-BE32-E72D297353CC}">
              <c16:uniqueId val="{00000003-FDD4-49DC-A630-175E889E7B08}"/>
            </c:ext>
          </c:extLst>
        </c:ser>
        <c:ser>
          <c:idx val="5"/>
          <c:order val="5"/>
          <c:tx>
            <c:strRef>
              <c:f>'[Final Cytokine Report with J^J JE^J JA^J P8 and P9.xlsx]J. JA, JE, P8'!$A$568</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P8'!$B$562:$D$562</c:f>
              <c:strCache>
                <c:ptCount val="3"/>
                <c:pt idx="0">
                  <c:v>C2</c:v>
                </c:pt>
                <c:pt idx="1">
                  <c:v>C3</c:v>
                </c:pt>
                <c:pt idx="2">
                  <c:v>C4</c:v>
                </c:pt>
              </c:strCache>
            </c:strRef>
          </c:cat>
          <c:val>
            <c:numRef>
              <c:f>'[Final Cytokine Report with J^J JE^J JA^J P8 and P9.xlsx]J. JA, JE, P8'!$B$568:$D$568</c:f>
              <c:numCache>
                <c:formatCode>General</c:formatCode>
                <c:ptCount val="3"/>
                <c:pt idx="0">
                  <c:v>1485.73</c:v>
                </c:pt>
                <c:pt idx="1">
                  <c:v>230.46</c:v>
                </c:pt>
                <c:pt idx="2">
                  <c:v>30.47</c:v>
                </c:pt>
              </c:numCache>
            </c:numRef>
          </c:val>
          <c:smooth val="0"/>
          <c:extLst>
            <c:ext xmlns:c16="http://schemas.microsoft.com/office/drawing/2014/chart" uri="{C3380CC4-5D6E-409C-BE32-E72D297353CC}">
              <c16:uniqueId val="{00000004-FDD4-49DC-A630-175E889E7B08}"/>
            </c:ext>
          </c:extLst>
        </c:ser>
        <c:ser>
          <c:idx val="9"/>
          <c:order val="9"/>
          <c:tx>
            <c:strRef>
              <c:f>'[Final Cytokine Report with J^J JE^J JA^J P8 and P9.xlsx]J. JA, JE, P8'!$A$572</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P8'!$B$562:$D$562</c:f>
              <c:strCache>
                <c:ptCount val="3"/>
                <c:pt idx="0">
                  <c:v>C2</c:v>
                </c:pt>
                <c:pt idx="1">
                  <c:v>C3</c:v>
                </c:pt>
                <c:pt idx="2">
                  <c:v>C4</c:v>
                </c:pt>
              </c:strCache>
            </c:strRef>
          </c:cat>
          <c:val>
            <c:numRef>
              <c:f>'[Final Cytokine Report with J^J JE^J JA^J P8 and P9.xlsx]J. JA, JE, P8'!$B$572:$D$572</c:f>
              <c:numCache>
                <c:formatCode>General</c:formatCode>
                <c:ptCount val="3"/>
                <c:pt idx="0">
                  <c:v>1301.06</c:v>
                </c:pt>
                <c:pt idx="1">
                  <c:v>10015.450000000001</c:v>
                </c:pt>
                <c:pt idx="2">
                  <c:v>76.760000000000005</c:v>
                </c:pt>
              </c:numCache>
            </c:numRef>
          </c:val>
          <c:smooth val="0"/>
          <c:extLst>
            <c:ext xmlns:c16="http://schemas.microsoft.com/office/drawing/2014/chart" uri="{C3380CC4-5D6E-409C-BE32-E72D297353CC}">
              <c16:uniqueId val="{00000005-FDD4-49DC-A630-175E889E7B08}"/>
            </c:ext>
          </c:extLst>
        </c:ser>
        <c:dLbls>
          <c:showLegendKey val="0"/>
          <c:showVal val="1"/>
          <c:showCatName val="0"/>
          <c:showSerName val="0"/>
          <c:showPercent val="0"/>
          <c:showBubbleSize val="0"/>
        </c:dLbls>
        <c:smooth val="0"/>
        <c:axId val="105347712"/>
        <c:axId val="105365888"/>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P8'!$A$567</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P8'!$B$562:$D$562</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P8'!$B$567:$D$567</c15:sqref>
                        </c15:formulaRef>
                      </c:ext>
                    </c:extLst>
                    <c:numCache>
                      <c:formatCode>General</c:formatCode>
                      <c:ptCount val="3"/>
                      <c:pt idx="0">
                        <c:v>10584.44</c:v>
                      </c:pt>
                      <c:pt idx="1">
                        <c:v>11040.22</c:v>
                      </c:pt>
                      <c:pt idx="2">
                        <c:v>1447.16</c:v>
                      </c:pt>
                    </c:numCache>
                  </c:numRef>
                </c:val>
                <c:smooth val="0"/>
                <c:extLst>
                  <c:ext xmlns:c16="http://schemas.microsoft.com/office/drawing/2014/chart" uri="{C3380CC4-5D6E-409C-BE32-E72D297353CC}">
                    <c16:uniqueId val="{00000006-FDD4-49DC-A630-175E889E7B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P8'!$A$569</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P8'!$B$562:$D$562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P8'!$B$569:$D$569</c15:sqref>
                        </c15:formulaRef>
                      </c:ext>
                    </c:extLst>
                    <c:numCache>
                      <c:formatCode>General</c:formatCode>
                      <c:ptCount val="3"/>
                      <c:pt idx="0">
                        <c:v>224.21</c:v>
                      </c:pt>
                      <c:pt idx="1">
                        <c:v>65.709999999999994</c:v>
                      </c:pt>
                      <c:pt idx="2">
                        <c:v>23</c:v>
                      </c:pt>
                    </c:numCache>
                  </c:numRef>
                </c:val>
                <c:smooth val="0"/>
                <c:extLst xmlns:c15="http://schemas.microsoft.com/office/drawing/2012/chart">
                  <c:ext xmlns:c16="http://schemas.microsoft.com/office/drawing/2014/chart" uri="{C3380CC4-5D6E-409C-BE32-E72D297353CC}">
                    <c16:uniqueId val="{00000007-FDD4-49DC-A630-175E889E7B0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P8'!$A$570</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P8'!$B$562:$D$562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P8'!$B$570:$D$570</c15:sqref>
                        </c15:formulaRef>
                      </c:ext>
                    </c:extLst>
                    <c:numCache>
                      <c:formatCode>General</c:formatCode>
                      <c:ptCount val="3"/>
                      <c:pt idx="0">
                        <c:v>577.91</c:v>
                      </c:pt>
                      <c:pt idx="1">
                        <c:v>2614.17</c:v>
                      </c:pt>
                      <c:pt idx="2">
                        <c:v>7774.02</c:v>
                      </c:pt>
                    </c:numCache>
                  </c:numRef>
                </c:val>
                <c:smooth val="0"/>
                <c:extLst xmlns:c15="http://schemas.microsoft.com/office/drawing/2012/chart">
                  <c:ext xmlns:c16="http://schemas.microsoft.com/office/drawing/2014/chart" uri="{C3380CC4-5D6E-409C-BE32-E72D297353CC}">
                    <c16:uniqueId val="{00000008-FDD4-49DC-A630-175E889E7B0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P8'!$A$571</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P8'!$B$562:$D$562</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P8'!$B$571:$D$571</c15:sqref>
                        </c15:formulaRef>
                      </c:ext>
                    </c:extLst>
                    <c:numCache>
                      <c:formatCode>General</c:formatCode>
                      <c:ptCount val="3"/>
                      <c:pt idx="0">
                        <c:v>468.74</c:v>
                      </c:pt>
                      <c:pt idx="1">
                        <c:v>72.540000000000006</c:v>
                      </c:pt>
                      <c:pt idx="2">
                        <c:v>34.840000000000003</c:v>
                      </c:pt>
                    </c:numCache>
                  </c:numRef>
                </c:val>
                <c:smooth val="0"/>
                <c:extLst xmlns:c15="http://schemas.microsoft.com/office/drawing/2012/chart">
                  <c:ext xmlns:c16="http://schemas.microsoft.com/office/drawing/2014/chart" uri="{C3380CC4-5D6E-409C-BE32-E72D297353CC}">
                    <c16:uniqueId val="{00000009-FDD4-49DC-A630-175E889E7B08}"/>
                  </c:ext>
                </c:extLst>
              </c15:ser>
            </c15:filteredLineSeries>
          </c:ext>
        </c:extLst>
      </c:lineChart>
      <c:catAx>
        <c:axId val="10534771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365888"/>
        <c:crosses val="autoZero"/>
        <c:auto val="1"/>
        <c:lblAlgn val="ctr"/>
        <c:lblOffset val="100"/>
        <c:noMultiLvlLbl val="0"/>
      </c:catAx>
      <c:valAx>
        <c:axId val="1053658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5347712"/>
        <c:crosses val="autoZero"/>
        <c:crossBetween val="between"/>
      </c:valAx>
      <c:spPr>
        <a:noFill/>
        <a:ln>
          <a:noFill/>
        </a:ln>
        <a:effectLst/>
      </c:spPr>
    </c:plotArea>
    <c:legend>
      <c:legendPos val="b"/>
      <c:layout>
        <c:manualLayout>
          <c:xMode val="edge"/>
          <c:yMode val="edge"/>
          <c:x val="0.36634714931466894"/>
          <c:y val="0.9446757072032661"/>
          <c:w val="0.26730561023622046"/>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t>Figure 4: Evaluation of  CD107a on CD3+ NK T Cells in Human PBMC Specimens in Response to Client Test Compounds (N = 3)</a:t>
            </a:r>
            <a:endParaRPr lang="en-US"/>
          </a:p>
        </c:rich>
      </c:tx>
      <c:layout>
        <c:manualLayout>
          <c:xMode val="edge"/>
          <c:yMode val="edge"/>
          <c:x val="0.12781122171049389"/>
          <c:y val="3.6697247706422097E-2"/>
        </c:manualLayout>
      </c:layout>
      <c:overlay val="0"/>
    </c:title>
    <c:autoTitleDeleted val="0"/>
    <c:plotArea>
      <c:layout/>
      <c:lineChart>
        <c:grouping val="standard"/>
        <c:varyColors val="0"/>
        <c:ser>
          <c:idx val="0"/>
          <c:order val="0"/>
          <c:tx>
            <c:v>J</c:v>
          </c:tx>
          <c:cat>
            <c:strRef>
              <c:f>[1]Sheet5!$AV$3:$AY$3</c:f>
              <c:strCache>
                <c:ptCount val="4"/>
                <c:pt idx="0">
                  <c:v>C1</c:v>
                </c:pt>
                <c:pt idx="1">
                  <c:v>C2</c:v>
                </c:pt>
                <c:pt idx="2">
                  <c:v>C3</c:v>
                </c:pt>
                <c:pt idx="3">
                  <c:v>C4</c:v>
                </c:pt>
              </c:strCache>
            </c:strRef>
          </c:cat>
          <c:val>
            <c:numRef>
              <c:f>[1]Sheet5!$D$27:$G$27</c:f>
              <c:numCache>
                <c:formatCode>General</c:formatCode>
                <c:ptCount val="4"/>
                <c:pt idx="0">
                  <c:v>169.33333333333334</c:v>
                </c:pt>
                <c:pt idx="1">
                  <c:v>174.66666666666666</c:v>
                </c:pt>
                <c:pt idx="2">
                  <c:v>227.66666666666666</c:v>
                </c:pt>
                <c:pt idx="3">
                  <c:v>245.33333333333334</c:v>
                </c:pt>
              </c:numCache>
            </c:numRef>
          </c:val>
          <c:smooth val="0"/>
          <c:extLst>
            <c:ext xmlns:c16="http://schemas.microsoft.com/office/drawing/2014/chart" uri="{C3380CC4-5D6E-409C-BE32-E72D297353CC}">
              <c16:uniqueId val="{00000000-3674-4880-8F00-6E9DCA07CA72}"/>
            </c:ext>
          </c:extLst>
        </c:ser>
        <c:ser>
          <c:idx val="1"/>
          <c:order val="1"/>
          <c:tx>
            <c:v>JE</c:v>
          </c:tx>
          <c:cat>
            <c:strRef>
              <c:f>[1]Sheet5!$AV$3:$AY$3</c:f>
              <c:strCache>
                <c:ptCount val="4"/>
                <c:pt idx="0">
                  <c:v>C1</c:v>
                </c:pt>
                <c:pt idx="1">
                  <c:v>C2</c:v>
                </c:pt>
                <c:pt idx="2">
                  <c:v>C3</c:v>
                </c:pt>
                <c:pt idx="3">
                  <c:v>C4</c:v>
                </c:pt>
              </c:strCache>
            </c:strRef>
          </c:cat>
          <c:val>
            <c:numRef>
              <c:f>[1]Sheet5!$H$27:$K$27</c:f>
              <c:numCache>
                <c:formatCode>General</c:formatCode>
                <c:ptCount val="4"/>
                <c:pt idx="0">
                  <c:v>204.33333333333334</c:v>
                </c:pt>
                <c:pt idx="1">
                  <c:v>209</c:v>
                </c:pt>
                <c:pt idx="2">
                  <c:v>208.33333333333334</c:v>
                </c:pt>
                <c:pt idx="3">
                  <c:v>340.66666666666669</c:v>
                </c:pt>
              </c:numCache>
            </c:numRef>
          </c:val>
          <c:smooth val="0"/>
          <c:extLst>
            <c:ext xmlns:c16="http://schemas.microsoft.com/office/drawing/2014/chart" uri="{C3380CC4-5D6E-409C-BE32-E72D297353CC}">
              <c16:uniqueId val="{00000001-3674-4880-8F00-6E9DCA07CA72}"/>
            </c:ext>
          </c:extLst>
        </c:ser>
        <c:ser>
          <c:idx val="3"/>
          <c:order val="3"/>
          <c:tx>
            <c:v>JA</c:v>
          </c:tx>
          <c:cat>
            <c:strRef>
              <c:f>[1]Sheet5!$AV$3:$AY$3</c:f>
              <c:strCache>
                <c:ptCount val="4"/>
                <c:pt idx="0">
                  <c:v>C1</c:v>
                </c:pt>
                <c:pt idx="1">
                  <c:v>C2</c:v>
                </c:pt>
                <c:pt idx="2">
                  <c:v>C3</c:v>
                </c:pt>
                <c:pt idx="3">
                  <c:v>C4</c:v>
                </c:pt>
              </c:strCache>
            </c:strRef>
          </c:cat>
          <c:val>
            <c:numRef>
              <c:f>[1]Sheet5!$P$27:$S$27</c:f>
              <c:numCache>
                <c:formatCode>General</c:formatCode>
                <c:ptCount val="4"/>
                <c:pt idx="0">
                  <c:v>196</c:v>
                </c:pt>
                <c:pt idx="1">
                  <c:v>199.66666666666666</c:v>
                </c:pt>
                <c:pt idx="2">
                  <c:v>208.66666666666666</c:v>
                </c:pt>
                <c:pt idx="3">
                  <c:v>237.33333333333334</c:v>
                </c:pt>
              </c:numCache>
            </c:numRef>
          </c:val>
          <c:smooth val="0"/>
          <c:extLst>
            <c:ext xmlns:c16="http://schemas.microsoft.com/office/drawing/2014/chart" uri="{C3380CC4-5D6E-409C-BE32-E72D297353CC}">
              <c16:uniqueId val="{00000002-3674-4880-8F00-6E9DCA07CA72}"/>
            </c:ext>
          </c:extLst>
        </c:ser>
        <c:ser>
          <c:idx val="4"/>
          <c:order val="4"/>
          <c:tx>
            <c:v>JE5</c:v>
          </c:tx>
          <c:cat>
            <c:strRef>
              <c:f>[1]Sheet5!$AV$3:$AY$3</c:f>
              <c:strCache>
                <c:ptCount val="4"/>
                <c:pt idx="0">
                  <c:v>C1</c:v>
                </c:pt>
                <c:pt idx="1">
                  <c:v>C2</c:v>
                </c:pt>
                <c:pt idx="2">
                  <c:v>C3</c:v>
                </c:pt>
                <c:pt idx="3">
                  <c:v>C4</c:v>
                </c:pt>
              </c:strCache>
            </c:strRef>
          </c:cat>
          <c:val>
            <c:numRef>
              <c:f>[1]Sheet5!$T$27:$W$27</c:f>
              <c:numCache>
                <c:formatCode>General</c:formatCode>
                <c:ptCount val="4"/>
                <c:pt idx="0">
                  <c:v>215</c:v>
                </c:pt>
                <c:pt idx="1">
                  <c:v>262.33333333333331</c:v>
                </c:pt>
                <c:pt idx="2">
                  <c:v>242.66666666666666</c:v>
                </c:pt>
                <c:pt idx="3">
                  <c:v>267</c:v>
                </c:pt>
              </c:numCache>
            </c:numRef>
          </c:val>
          <c:smooth val="0"/>
          <c:extLst>
            <c:ext xmlns:c16="http://schemas.microsoft.com/office/drawing/2014/chart" uri="{C3380CC4-5D6E-409C-BE32-E72D297353CC}">
              <c16:uniqueId val="{00000003-3674-4880-8F00-6E9DCA07CA72}"/>
            </c:ext>
          </c:extLst>
        </c:ser>
        <c:ser>
          <c:idx val="6"/>
          <c:order val="6"/>
          <c:tx>
            <c:v>P8</c:v>
          </c:tx>
          <c:cat>
            <c:strRef>
              <c:f>[1]Sheet5!$AV$3:$AY$3</c:f>
              <c:strCache>
                <c:ptCount val="4"/>
                <c:pt idx="0">
                  <c:v>C1</c:v>
                </c:pt>
                <c:pt idx="1">
                  <c:v>C2</c:v>
                </c:pt>
                <c:pt idx="2">
                  <c:v>C3</c:v>
                </c:pt>
                <c:pt idx="3">
                  <c:v>C4</c:v>
                </c:pt>
              </c:strCache>
            </c:strRef>
          </c:cat>
          <c:val>
            <c:numRef>
              <c:f>[1]Sheet5!$AB$27:$AE$27</c:f>
              <c:numCache>
                <c:formatCode>General</c:formatCode>
                <c:ptCount val="4"/>
                <c:pt idx="0">
                  <c:v>163.33333333333334</c:v>
                </c:pt>
                <c:pt idx="1">
                  <c:v>176.66666666666666</c:v>
                </c:pt>
                <c:pt idx="2">
                  <c:v>201</c:v>
                </c:pt>
                <c:pt idx="3">
                  <c:v>211</c:v>
                </c:pt>
              </c:numCache>
            </c:numRef>
          </c:val>
          <c:smooth val="0"/>
          <c:extLst>
            <c:ext xmlns:c16="http://schemas.microsoft.com/office/drawing/2014/chart" uri="{C3380CC4-5D6E-409C-BE32-E72D297353CC}">
              <c16:uniqueId val="{00000004-3674-4880-8F00-6E9DCA07CA72}"/>
            </c:ext>
          </c:extLst>
        </c:ser>
        <c:ser>
          <c:idx val="7"/>
          <c:order val="7"/>
          <c:tx>
            <c:v>P9</c:v>
          </c:tx>
          <c:cat>
            <c:strRef>
              <c:f>[1]Sheet5!$AV$3:$AY$3</c:f>
              <c:strCache>
                <c:ptCount val="4"/>
                <c:pt idx="0">
                  <c:v>C1</c:v>
                </c:pt>
                <c:pt idx="1">
                  <c:v>C2</c:v>
                </c:pt>
                <c:pt idx="2">
                  <c:v>C3</c:v>
                </c:pt>
                <c:pt idx="3">
                  <c:v>C4</c:v>
                </c:pt>
              </c:strCache>
            </c:strRef>
          </c:cat>
          <c:val>
            <c:numLit>
              <c:formatCode>General</c:formatCode>
              <c:ptCount val="1"/>
              <c:pt idx="0">
                <c:v>1</c:v>
              </c:pt>
            </c:numLit>
          </c:val>
          <c:smooth val="0"/>
          <c:extLst>
            <c:ext xmlns:c16="http://schemas.microsoft.com/office/drawing/2014/chart" uri="{C3380CC4-5D6E-409C-BE32-E72D297353CC}">
              <c16:uniqueId val="{00000005-3674-4880-8F00-6E9DCA07CA72}"/>
            </c:ext>
          </c:extLst>
        </c:ser>
        <c:ser>
          <c:idx val="11"/>
          <c:order val="10"/>
          <c:tx>
            <c:v>JE6</c:v>
          </c:tx>
          <c:cat>
            <c:strRef>
              <c:f>[1]Sheet5!$AV$3:$AY$3</c:f>
              <c:strCache>
                <c:ptCount val="4"/>
                <c:pt idx="0">
                  <c:v>C1</c:v>
                </c:pt>
                <c:pt idx="1">
                  <c:v>C2</c:v>
                </c:pt>
                <c:pt idx="2">
                  <c:v>C3</c:v>
                </c:pt>
                <c:pt idx="3">
                  <c:v>C4</c:v>
                </c:pt>
              </c:strCache>
            </c:strRef>
          </c:cat>
          <c:val>
            <c:numRef>
              <c:f>[1]Sheet5!$AR$27:$AU$27</c:f>
              <c:numCache>
                <c:formatCode>General</c:formatCode>
                <c:ptCount val="4"/>
                <c:pt idx="0">
                  <c:v>182.33333333333334</c:v>
                </c:pt>
                <c:pt idx="1">
                  <c:v>229</c:v>
                </c:pt>
                <c:pt idx="2">
                  <c:v>481.66666666666669</c:v>
                </c:pt>
                <c:pt idx="3">
                  <c:v>602.33333333333337</c:v>
                </c:pt>
              </c:numCache>
            </c:numRef>
          </c:val>
          <c:smooth val="0"/>
          <c:extLst>
            <c:ext xmlns:c16="http://schemas.microsoft.com/office/drawing/2014/chart" uri="{C3380CC4-5D6E-409C-BE32-E72D297353CC}">
              <c16:uniqueId val="{00000006-3674-4880-8F00-6E9DCA07CA72}"/>
            </c:ext>
          </c:extLst>
        </c:ser>
        <c:dLbls>
          <c:showLegendKey val="0"/>
          <c:showVal val="0"/>
          <c:showCatName val="0"/>
          <c:showSerName val="0"/>
          <c:showPercent val="0"/>
          <c:showBubbleSize val="0"/>
        </c:dLbls>
        <c:marker val="1"/>
        <c:smooth val="0"/>
        <c:axId val="88032384"/>
        <c:axId val="88033920"/>
        <c:extLst>
          <c:ext xmlns:c15="http://schemas.microsoft.com/office/drawing/2012/chart" uri="{02D57815-91ED-43cb-92C2-25804820EDAC}">
            <c15:filteredLineSeries>
              <c15:ser>
                <c:idx val="2"/>
                <c:order val="2"/>
                <c:tx>
                  <c:v>JB</c:v>
                </c:tx>
                <c:cat>
                  <c:strRef>
                    <c:extLst>
                      <c:ext uri="{02D57815-91ED-43cb-92C2-25804820EDAC}">
                        <c15:formulaRef>
                          <c15:sqref>[1]Sheet5!$AV$3:$AY$3</c15:sqref>
                        </c15:formulaRef>
                      </c:ext>
                    </c:extLst>
                    <c:strCache>
                      <c:ptCount val="4"/>
                      <c:pt idx="0">
                        <c:v>C1</c:v>
                      </c:pt>
                      <c:pt idx="1">
                        <c:v>C2</c:v>
                      </c:pt>
                      <c:pt idx="2">
                        <c:v>C3</c:v>
                      </c:pt>
                      <c:pt idx="3">
                        <c:v>C4</c:v>
                      </c:pt>
                    </c:strCache>
                  </c:strRef>
                </c:cat>
                <c:val>
                  <c:numRef>
                    <c:extLst>
                      <c:ext uri="{02D57815-91ED-43cb-92C2-25804820EDAC}">
                        <c15:formulaRef>
                          <c15:sqref>[1]Sheet5!$L$27:$O$27</c15:sqref>
                        </c15:formulaRef>
                      </c:ext>
                    </c:extLst>
                    <c:numCache>
                      <c:formatCode>General</c:formatCode>
                      <c:ptCount val="4"/>
                      <c:pt idx="0">
                        <c:v>161.33333333333334</c:v>
                      </c:pt>
                      <c:pt idx="1">
                        <c:v>164</c:v>
                      </c:pt>
                      <c:pt idx="2">
                        <c:v>215.33333333333334</c:v>
                      </c:pt>
                      <c:pt idx="3">
                        <c:v>232.66666666666666</c:v>
                      </c:pt>
                    </c:numCache>
                  </c:numRef>
                </c:val>
                <c:smooth val="0"/>
                <c:extLst>
                  <c:ext xmlns:c16="http://schemas.microsoft.com/office/drawing/2014/chart" uri="{C3380CC4-5D6E-409C-BE32-E72D297353CC}">
                    <c16:uniqueId val="{00000007-3674-4880-8F00-6E9DCA07CA72}"/>
                  </c:ext>
                </c:extLst>
              </c15:ser>
            </c15:filteredLineSeries>
            <c15:filteredLineSeries>
              <c15:ser>
                <c:idx val="5"/>
                <c:order val="5"/>
                <c:tx>
                  <c:v>DYE01</c:v>
                </c:tx>
                <c:cat>
                  <c:strRef>
                    <c:extLst xmlns:c15="http://schemas.microsoft.com/office/drawing/2012/chart">
                      <c:ext xmlns:c15="http://schemas.microsoft.com/office/drawing/2012/chart" uri="{02D57815-91ED-43cb-92C2-25804820EDAC}">
                        <c15:formulaRef>
                          <c15:sqref>[1]Sheet5!$AV$3:$AY$3</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[1]Sheet5!$X$27:$AA$27</c15:sqref>
                        </c15:formulaRef>
                      </c:ext>
                    </c:extLst>
                    <c:numCache>
                      <c:formatCode>General</c:formatCode>
                      <c:ptCount val="4"/>
                      <c:pt idx="0">
                        <c:v>243.33333333333334</c:v>
                      </c:pt>
                      <c:pt idx="1">
                        <c:v>223.66666666666666</c:v>
                      </c:pt>
                      <c:pt idx="2">
                        <c:v>205</c:v>
                      </c:pt>
                      <c:pt idx="3">
                        <c:v>172.66666666666666</c:v>
                      </c:pt>
                    </c:numCache>
                  </c:numRef>
                </c:val>
                <c:smooth val="0"/>
                <c:extLst xmlns:c15="http://schemas.microsoft.com/office/drawing/2012/chart">
                  <c:ext xmlns:c16="http://schemas.microsoft.com/office/drawing/2014/chart" uri="{C3380CC4-5D6E-409C-BE32-E72D297353CC}">
                    <c16:uniqueId val="{00000008-3674-4880-8F00-6E9DCA07CA72}"/>
                  </c:ext>
                </c:extLst>
              </c15:ser>
            </c15:filteredLineSeries>
            <c15:filteredLineSeries>
              <c15:ser>
                <c:idx val="9"/>
                <c:order val="8"/>
                <c:tx>
                  <c:v>P10</c:v>
                </c:tx>
                <c:cat>
                  <c:strRef>
                    <c:extLst xmlns:c15="http://schemas.microsoft.com/office/drawing/2012/chart">
                      <c:ext xmlns:c15="http://schemas.microsoft.com/office/drawing/2012/chart" uri="{02D57815-91ED-43cb-92C2-25804820EDAC}">
                        <c15:formulaRef>
                          <c15:sqref>[1]Sheet5!$AV$3:$AY$3</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[1]Sheet5!$AJ$27:$AM$27</c15:sqref>
                        </c15:formulaRef>
                      </c:ext>
                    </c:extLst>
                    <c:numCache>
                      <c:formatCode>General</c:formatCode>
                      <c:ptCount val="4"/>
                      <c:pt idx="0">
                        <c:v>155</c:v>
                      </c:pt>
                      <c:pt idx="1">
                        <c:v>170</c:v>
                      </c:pt>
                      <c:pt idx="2">
                        <c:v>212</c:v>
                      </c:pt>
                      <c:pt idx="3">
                        <c:v>158.66666666666666</c:v>
                      </c:pt>
                    </c:numCache>
                  </c:numRef>
                </c:val>
                <c:smooth val="0"/>
                <c:extLst xmlns:c15="http://schemas.microsoft.com/office/drawing/2012/chart">
                  <c:ext xmlns:c16="http://schemas.microsoft.com/office/drawing/2014/chart" uri="{C3380CC4-5D6E-409C-BE32-E72D297353CC}">
                    <c16:uniqueId val="{00000009-3674-4880-8F00-6E9DCA07CA72}"/>
                  </c:ext>
                </c:extLst>
              </c15:ser>
            </c15:filteredLineSeries>
            <c15:filteredLineSeries>
              <c15:ser>
                <c:idx val="10"/>
                <c:order val="9"/>
                <c:tx>
                  <c:v>PAQ-1</c:v>
                </c:tx>
                <c:cat>
                  <c:strRef>
                    <c:extLst xmlns:c15="http://schemas.microsoft.com/office/drawing/2012/chart">
                      <c:ext xmlns:c15="http://schemas.microsoft.com/office/drawing/2012/chart" uri="{02D57815-91ED-43cb-92C2-25804820EDAC}">
                        <c15:formulaRef>
                          <c15:sqref>[1]Sheet5!$AV$3:$AY$3</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[1]Sheet5!$AN$27:$AQ$27</c15:sqref>
                        </c15:formulaRef>
                      </c:ext>
                    </c:extLst>
                    <c:numCache>
                      <c:formatCode>General</c:formatCode>
                      <c:ptCount val="4"/>
                      <c:pt idx="0">
                        <c:v>165.66666666666666</c:v>
                      </c:pt>
                      <c:pt idx="1">
                        <c:v>158.33333333333334</c:v>
                      </c:pt>
                      <c:pt idx="2">
                        <c:v>163.66666666666666</c:v>
                      </c:pt>
                      <c:pt idx="3">
                        <c:v>167</c:v>
                      </c:pt>
                    </c:numCache>
                  </c:numRef>
                </c:val>
                <c:smooth val="0"/>
                <c:extLst xmlns:c15="http://schemas.microsoft.com/office/drawing/2012/chart">
                  <c:ext xmlns:c16="http://schemas.microsoft.com/office/drawing/2014/chart" uri="{C3380CC4-5D6E-409C-BE32-E72D297353CC}">
                    <c16:uniqueId val="{0000000A-3674-4880-8F00-6E9DCA07CA72}"/>
                  </c:ext>
                </c:extLst>
              </c15:ser>
            </c15:filteredLineSeries>
            <c15:filteredLineSeries>
              <c15:ser>
                <c:idx val="12"/>
                <c:order val="11"/>
                <c:tx>
                  <c:v>P8A</c:v>
                </c:tx>
                <c:cat>
                  <c:strRef>
                    <c:extLst xmlns:c15="http://schemas.microsoft.com/office/drawing/2012/chart">
                      <c:ext xmlns:c15="http://schemas.microsoft.com/office/drawing/2012/chart" uri="{02D57815-91ED-43cb-92C2-25804820EDAC}">
                        <c15:formulaRef>
                          <c15:sqref>[1]Sheet5!$AV$3:$AY$3</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[1]Sheet5!$AV$27:$AX$27</c15:sqref>
                        </c15:formulaRef>
                      </c:ext>
                    </c:extLst>
                    <c:numCache>
                      <c:formatCode>General</c:formatCode>
                      <c:ptCount val="3"/>
                      <c:pt idx="0">
                        <c:v>146</c:v>
                      </c:pt>
                      <c:pt idx="1">
                        <c:v>142.66666666666666</c:v>
                      </c:pt>
                      <c:pt idx="2">
                        <c:v>154.66666666666666</c:v>
                      </c:pt>
                    </c:numCache>
                  </c:numRef>
                </c:val>
                <c:smooth val="0"/>
                <c:extLst xmlns:c15="http://schemas.microsoft.com/office/drawing/2012/chart">
                  <c:ext xmlns:c16="http://schemas.microsoft.com/office/drawing/2014/chart" uri="{C3380CC4-5D6E-409C-BE32-E72D297353CC}">
                    <c16:uniqueId val="{0000000B-3674-4880-8F00-6E9DCA07CA72}"/>
                  </c:ext>
                </c:extLst>
              </c15:ser>
            </c15:filteredLineSeries>
          </c:ext>
        </c:extLst>
      </c:lineChart>
      <c:catAx>
        <c:axId val="88032384"/>
        <c:scaling>
          <c:orientation val="minMax"/>
        </c:scaling>
        <c:delete val="0"/>
        <c:axPos val="b"/>
        <c:numFmt formatCode="General" sourceLinked="0"/>
        <c:majorTickMark val="none"/>
        <c:minorTickMark val="none"/>
        <c:tickLblPos val="nextTo"/>
        <c:crossAx val="88033920"/>
        <c:crosses val="autoZero"/>
        <c:auto val="1"/>
        <c:lblAlgn val="ctr"/>
        <c:lblOffset val="100"/>
        <c:noMultiLvlLbl val="0"/>
      </c:catAx>
      <c:valAx>
        <c:axId val="88033920"/>
        <c:scaling>
          <c:orientation val="minMax"/>
        </c:scaling>
        <c:delete val="0"/>
        <c:axPos val="l"/>
        <c:majorGridlines/>
        <c:title>
          <c:tx>
            <c:rich>
              <a:bodyPr/>
              <a:lstStyle/>
              <a:p>
                <a:pPr>
                  <a:defRPr/>
                </a:pPr>
                <a:r>
                  <a:rPr lang="en-US"/>
                  <a:t>MFI</a:t>
                </a:r>
              </a:p>
            </c:rich>
          </c:tx>
          <c:overlay val="0"/>
        </c:title>
        <c:numFmt formatCode="General" sourceLinked="1"/>
        <c:majorTickMark val="none"/>
        <c:minorTickMark val="none"/>
        <c:tickLblPos val="nextTo"/>
        <c:crossAx val="88032384"/>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t>Figure 5: Evaluation of  CD69 on NKT Cells in Human PBMC Specimens in Response to Client Test Compounds (N = 3)</a:t>
            </a:r>
          </a:p>
        </c:rich>
      </c:tx>
      <c:overlay val="0"/>
    </c:title>
    <c:autoTitleDeleted val="0"/>
    <c:plotArea>
      <c:layout/>
      <c:lineChart>
        <c:grouping val="standard"/>
        <c:varyColors val="0"/>
        <c:ser>
          <c:idx val="0"/>
          <c:order val="0"/>
          <c:tx>
            <c:v>J</c:v>
          </c:tx>
          <c:cat>
            <c:strRef>
              <c:f>[1]Sheet5!$AV$41:$AY$41</c:f>
              <c:strCache>
                <c:ptCount val="4"/>
                <c:pt idx="0">
                  <c:v>C1</c:v>
                </c:pt>
                <c:pt idx="1">
                  <c:v>C2</c:v>
                </c:pt>
                <c:pt idx="2">
                  <c:v>C3</c:v>
                </c:pt>
                <c:pt idx="3">
                  <c:v>C4</c:v>
                </c:pt>
              </c:strCache>
            </c:strRef>
          </c:cat>
          <c:val>
            <c:numRef>
              <c:f>[1]Sheet5!$D$53:$G$53</c:f>
              <c:numCache>
                <c:formatCode>General</c:formatCode>
                <c:ptCount val="4"/>
                <c:pt idx="0">
                  <c:v>172.66666666666666</c:v>
                </c:pt>
                <c:pt idx="1">
                  <c:v>213</c:v>
                </c:pt>
                <c:pt idx="2">
                  <c:v>528.33333333333337</c:v>
                </c:pt>
                <c:pt idx="3">
                  <c:v>745</c:v>
                </c:pt>
              </c:numCache>
            </c:numRef>
          </c:val>
          <c:smooth val="0"/>
          <c:extLst>
            <c:ext xmlns:c16="http://schemas.microsoft.com/office/drawing/2014/chart" uri="{C3380CC4-5D6E-409C-BE32-E72D297353CC}">
              <c16:uniqueId val="{00000000-FA9D-4A3B-8D26-EBEAB9C9132C}"/>
            </c:ext>
          </c:extLst>
        </c:ser>
        <c:ser>
          <c:idx val="1"/>
          <c:order val="1"/>
          <c:tx>
            <c:v>JE</c:v>
          </c:tx>
          <c:cat>
            <c:strRef>
              <c:f>[1]Sheet5!$AV$41:$AY$41</c:f>
              <c:strCache>
                <c:ptCount val="4"/>
                <c:pt idx="0">
                  <c:v>C1</c:v>
                </c:pt>
                <c:pt idx="1">
                  <c:v>C2</c:v>
                </c:pt>
                <c:pt idx="2">
                  <c:v>C3</c:v>
                </c:pt>
                <c:pt idx="3">
                  <c:v>C4</c:v>
                </c:pt>
              </c:strCache>
            </c:strRef>
          </c:cat>
          <c:val>
            <c:numRef>
              <c:f>[1]Sheet5!$H$53:$K$53</c:f>
              <c:numCache>
                <c:formatCode>General</c:formatCode>
                <c:ptCount val="4"/>
                <c:pt idx="0">
                  <c:v>310.66666666666669</c:v>
                </c:pt>
                <c:pt idx="1">
                  <c:v>354.33333333333331</c:v>
                </c:pt>
                <c:pt idx="2">
                  <c:v>792</c:v>
                </c:pt>
                <c:pt idx="3">
                  <c:v>2010.6666666666667</c:v>
                </c:pt>
              </c:numCache>
            </c:numRef>
          </c:val>
          <c:smooth val="0"/>
          <c:extLst>
            <c:ext xmlns:c16="http://schemas.microsoft.com/office/drawing/2014/chart" uri="{C3380CC4-5D6E-409C-BE32-E72D297353CC}">
              <c16:uniqueId val="{00000001-FA9D-4A3B-8D26-EBEAB9C9132C}"/>
            </c:ext>
          </c:extLst>
        </c:ser>
        <c:ser>
          <c:idx val="2"/>
          <c:order val="2"/>
          <c:tx>
            <c:v>JB</c:v>
          </c:tx>
          <c:cat>
            <c:strRef>
              <c:f>[1]Sheet5!$AV$41:$AY$41</c:f>
              <c:strCache>
                <c:ptCount val="4"/>
                <c:pt idx="0">
                  <c:v>C1</c:v>
                </c:pt>
                <c:pt idx="1">
                  <c:v>C2</c:v>
                </c:pt>
                <c:pt idx="2">
                  <c:v>C3</c:v>
                </c:pt>
                <c:pt idx="3">
                  <c:v>C4</c:v>
                </c:pt>
              </c:strCache>
            </c:strRef>
          </c:cat>
          <c:val>
            <c:numRef>
              <c:f>[1]Sheet5!$L$53:$O$53</c:f>
              <c:numCache>
                <c:formatCode>General</c:formatCode>
                <c:ptCount val="4"/>
                <c:pt idx="0">
                  <c:v>188.33333333333334</c:v>
                </c:pt>
                <c:pt idx="1">
                  <c:v>220</c:v>
                </c:pt>
                <c:pt idx="2">
                  <c:v>741.33333333333337</c:v>
                </c:pt>
                <c:pt idx="3">
                  <c:v>1156.6666666666667</c:v>
                </c:pt>
              </c:numCache>
            </c:numRef>
          </c:val>
          <c:smooth val="0"/>
          <c:extLst>
            <c:ext xmlns:c16="http://schemas.microsoft.com/office/drawing/2014/chart" uri="{C3380CC4-5D6E-409C-BE32-E72D297353CC}">
              <c16:uniqueId val="{00000002-FA9D-4A3B-8D26-EBEAB9C9132C}"/>
            </c:ext>
          </c:extLst>
        </c:ser>
        <c:ser>
          <c:idx val="3"/>
          <c:order val="3"/>
          <c:tx>
            <c:v>JE5</c:v>
          </c:tx>
          <c:cat>
            <c:strRef>
              <c:f>[1]Sheet5!$AV$41:$AY$41</c:f>
              <c:strCache>
                <c:ptCount val="4"/>
                <c:pt idx="0">
                  <c:v>C1</c:v>
                </c:pt>
                <c:pt idx="1">
                  <c:v>C2</c:v>
                </c:pt>
                <c:pt idx="2">
                  <c:v>C3</c:v>
                </c:pt>
                <c:pt idx="3">
                  <c:v>C4</c:v>
                </c:pt>
              </c:strCache>
            </c:strRef>
          </c:cat>
          <c:val>
            <c:numRef>
              <c:f>[1]Sheet5!$T$53:$W$53</c:f>
              <c:numCache>
                <c:formatCode>General</c:formatCode>
                <c:ptCount val="4"/>
                <c:pt idx="0">
                  <c:v>505.33333333333331</c:v>
                </c:pt>
                <c:pt idx="1">
                  <c:v>743</c:v>
                </c:pt>
                <c:pt idx="2">
                  <c:v>1090.3333333333333</c:v>
                </c:pt>
                <c:pt idx="3">
                  <c:v>1400</c:v>
                </c:pt>
              </c:numCache>
            </c:numRef>
          </c:val>
          <c:smooth val="0"/>
          <c:extLst>
            <c:ext xmlns:c16="http://schemas.microsoft.com/office/drawing/2014/chart" uri="{C3380CC4-5D6E-409C-BE32-E72D297353CC}">
              <c16:uniqueId val="{00000003-FA9D-4A3B-8D26-EBEAB9C9132C}"/>
            </c:ext>
          </c:extLst>
        </c:ser>
        <c:ser>
          <c:idx val="5"/>
          <c:order val="5"/>
          <c:tx>
            <c:v>P8</c:v>
          </c:tx>
          <c:cat>
            <c:strRef>
              <c:f>[1]Sheet5!$AV$41:$AY$41</c:f>
              <c:strCache>
                <c:ptCount val="4"/>
                <c:pt idx="0">
                  <c:v>C1</c:v>
                </c:pt>
                <c:pt idx="1">
                  <c:v>C2</c:v>
                </c:pt>
                <c:pt idx="2">
                  <c:v>C3</c:v>
                </c:pt>
                <c:pt idx="3">
                  <c:v>C4</c:v>
                </c:pt>
              </c:strCache>
            </c:strRef>
          </c:cat>
          <c:val>
            <c:numRef>
              <c:f>[1]Sheet5!$AB$53:$AE$53</c:f>
              <c:numCache>
                <c:formatCode>General</c:formatCode>
                <c:ptCount val="4"/>
                <c:pt idx="0">
                  <c:v>314.66666666666669</c:v>
                </c:pt>
                <c:pt idx="1">
                  <c:v>518.33333333333337</c:v>
                </c:pt>
                <c:pt idx="2">
                  <c:v>1003.3333333333334</c:v>
                </c:pt>
                <c:pt idx="3">
                  <c:v>1947.6666666666667</c:v>
                </c:pt>
              </c:numCache>
            </c:numRef>
          </c:val>
          <c:smooth val="0"/>
          <c:extLst>
            <c:ext xmlns:c16="http://schemas.microsoft.com/office/drawing/2014/chart" uri="{C3380CC4-5D6E-409C-BE32-E72D297353CC}">
              <c16:uniqueId val="{00000004-FA9D-4A3B-8D26-EBEAB9C9132C}"/>
            </c:ext>
          </c:extLst>
        </c:ser>
        <c:ser>
          <c:idx val="6"/>
          <c:order val="6"/>
          <c:tx>
            <c:v>P9</c:v>
          </c:tx>
          <c:cat>
            <c:strRef>
              <c:f>[1]Sheet5!$AV$41:$AY$41</c:f>
              <c:strCache>
                <c:ptCount val="4"/>
                <c:pt idx="0">
                  <c:v>C1</c:v>
                </c:pt>
                <c:pt idx="1">
                  <c:v>C2</c:v>
                </c:pt>
                <c:pt idx="2">
                  <c:v>C3</c:v>
                </c:pt>
                <c:pt idx="3">
                  <c:v>C4</c:v>
                </c:pt>
              </c:strCache>
            </c:strRef>
          </c:cat>
          <c:val>
            <c:numRef>
              <c:f>[1]Sheet5!$AF$53:$AI$53</c:f>
              <c:numCache>
                <c:formatCode>General</c:formatCode>
                <c:ptCount val="4"/>
                <c:pt idx="0">
                  <c:v>213</c:v>
                </c:pt>
                <c:pt idx="1">
                  <c:v>255.66666666666666</c:v>
                </c:pt>
                <c:pt idx="2">
                  <c:v>595.66666666666663</c:v>
                </c:pt>
                <c:pt idx="3">
                  <c:v>638.33333333333337</c:v>
                </c:pt>
              </c:numCache>
            </c:numRef>
          </c:val>
          <c:smooth val="0"/>
          <c:extLst>
            <c:ext xmlns:c16="http://schemas.microsoft.com/office/drawing/2014/chart" uri="{C3380CC4-5D6E-409C-BE32-E72D297353CC}">
              <c16:uniqueId val="{00000005-FA9D-4A3B-8D26-EBEAB9C9132C}"/>
            </c:ext>
          </c:extLst>
        </c:ser>
        <c:ser>
          <c:idx val="9"/>
          <c:order val="9"/>
          <c:tx>
            <c:v>JE6</c:v>
          </c:tx>
          <c:cat>
            <c:strRef>
              <c:f>[1]Sheet5!$AV$41:$AY$41</c:f>
              <c:strCache>
                <c:ptCount val="4"/>
                <c:pt idx="0">
                  <c:v>C1</c:v>
                </c:pt>
                <c:pt idx="1">
                  <c:v>C2</c:v>
                </c:pt>
                <c:pt idx="2">
                  <c:v>C3</c:v>
                </c:pt>
                <c:pt idx="3">
                  <c:v>C4</c:v>
                </c:pt>
              </c:strCache>
            </c:strRef>
          </c:cat>
          <c:val>
            <c:numRef>
              <c:f>[1]Sheet5!$AR$53:$AU$53</c:f>
              <c:numCache>
                <c:formatCode>General</c:formatCode>
                <c:ptCount val="4"/>
                <c:pt idx="0">
                  <c:v>231.33333333333334</c:v>
                </c:pt>
                <c:pt idx="1">
                  <c:v>521.33333333333337</c:v>
                </c:pt>
                <c:pt idx="2">
                  <c:v>878</c:v>
                </c:pt>
                <c:pt idx="3">
                  <c:v>1079.6666666666667</c:v>
                </c:pt>
              </c:numCache>
            </c:numRef>
          </c:val>
          <c:smooth val="0"/>
          <c:extLst>
            <c:ext xmlns:c16="http://schemas.microsoft.com/office/drawing/2014/chart" uri="{C3380CC4-5D6E-409C-BE32-E72D297353CC}">
              <c16:uniqueId val="{00000006-FA9D-4A3B-8D26-EBEAB9C9132C}"/>
            </c:ext>
          </c:extLst>
        </c:ser>
        <c:dLbls>
          <c:showLegendKey val="0"/>
          <c:showVal val="0"/>
          <c:showCatName val="0"/>
          <c:showSerName val="0"/>
          <c:showPercent val="0"/>
          <c:showBubbleSize val="0"/>
        </c:dLbls>
        <c:marker val="1"/>
        <c:smooth val="0"/>
        <c:axId val="105763200"/>
        <c:axId val="105764736"/>
        <c:extLst>
          <c:ext xmlns:c15="http://schemas.microsoft.com/office/drawing/2012/chart" uri="{02D57815-91ED-43cb-92C2-25804820EDAC}">
            <c15:filteredLineSeries>
              <c15:ser>
                <c:idx val="4"/>
                <c:order val="4"/>
                <c:tx>
                  <c:v>DYE01</c:v>
                </c:tx>
                <c:cat>
                  <c:strRef>
                    <c:extLst>
                      <c:ext uri="{02D57815-91ED-43cb-92C2-25804820EDAC}">
                        <c15:formulaRef>
                          <c15:sqref>[1]Sheet5!$AV$41:$AY$41</c15:sqref>
                        </c15:formulaRef>
                      </c:ext>
                    </c:extLst>
                    <c:strCache>
                      <c:ptCount val="4"/>
                      <c:pt idx="0">
                        <c:v>C1</c:v>
                      </c:pt>
                      <c:pt idx="1">
                        <c:v>C2</c:v>
                      </c:pt>
                      <c:pt idx="2">
                        <c:v>C3</c:v>
                      </c:pt>
                      <c:pt idx="3">
                        <c:v>C4</c:v>
                      </c:pt>
                    </c:strCache>
                  </c:strRef>
                </c:cat>
                <c:val>
                  <c:numRef>
                    <c:extLst>
                      <c:ext uri="{02D57815-91ED-43cb-92C2-25804820EDAC}">
                        <c15:formulaRef>
                          <c15:sqref>[1]Sheet5!$X$53:$AA$53</c15:sqref>
                        </c15:formulaRef>
                      </c:ext>
                    </c:extLst>
                    <c:numCache>
                      <c:formatCode>General</c:formatCode>
                      <c:ptCount val="4"/>
                      <c:pt idx="0">
                        <c:v>601.33333333333337</c:v>
                      </c:pt>
                      <c:pt idx="1">
                        <c:v>791</c:v>
                      </c:pt>
                      <c:pt idx="2">
                        <c:v>1000</c:v>
                      </c:pt>
                      <c:pt idx="3">
                        <c:v>1103.6666666666667</c:v>
                      </c:pt>
                    </c:numCache>
                  </c:numRef>
                </c:val>
                <c:smooth val="0"/>
                <c:extLst>
                  <c:ext xmlns:c16="http://schemas.microsoft.com/office/drawing/2014/chart" uri="{C3380CC4-5D6E-409C-BE32-E72D297353CC}">
                    <c16:uniqueId val="{00000007-FA9D-4A3B-8D26-EBEAB9C9132C}"/>
                  </c:ext>
                </c:extLst>
              </c15:ser>
            </c15:filteredLineSeries>
            <c15:filteredLineSeries>
              <c15:ser>
                <c:idx val="7"/>
                <c:order val="7"/>
                <c:tx>
                  <c:v>P10</c:v>
                </c:tx>
                <c:cat>
                  <c:strRef>
                    <c:extLst xmlns:c15="http://schemas.microsoft.com/office/drawing/2012/chart">
                      <c:ext xmlns:c15="http://schemas.microsoft.com/office/drawing/2012/chart" uri="{02D57815-91ED-43cb-92C2-25804820EDAC}">
                        <c15:formulaRef>
                          <c15:sqref>[1]Sheet5!$AV$41:$AY$41</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[1]Sheet5!$AJ$53:$AM$53</c15:sqref>
                        </c15:formulaRef>
                      </c:ext>
                    </c:extLst>
                    <c:numCache>
                      <c:formatCode>General</c:formatCode>
                      <c:ptCount val="4"/>
                      <c:pt idx="0">
                        <c:v>236.66666666666666</c:v>
                      </c:pt>
                      <c:pt idx="1">
                        <c:v>274.33333333333331</c:v>
                      </c:pt>
                      <c:pt idx="2">
                        <c:v>651.66666666666663</c:v>
                      </c:pt>
                      <c:pt idx="3">
                        <c:v>1773.6666666666667</c:v>
                      </c:pt>
                    </c:numCache>
                  </c:numRef>
                </c:val>
                <c:smooth val="0"/>
                <c:extLst xmlns:c15="http://schemas.microsoft.com/office/drawing/2012/chart">
                  <c:ext xmlns:c16="http://schemas.microsoft.com/office/drawing/2014/chart" uri="{C3380CC4-5D6E-409C-BE32-E72D297353CC}">
                    <c16:uniqueId val="{00000008-FA9D-4A3B-8D26-EBEAB9C9132C}"/>
                  </c:ext>
                </c:extLst>
              </c15:ser>
            </c15:filteredLineSeries>
            <c15:filteredLineSeries>
              <c15:ser>
                <c:idx val="8"/>
                <c:order val="8"/>
                <c:tx>
                  <c:v>PAQ-1</c:v>
                </c:tx>
                <c:cat>
                  <c:strRef>
                    <c:extLst xmlns:c15="http://schemas.microsoft.com/office/drawing/2012/chart">
                      <c:ext xmlns:c15="http://schemas.microsoft.com/office/drawing/2012/chart" uri="{02D57815-91ED-43cb-92C2-25804820EDAC}">
                        <c15:formulaRef>
                          <c15:sqref>[1]Sheet5!$AV$41:$AY$41</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[1]Sheet5!$AN$53:$AQ$53</c15:sqref>
                        </c15:formulaRef>
                      </c:ext>
                    </c:extLst>
                    <c:numCache>
                      <c:formatCode>General</c:formatCode>
                      <c:ptCount val="4"/>
                      <c:pt idx="0">
                        <c:v>188.33333333333334</c:v>
                      </c:pt>
                      <c:pt idx="1">
                        <c:v>172.66666666666666</c:v>
                      </c:pt>
                      <c:pt idx="2">
                        <c:v>238.66666666666666</c:v>
                      </c:pt>
                      <c:pt idx="3">
                        <c:v>437.66666666666669</c:v>
                      </c:pt>
                    </c:numCache>
                  </c:numRef>
                </c:val>
                <c:smooth val="0"/>
                <c:extLst xmlns:c15="http://schemas.microsoft.com/office/drawing/2012/chart">
                  <c:ext xmlns:c16="http://schemas.microsoft.com/office/drawing/2014/chart" uri="{C3380CC4-5D6E-409C-BE32-E72D297353CC}">
                    <c16:uniqueId val="{00000009-FA9D-4A3B-8D26-EBEAB9C9132C}"/>
                  </c:ext>
                </c:extLst>
              </c15:ser>
            </c15:filteredLineSeries>
            <c15:filteredLineSeries>
              <c15:ser>
                <c:idx val="10"/>
                <c:order val="10"/>
                <c:tx>
                  <c:v>P8A</c:v>
                </c:tx>
                <c:cat>
                  <c:strRef>
                    <c:extLst xmlns:c15="http://schemas.microsoft.com/office/drawing/2012/chart">
                      <c:ext xmlns:c15="http://schemas.microsoft.com/office/drawing/2012/chart" uri="{02D57815-91ED-43cb-92C2-25804820EDAC}">
                        <c15:formulaRef>
                          <c15:sqref>[1]Sheet5!$AV$41:$AY$41</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[1]Sheet5!$AV$53:$AY$53</c15:sqref>
                        </c15:formulaRef>
                      </c:ext>
                    </c:extLst>
                    <c:numCache>
                      <c:formatCode>General</c:formatCode>
                      <c:ptCount val="4"/>
                      <c:pt idx="0">
                        <c:v>349</c:v>
                      </c:pt>
                      <c:pt idx="1">
                        <c:v>402.33333333333331</c:v>
                      </c:pt>
                      <c:pt idx="2">
                        <c:v>1229.6666666666667</c:v>
                      </c:pt>
                      <c:pt idx="3">
                        <c:v>669.66666666666663</c:v>
                      </c:pt>
                    </c:numCache>
                  </c:numRef>
                </c:val>
                <c:smooth val="0"/>
                <c:extLst xmlns:c15="http://schemas.microsoft.com/office/drawing/2012/chart">
                  <c:ext xmlns:c16="http://schemas.microsoft.com/office/drawing/2014/chart" uri="{C3380CC4-5D6E-409C-BE32-E72D297353CC}">
                    <c16:uniqueId val="{0000000A-FA9D-4A3B-8D26-EBEAB9C9132C}"/>
                  </c:ext>
                </c:extLst>
              </c15:ser>
            </c15:filteredLineSeries>
          </c:ext>
        </c:extLst>
      </c:lineChart>
      <c:catAx>
        <c:axId val="105763200"/>
        <c:scaling>
          <c:orientation val="minMax"/>
        </c:scaling>
        <c:delete val="0"/>
        <c:axPos val="b"/>
        <c:numFmt formatCode="General" sourceLinked="0"/>
        <c:majorTickMark val="none"/>
        <c:minorTickMark val="none"/>
        <c:tickLblPos val="nextTo"/>
        <c:crossAx val="105764736"/>
        <c:crosses val="autoZero"/>
        <c:auto val="1"/>
        <c:lblAlgn val="ctr"/>
        <c:lblOffset val="100"/>
        <c:noMultiLvlLbl val="0"/>
      </c:catAx>
      <c:valAx>
        <c:axId val="105764736"/>
        <c:scaling>
          <c:orientation val="minMax"/>
        </c:scaling>
        <c:delete val="0"/>
        <c:axPos val="l"/>
        <c:majorGridlines/>
        <c:title>
          <c:tx>
            <c:rich>
              <a:bodyPr/>
              <a:lstStyle/>
              <a:p>
                <a:pPr>
                  <a:defRPr/>
                </a:pPr>
                <a:r>
                  <a:rPr lang="en-US"/>
                  <a:t>MFI</a:t>
                </a:r>
              </a:p>
            </c:rich>
          </c:tx>
          <c:layout>
            <c:manualLayout>
              <c:xMode val="edge"/>
              <c:yMode val="edge"/>
              <c:x val="1.6107244501284198E-2"/>
              <c:y val="0.49523718400868677"/>
            </c:manualLayout>
          </c:layout>
          <c:overlay val="0"/>
        </c:title>
        <c:numFmt formatCode="General" sourceLinked="1"/>
        <c:majorTickMark val="none"/>
        <c:minorTickMark val="none"/>
        <c:tickLblPos val="nextTo"/>
        <c:crossAx val="10576320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t>Figure 6: Evaluation of  CD107a on NKT Cells in Human PBMC Specimens in Response to Client Test Compounds (N = 3)</a:t>
            </a:r>
          </a:p>
        </c:rich>
      </c:tx>
      <c:overlay val="0"/>
    </c:title>
    <c:autoTitleDeleted val="0"/>
    <c:plotArea>
      <c:layout/>
      <c:lineChart>
        <c:grouping val="standard"/>
        <c:varyColors val="0"/>
        <c:ser>
          <c:idx val="0"/>
          <c:order val="0"/>
          <c:tx>
            <c:v>J</c:v>
          </c:tx>
          <c:cat>
            <c:strRef>
              <c:f>[1]Sheet5!$AV$41:$AY$41</c:f>
              <c:strCache>
                <c:ptCount val="4"/>
                <c:pt idx="0">
                  <c:v>C1</c:v>
                </c:pt>
                <c:pt idx="1">
                  <c:v>C2</c:v>
                </c:pt>
                <c:pt idx="2">
                  <c:v>C3</c:v>
                </c:pt>
                <c:pt idx="3">
                  <c:v>C4</c:v>
                </c:pt>
              </c:strCache>
            </c:strRef>
          </c:cat>
          <c:val>
            <c:numRef>
              <c:f>[1]Sheet5!$D$46:$G$46</c:f>
              <c:numCache>
                <c:formatCode>General</c:formatCode>
                <c:ptCount val="4"/>
                <c:pt idx="0">
                  <c:v>273</c:v>
                </c:pt>
                <c:pt idx="1">
                  <c:v>324.66666666666669</c:v>
                </c:pt>
                <c:pt idx="2">
                  <c:v>715.33333333333337</c:v>
                </c:pt>
                <c:pt idx="3">
                  <c:v>454</c:v>
                </c:pt>
              </c:numCache>
            </c:numRef>
          </c:val>
          <c:smooth val="0"/>
          <c:extLst>
            <c:ext xmlns:c16="http://schemas.microsoft.com/office/drawing/2014/chart" uri="{C3380CC4-5D6E-409C-BE32-E72D297353CC}">
              <c16:uniqueId val="{00000000-9C91-4F33-8AFB-795856084F75}"/>
            </c:ext>
          </c:extLst>
        </c:ser>
        <c:ser>
          <c:idx val="1"/>
          <c:order val="1"/>
          <c:tx>
            <c:v>JE</c:v>
          </c:tx>
          <c:cat>
            <c:strRef>
              <c:f>[1]Sheet5!$AV$41:$AY$41</c:f>
              <c:strCache>
                <c:ptCount val="4"/>
                <c:pt idx="0">
                  <c:v>C1</c:v>
                </c:pt>
                <c:pt idx="1">
                  <c:v>C2</c:v>
                </c:pt>
                <c:pt idx="2">
                  <c:v>C3</c:v>
                </c:pt>
                <c:pt idx="3">
                  <c:v>C4</c:v>
                </c:pt>
              </c:strCache>
            </c:strRef>
          </c:cat>
          <c:val>
            <c:numRef>
              <c:f>[1]Sheet5!$H$46:$K$46</c:f>
              <c:numCache>
                <c:formatCode>General</c:formatCode>
                <c:ptCount val="4"/>
                <c:pt idx="0">
                  <c:v>432</c:v>
                </c:pt>
                <c:pt idx="1">
                  <c:v>419.66666666666669</c:v>
                </c:pt>
                <c:pt idx="2">
                  <c:v>691.33333333333337</c:v>
                </c:pt>
                <c:pt idx="3">
                  <c:v>1309.6666666666667</c:v>
                </c:pt>
              </c:numCache>
            </c:numRef>
          </c:val>
          <c:smooth val="0"/>
          <c:extLst>
            <c:ext xmlns:c16="http://schemas.microsoft.com/office/drawing/2014/chart" uri="{C3380CC4-5D6E-409C-BE32-E72D297353CC}">
              <c16:uniqueId val="{00000001-9C91-4F33-8AFB-795856084F75}"/>
            </c:ext>
          </c:extLst>
        </c:ser>
        <c:ser>
          <c:idx val="3"/>
          <c:order val="3"/>
          <c:tx>
            <c:v>JA</c:v>
          </c:tx>
          <c:cat>
            <c:strRef>
              <c:f>[1]Sheet5!$AV$41:$AY$41</c:f>
              <c:strCache>
                <c:ptCount val="4"/>
                <c:pt idx="0">
                  <c:v>C1</c:v>
                </c:pt>
                <c:pt idx="1">
                  <c:v>C2</c:v>
                </c:pt>
                <c:pt idx="2">
                  <c:v>C3</c:v>
                </c:pt>
                <c:pt idx="3">
                  <c:v>C4</c:v>
                </c:pt>
              </c:strCache>
            </c:strRef>
          </c:cat>
          <c:val>
            <c:numRef>
              <c:f>[1]Sheet5!$P$46:$S$46</c:f>
              <c:numCache>
                <c:formatCode>General</c:formatCode>
                <c:ptCount val="4"/>
                <c:pt idx="0">
                  <c:v>310.66666666666669</c:v>
                </c:pt>
                <c:pt idx="1">
                  <c:v>415</c:v>
                </c:pt>
                <c:pt idx="2">
                  <c:v>489</c:v>
                </c:pt>
                <c:pt idx="3">
                  <c:v>967.66666666666663</c:v>
                </c:pt>
              </c:numCache>
            </c:numRef>
          </c:val>
          <c:smooth val="0"/>
          <c:extLst>
            <c:ext xmlns:c16="http://schemas.microsoft.com/office/drawing/2014/chart" uri="{C3380CC4-5D6E-409C-BE32-E72D297353CC}">
              <c16:uniqueId val="{00000002-9C91-4F33-8AFB-795856084F75}"/>
            </c:ext>
          </c:extLst>
        </c:ser>
        <c:ser>
          <c:idx val="4"/>
          <c:order val="4"/>
          <c:tx>
            <c:v>JE5</c:v>
          </c:tx>
          <c:cat>
            <c:strRef>
              <c:f>[1]Sheet5!$AV$41:$AY$41</c:f>
              <c:strCache>
                <c:ptCount val="4"/>
                <c:pt idx="0">
                  <c:v>C1</c:v>
                </c:pt>
                <c:pt idx="1">
                  <c:v>C2</c:v>
                </c:pt>
                <c:pt idx="2">
                  <c:v>C3</c:v>
                </c:pt>
                <c:pt idx="3">
                  <c:v>C4</c:v>
                </c:pt>
              </c:strCache>
            </c:strRef>
          </c:cat>
          <c:val>
            <c:numRef>
              <c:f>[1]Sheet5!$T$46:$W$46</c:f>
              <c:numCache>
                <c:formatCode>General</c:formatCode>
                <c:ptCount val="4"/>
                <c:pt idx="0">
                  <c:v>535.33333333333337</c:v>
                </c:pt>
                <c:pt idx="1">
                  <c:v>943.33333333333337</c:v>
                </c:pt>
                <c:pt idx="2">
                  <c:v>986.66666666666663</c:v>
                </c:pt>
                <c:pt idx="3">
                  <c:v>1091</c:v>
                </c:pt>
              </c:numCache>
            </c:numRef>
          </c:val>
          <c:smooth val="0"/>
          <c:extLst>
            <c:ext xmlns:c16="http://schemas.microsoft.com/office/drawing/2014/chart" uri="{C3380CC4-5D6E-409C-BE32-E72D297353CC}">
              <c16:uniqueId val="{00000003-9C91-4F33-8AFB-795856084F75}"/>
            </c:ext>
          </c:extLst>
        </c:ser>
        <c:ser>
          <c:idx val="6"/>
          <c:order val="6"/>
          <c:tx>
            <c:v>P8</c:v>
          </c:tx>
          <c:cat>
            <c:strRef>
              <c:f>[1]Sheet5!$AV$41:$AY$41</c:f>
              <c:strCache>
                <c:ptCount val="4"/>
                <c:pt idx="0">
                  <c:v>C1</c:v>
                </c:pt>
                <c:pt idx="1">
                  <c:v>C2</c:v>
                </c:pt>
                <c:pt idx="2">
                  <c:v>C3</c:v>
                </c:pt>
                <c:pt idx="3">
                  <c:v>C4</c:v>
                </c:pt>
              </c:strCache>
            </c:strRef>
          </c:cat>
          <c:val>
            <c:numRef>
              <c:f>[1]Sheet5!$AB$46:$AE$46</c:f>
              <c:numCache>
                <c:formatCode>General</c:formatCode>
                <c:ptCount val="4"/>
                <c:pt idx="0">
                  <c:v>318.66666666666669</c:v>
                </c:pt>
                <c:pt idx="1">
                  <c:v>349.66666666666669</c:v>
                </c:pt>
                <c:pt idx="2">
                  <c:v>312.33333333333331</c:v>
                </c:pt>
                <c:pt idx="3">
                  <c:v>300</c:v>
                </c:pt>
              </c:numCache>
            </c:numRef>
          </c:val>
          <c:smooth val="0"/>
          <c:extLst>
            <c:ext xmlns:c16="http://schemas.microsoft.com/office/drawing/2014/chart" uri="{C3380CC4-5D6E-409C-BE32-E72D297353CC}">
              <c16:uniqueId val="{00000004-9C91-4F33-8AFB-795856084F75}"/>
            </c:ext>
          </c:extLst>
        </c:ser>
        <c:ser>
          <c:idx val="7"/>
          <c:order val="7"/>
          <c:tx>
            <c:v>P9</c:v>
          </c:tx>
          <c:cat>
            <c:strRef>
              <c:f>[1]Sheet5!$AV$41:$AY$41</c:f>
              <c:strCache>
                <c:ptCount val="4"/>
                <c:pt idx="0">
                  <c:v>C1</c:v>
                </c:pt>
                <c:pt idx="1">
                  <c:v>C2</c:v>
                </c:pt>
                <c:pt idx="2">
                  <c:v>C3</c:v>
                </c:pt>
                <c:pt idx="3">
                  <c:v>C4</c:v>
                </c:pt>
              </c:strCache>
            </c:strRef>
          </c:cat>
          <c:val>
            <c:numRef>
              <c:f>[1]Sheet5!$AF$46:$AI$46</c:f>
              <c:numCache>
                <c:formatCode>General</c:formatCode>
                <c:ptCount val="4"/>
                <c:pt idx="0">
                  <c:v>293</c:v>
                </c:pt>
                <c:pt idx="1">
                  <c:v>282</c:v>
                </c:pt>
                <c:pt idx="2">
                  <c:v>443.33333333333331</c:v>
                </c:pt>
                <c:pt idx="3">
                  <c:v>249.66666666666666</c:v>
                </c:pt>
              </c:numCache>
            </c:numRef>
          </c:val>
          <c:smooth val="0"/>
          <c:extLst>
            <c:ext xmlns:c16="http://schemas.microsoft.com/office/drawing/2014/chart" uri="{C3380CC4-5D6E-409C-BE32-E72D297353CC}">
              <c16:uniqueId val="{00000005-9C91-4F33-8AFB-795856084F75}"/>
            </c:ext>
          </c:extLst>
        </c:ser>
        <c:ser>
          <c:idx val="10"/>
          <c:order val="10"/>
          <c:tx>
            <c:v>JE6</c:v>
          </c:tx>
          <c:cat>
            <c:strRef>
              <c:f>[1]Sheet5!$AV$41:$AY$41</c:f>
              <c:strCache>
                <c:ptCount val="4"/>
                <c:pt idx="0">
                  <c:v>C1</c:v>
                </c:pt>
                <c:pt idx="1">
                  <c:v>C2</c:v>
                </c:pt>
                <c:pt idx="2">
                  <c:v>C3</c:v>
                </c:pt>
                <c:pt idx="3">
                  <c:v>C4</c:v>
                </c:pt>
              </c:strCache>
            </c:strRef>
          </c:cat>
          <c:val>
            <c:numRef>
              <c:f>[1]Sheet5!$AR$46:$AU$46</c:f>
              <c:numCache>
                <c:formatCode>General</c:formatCode>
                <c:ptCount val="4"/>
                <c:pt idx="0">
                  <c:v>392.33333333333331</c:v>
                </c:pt>
                <c:pt idx="1">
                  <c:v>943.66666666666663</c:v>
                </c:pt>
                <c:pt idx="2">
                  <c:v>1198.6666666666667</c:v>
                </c:pt>
                <c:pt idx="3">
                  <c:v>1198.6666666666667</c:v>
                </c:pt>
              </c:numCache>
            </c:numRef>
          </c:val>
          <c:smooth val="0"/>
          <c:extLst>
            <c:ext xmlns:c16="http://schemas.microsoft.com/office/drawing/2014/chart" uri="{C3380CC4-5D6E-409C-BE32-E72D297353CC}">
              <c16:uniqueId val="{00000006-9C91-4F33-8AFB-795856084F75}"/>
            </c:ext>
          </c:extLst>
        </c:ser>
        <c:dLbls>
          <c:showLegendKey val="0"/>
          <c:showVal val="0"/>
          <c:showCatName val="0"/>
          <c:showSerName val="0"/>
          <c:showPercent val="0"/>
          <c:showBubbleSize val="0"/>
        </c:dLbls>
        <c:marker val="1"/>
        <c:smooth val="0"/>
        <c:axId val="87856640"/>
        <c:axId val="87858176"/>
        <c:extLst>
          <c:ext xmlns:c15="http://schemas.microsoft.com/office/drawing/2012/chart" uri="{02D57815-91ED-43cb-92C2-25804820EDAC}">
            <c15:filteredLineSeries>
              <c15:ser>
                <c:idx val="2"/>
                <c:order val="2"/>
                <c:tx>
                  <c:v>JB</c:v>
                </c:tx>
                <c:cat>
                  <c:strRef>
                    <c:extLst>
                      <c:ext uri="{02D57815-91ED-43cb-92C2-25804820EDAC}">
                        <c15:formulaRef>
                          <c15:sqref>[1]Sheet5!$AV$41:$AY$41</c15:sqref>
                        </c15:formulaRef>
                      </c:ext>
                    </c:extLst>
                    <c:strCache>
                      <c:ptCount val="4"/>
                      <c:pt idx="0">
                        <c:v>C1</c:v>
                      </c:pt>
                      <c:pt idx="1">
                        <c:v>C2</c:v>
                      </c:pt>
                      <c:pt idx="2">
                        <c:v>C3</c:v>
                      </c:pt>
                      <c:pt idx="3">
                        <c:v>C4</c:v>
                      </c:pt>
                    </c:strCache>
                  </c:strRef>
                </c:cat>
                <c:val>
                  <c:numRef>
                    <c:extLst>
                      <c:ext uri="{02D57815-91ED-43cb-92C2-25804820EDAC}">
                        <c15:formulaRef>
                          <c15:sqref>[1]Sheet5!$L$46:$O$46</c15:sqref>
                        </c15:formulaRef>
                      </c:ext>
                    </c:extLst>
                    <c:numCache>
                      <c:formatCode>General</c:formatCode>
                      <c:ptCount val="4"/>
                      <c:pt idx="0">
                        <c:v>293.66666666666669</c:v>
                      </c:pt>
                      <c:pt idx="1">
                        <c:v>341.33333333333331</c:v>
                      </c:pt>
                      <c:pt idx="2">
                        <c:v>1485</c:v>
                      </c:pt>
                      <c:pt idx="3">
                        <c:v>957</c:v>
                      </c:pt>
                    </c:numCache>
                  </c:numRef>
                </c:val>
                <c:smooth val="0"/>
                <c:extLst>
                  <c:ext xmlns:c16="http://schemas.microsoft.com/office/drawing/2014/chart" uri="{C3380CC4-5D6E-409C-BE32-E72D297353CC}">
                    <c16:uniqueId val="{00000007-9C91-4F33-8AFB-795856084F75}"/>
                  </c:ext>
                </c:extLst>
              </c15:ser>
            </c15:filteredLineSeries>
            <c15:filteredLineSeries>
              <c15:ser>
                <c:idx val="5"/>
                <c:order val="5"/>
                <c:tx>
                  <c:v>DYE01</c:v>
                </c:tx>
                <c:cat>
                  <c:strRef>
                    <c:extLst xmlns:c15="http://schemas.microsoft.com/office/drawing/2012/chart">
                      <c:ext xmlns:c15="http://schemas.microsoft.com/office/drawing/2012/chart" uri="{02D57815-91ED-43cb-92C2-25804820EDAC}">
                        <c15:formulaRef>
                          <c15:sqref>[1]Sheet5!$AV$41:$AY$41</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[1]Sheet5!$X$46:$AA$46</c15:sqref>
                        </c15:formulaRef>
                      </c:ext>
                    </c:extLst>
                    <c:numCache>
                      <c:formatCode>General</c:formatCode>
                      <c:ptCount val="4"/>
                      <c:pt idx="0">
                        <c:v>1205.6666666666667</c:v>
                      </c:pt>
                      <c:pt idx="1">
                        <c:v>1888.6666666666667</c:v>
                      </c:pt>
                      <c:pt idx="2">
                        <c:v>1952.3333333333333</c:v>
                      </c:pt>
                      <c:pt idx="3">
                        <c:v>426</c:v>
                      </c:pt>
                    </c:numCache>
                  </c:numRef>
                </c:val>
                <c:smooth val="0"/>
                <c:extLst xmlns:c15="http://schemas.microsoft.com/office/drawing/2012/chart">
                  <c:ext xmlns:c16="http://schemas.microsoft.com/office/drawing/2014/chart" uri="{C3380CC4-5D6E-409C-BE32-E72D297353CC}">
                    <c16:uniqueId val="{00000008-9C91-4F33-8AFB-795856084F75}"/>
                  </c:ext>
                </c:extLst>
              </c15:ser>
            </c15:filteredLineSeries>
            <c15:filteredLineSeries>
              <c15:ser>
                <c:idx val="8"/>
                <c:order val="8"/>
                <c:tx>
                  <c:v>P10</c:v>
                </c:tx>
                <c:cat>
                  <c:strRef>
                    <c:extLst xmlns:c15="http://schemas.microsoft.com/office/drawing/2012/chart">
                      <c:ext xmlns:c15="http://schemas.microsoft.com/office/drawing/2012/chart" uri="{02D57815-91ED-43cb-92C2-25804820EDAC}">
                        <c15:formulaRef>
                          <c15:sqref>[1]Sheet5!$AV$41:$AY$41</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[1]Sheet5!$AJ$46:$AM$46</c15:sqref>
                        </c15:formulaRef>
                      </c:ext>
                    </c:extLst>
                    <c:numCache>
                      <c:formatCode>General</c:formatCode>
                      <c:ptCount val="4"/>
                      <c:pt idx="0">
                        <c:v>309</c:v>
                      </c:pt>
                      <c:pt idx="1">
                        <c:v>496.33333333333331</c:v>
                      </c:pt>
                      <c:pt idx="2">
                        <c:v>944</c:v>
                      </c:pt>
                      <c:pt idx="3">
                        <c:v>330.66666666666669</c:v>
                      </c:pt>
                    </c:numCache>
                  </c:numRef>
                </c:val>
                <c:smooth val="0"/>
                <c:extLst xmlns:c15="http://schemas.microsoft.com/office/drawing/2012/chart">
                  <c:ext xmlns:c16="http://schemas.microsoft.com/office/drawing/2014/chart" uri="{C3380CC4-5D6E-409C-BE32-E72D297353CC}">
                    <c16:uniqueId val="{00000009-9C91-4F33-8AFB-795856084F75}"/>
                  </c:ext>
                </c:extLst>
              </c15:ser>
            </c15:filteredLineSeries>
            <c15:filteredLineSeries>
              <c15:ser>
                <c:idx val="9"/>
                <c:order val="9"/>
                <c:tx>
                  <c:v>PAQ-1</c:v>
                </c:tx>
                <c:cat>
                  <c:strRef>
                    <c:extLst xmlns:c15="http://schemas.microsoft.com/office/drawing/2012/chart">
                      <c:ext xmlns:c15="http://schemas.microsoft.com/office/drawing/2012/chart" uri="{02D57815-91ED-43cb-92C2-25804820EDAC}">
                        <c15:formulaRef>
                          <c15:sqref>[1]Sheet5!$AV$41:$AY$41</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[1]Sheet5!$AN$46:$AQ$46</c15:sqref>
                        </c15:formulaRef>
                      </c:ext>
                    </c:extLst>
                    <c:numCache>
                      <c:formatCode>General</c:formatCode>
                      <c:ptCount val="4"/>
                      <c:pt idx="0">
                        <c:v>329.33333333333331</c:v>
                      </c:pt>
                      <c:pt idx="1">
                        <c:v>267</c:v>
                      </c:pt>
                      <c:pt idx="2">
                        <c:v>320</c:v>
                      </c:pt>
                      <c:pt idx="3">
                        <c:v>328.33333333333331</c:v>
                      </c:pt>
                    </c:numCache>
                  </c:numRef>
                </c:val>
                <c:smooth val="0"/>
                <c:extLst xmlns:c15="http://schemas.microsoft.com/office/drawing/2012/chart">
                  <c:ext xmlns:c16="http://schemas.microsoft.com/office/drawing/2014/chart" uri="{C3380CC4-5D6E-409C-BE32-E72D297353CC}">
                    <c16:uniqueId val="{0000000A-9C91-4F33-8AFB-795856084F75}"/>
                  </c:ext>
                </c:extLst>
              </c15:ser>
            </c15:filteredLineSeries>
            <c15:filteredLineSeries>
              <c15:ser>
                <c:idx val="11"/>
                <c:order val="11"/>
                <c:tx>
                  <c:v>P8A</c:v>
                </c:tx>
                <c:cat>
                  <c:strRef>
                    <c:extLst xmlns:c15="http://schemas.microsoft.com/office/drawing/2012/chart">
                      <c:ext xmlns:c15="http://schemas.microsoft.com/office/drawing/2012/chart" uri="{02D57815-91ED-43cb-92C2-25804820EDAC}">
                        <c15:formulaRef>
                          <c15:sqref>[1]Sheet5!$AV$41:$AY$41</c15:sqref>
                        </c15:formulaRef>
                      </c:ext>
                    </c:extLst>
                    <c:strCache>
                      <c:ptCount val="4"/>
                      <c:pt idx="0">
                        <c:v>C1</c:v>
                      </c:pt>
                      <c:pt idx="1">
                        <c:v>C2</c:v>
                      </c:pt>
                      <c:pt idx="2">
                        <c:v>C3</c:v>
                      </c:pt>
                      <c:pt idx="3">
                        <c:v>C4</c:v>
                      </c:pt>
                    </c:strCache>
                  </c:strRef>
                </c:cat>
                <c:val>
                  <c:numRef>
                    <c:extLst xmlns:c15="http://schemas.microsoft.com/office/drawing/2012/chart">
                      <c:ext xmlns:c15="http://schemas.microsoft.com/office/drawing/2012/chart" uri="{02D57815-91ED-43cb-92C2-25804820EDAC}">
                        <c15:formulaRef>
                          <c15:sqref>[1]Sheet5!$AV$46:$AY$46</c15:sqref>
                        </c15:formulaRef>
                      </c:ext>
                    </c:extLst>
                    <c:numCache>
                      <c:formatCode>General</c:formatCode>
                      <c:ptCount val="4"/>
                      <c:pt idx="0">
                        <c:v>241</c:v>
                      </c:pt>
                      <c:pt idx="1">
                        <c:v>238.66666666666666</c:v>
                      </c:pt>
                      <c:pt idx="2">
                        <c:v>491</c:v>
                      </c:pt>
                      <c:pt idx="3">
                        <c:v>29.666666666666668</c:v>
                      </c:pt>
                    </c:numCache>
                  </c:numRef>
                </c:val>
                <c:smooth val="0"/>
                <c:extLst xmlns:c15="http://schemas.microsoft.com/office/drawing/2012/chart">
                  <c:ext xmlns:c16="http://schemas.microsoft.com/office/drawing/2014/chart" uri="{C3380CC4-5D6E-409C-BE32-E72D297353CC}">
                    <c16:uniqueId val="{0000000B-9C91-4F33-8AFB-795856084F75}"/>
                  </c:ext>
                </c:extLst>
              </c15:ser>
            </c15:filteredLineSeries>
          </c:ext>
        </c:extLst>
      </c:lineChart>
      <c:catAx>
        <c:axId val="87856640"/>
        <c:scaling>
          <c:orientation val="minMax"/>
        </c:scaling>
        <c:delete val="0"/>
        <c:axPos val="b"/>
        <c:numFmt formatCode="General" sourceLinked="0"/>
        <c:majorTickMark val="none"/>
        <c:minorTickMark val="none"/>
        <c:tickLblPos val="nextTo"/>
        <c:crossAx val="87858176"/>
        <c:crosses val="autoZero"/>
        <c:auto val="1"/>
        <c:lblAlgn val="ctr"/>
        <c:lblOffset val="100"/>
        <c:noMultiLvlLbl val="0"/>
      </c:catAx>
      <c:valAx>
        <c:axId val="87858176"/>
        <c:scaling>
          <c:orientation val="minMax"/>
        </c:scaling>
        <c:delete val="0"/>
        <c:axPos val="l"/>
        <c:majorGridlines/>
        <c:title>
          <c:tx>
            <c:rich>
              <a:bodyPr/>
              <a:lstStyle/>
              <a:p>
                <a:pPr>
                  <a:defRPr/>
                </a:pPr>
                <a:r>
                  <a:rPr lang="en-US"/>
                  <a:t>MFI</a:t>
                </a:r>
              </a:p>
            </c:rich>
          </c:tx>
          <c:overlay val="0"/>
        </c:title>
        <c:numFmt formatCode="General" sourceLinked="1"/>
        <c:majorTickMark val="none"/>
        <c:minorTickMark val="none"/>
        <c:tickLblPos val="nextTo"/>
        <c:crossAx val="87856640"/>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GCSF</a:t>
            </a:r>
          </a:p>
        </c:rich>
      </c:tx>
      <c:layout>
        <c:manualLayout>
          <c:xMode val="edge"/>
          <c:yMode val="edge"/>
          <c:x val="0.4541871114010862"/>
          <c:y val="8.8725542829873535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6768197675631056E-2"/>
          <c:y val="0.15106582557862086"/>
          <c:w val="0.90566464379239764"/>
          <c:h val="0.75156421498449055"/>
        </c:manualLayout>
      </c:layout>
      <c:lineChart>
        <c:grouping val="standard"/>
        <c:varyColors val="0"/>
        <c:ser>
          <c:idx val="0"/>
          <c:order val="0"/>
          <c:tx>
            <c:strRef>
              <c:f>'[Final Cytokine Report with J^J JE^J JA^J P8 and P9.xlsx]J. JA, JE, P8'!$A$84</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P8'!$B$83:$D$83</c:f>
              <c:strCache>
                <c:ptCount val="3"/>
                <c:pt idx="0">
                  <c:v>C2</c:v>
                </c:pt>
                <c:pt idx="1">
                  <c:v>C3</c:v>
                </c:pt>
                <c:pt idx="2">
                  <c:v>C4</c:v>
                </c:pt>
              </c:strCache>
            </c:strRef>
          </c:cat>
          <c:val>
            <c:numRef>
              <c:f>'[Final Cytokine Report with J^J JE^J JA^J P8 and P9.xlsx]J. JA, JE, P8'!$B$84:$D$84</c:f>
              <c:numCache>
                <c:formatCode>General</c:formatCode>
                <c:ptCount val="3"/>
                <c:pt idx="0">
                  <c:v>75.89</c:v>
                </c:pt>
                <c:pt idx="1">
                  <c:v>100.79</c:v>
                </c:pt>
                <c:pt idx="2">
                  <c:v>104.33</c:v>
                </c:pt>
              </c:numCache>
            </c:numRef>
          </c:val>
          <c:smooth val="0"/>
          <c:extLst>
            <c:ext xmlns:c16="http://schemas.microsoft.com/office/drawing/2014/chart" uri="{C3380CC4-5D6E-409C-BE32-E72D297353CC}">
              <c16:uniqueId val="{00000000-1AE3-4F3D-BD59-2B98F29576C9}"/>
            </c:ext>
          </c:extLst>
        </c:ser>
        <c:ser>
          <c:idx val="1"/>
          <c:order val="1"/>
          <c:tx>
            <c:strRef>
              <c:f>'[Final Cytokine Report with J^J JE^J JA^J P8 and P9.xlsx]J. JA, JE, P8'!$A$85</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P8'!$B$83:$D$83</c:f>
              <c:strCache>
                <c:ptCount val="3"/>
                <c:pt idx="0">
                  <c:v>C2</c:v>
                </c:pt>
                <c:pt idx="1">
                  <c:v>C3</c:v>
                </c:pt>
                <c:pt idx="2">
                  <c:v>C4</c:v>
                </c:pt>
              </c:strCache>
            </c:strRef>
          </c:cat>
          <c:val>
            <c:numRef>
              <c:f>'[Final Cytokine Report with J^J JE^J JA^J P8 and P9.xlsx]J. JA, JE, P8'!$B$85:$D$85</c:f>
              <c:numCache>
                <c:formatCode>General</c:formatCode>
                <c:ptCount val="3"/>
                <c:pt idx="0">
                  <c:v>144.15</c:v>
                </c:pt>
                <c:pt idx="1">
                  <c:v>112.44</c:v>
                </c:pt>
                <c:pt idx="2">
                  <c:v>77.73</c:v>
                </c:pt>
              </c:numCache>
            </c:numRef>
          </c:val>
          <c:smooth val="0"/>
          <c:extLst>
            <c:ext xmlns:c16="http://schemas.microsoft.com/office/drawing/2014/chart" uri="{C3380CC4-5D6E-409C-BE32-E72D297353CC}">
              <c16:uniqueId val="{00000001-1AE3-4F3D-BD59-2B98F29576C9}"/>
            </c:ext>
          </c:extLst>
        </c:ser>
        <c:ser>
          <c:idx val="2"/>
          <c:order val="2"/>
          <c:tx>
            <c:strRef>
              <c:f>'[Final Cytokine Report with J^J JE^J JA^J P8 and P9.xlsx]J. JA, JE, P8'!$A$86</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P8'!$B$83:$D$83</c:f>
              <c:strCache>
                <c:ptCount val="3"/>
                <c:pt idx="0">
                  <c:v>C2</c:v>
                </c:pt>
                <c:pt idx="1">
                  <c:v>C3</c:v>
                </c:pt>
                <c:pt idx="2">
                  <c:v>C4</c:v>
                </c:pt>
              </c:strCache>
            </c:strRef>
          </c:cat>
          <c:val>
            <c:numRef>
              <c:f>'[Final Cytokine Report with J^J JE^J JA^J P8 and P9.xlsx]J. JA, JE, P8'!$B$86:$D$86</c:f>
              <c:numCache>
                <c:formatCode>General</c:formatCode>
                <c:ptCount val="3"/>
                <c:pt idx="0">
                  <c:v>82.41</c:v>
                </c:pt>
                <c:pt idx="1">
                  <c:v>103.22</c:v>
                </c:pt>
                <c:pt idx="2">
                  <c:v>174.26</c:v>
                </c:pt>
              </c:numCache>
            </c:numRef>
          </c:val>
          <c:smooth val="0"/>
          <c:extLst>
            <c:ext xmlns:c16="http://schemas.microsoft.com/office/drawing/2014/chart" uri="{C3380CC4-5D6E-409C-BE32-E72D297353CC}">
              <c16:uniqueId val="{00000002-1AE3-4F3D-BD59-2B98F29576C9}"/>
            </c:ext>
          </c:extLst>
        </c:ser>
        <c:ser>
          <c:idx val="3"/>
          <c:order val="3"/>
          <c:tx>
            <c:strRef>
              <c:f>'[Final Cytokine Report with J^J JE^J JA^J P8 and P9.xlsx]J. JA, JE, P8'!$A$87</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P8'!$B$83:$D$83</c:f>
              <c:strCache>
                <c:ptCount val="3"/>
                <c:pt idx="0">
                  <c:v>C2</c:v>
                </c:pt>
                <c:pt idx="1">
                  <c:v>C3</c:v>
                </c:pt>
                <c:pt idx="2">
                  <c:v>C4</c:v>
                </c:pt>
              </c:strCache>
            </c:strRef>
          </c:cat>
          <c:val>
            <c:numRef>
              <c:f>'[Final Cytokine Report with J^J JE^J JA^J P8 and P9.xlsx]J. JA, JE, P8'!$B$87:$D$87</c:f>
              <c:numCache>
                <c:formatCode>General</c:formatCode>
                <c:ptCount val="3"/>
                <c:pt idx="0">
                  <c:v>64.67</c:v>
                </c:pt>
                <c:pt idx="1">
                  <c:v>62.66</c:v>
                </c:pt>
                <c:pt idx="2">
                  <c:v>58.97</c:v>
                </c:pt>
              </c:numCache>
            </c:numRef>
          </c:val>
          <c:smooth val="0"/>
          <c:extLst>
            <c:ext xmlns:c16="http://schemas.microsoft.com/office/drawing/2014/chart" uri="{C3380CC4-5D6E-409C-BE32-E72D297353CC}">
              <c16:uniqueId val="{00000003-1AE3-4F3D-BD59-2B98F29576C9}"/>
            </c:ext>
          </c:extLst>
        </c:ser>
        <c:ser>
          <c:idx val="5"/>
          <c:order val="5"/>
          <c:tx>
            <c:strRef>
              <c:f>'[Final Cytokine Report with J^J JE^J JA^J P8 and P9.xlsx]J. JA, JE, P8'!$A$89</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P8'!$B$83:$D$83</c:f>
              <c:strCache>
                <c:ptCount val="3"/>
                <c:pt idx="0">
                  <c:v>C2</c:v>
                </c:pt>
                <c:pt idx="1">
                  <c:v>C3</c:v>
                </c:pt>
                <c:pt idx="2">
                  <c:v>C4</c:v>
                </c:pt>
              </c:strCache>
            </c:strRef>
          </c:cat>
          <c:val>
            <c:numRef>
              <c:f>'[Final Cytokine Report with J^J JE^J JA^J P8 and P9.xlsx]J. JA, JE, P8'!$B$89:$D$89</c:f>
              <c:numCache>
                <c:formatCode>General</c:formatCode>
                <c:ptCount val="3"/>
                <c:pt idx="0">
                  <c:v>62.74</c:v>
                </c:pt>
                <c:pt idx="1">
                  <c:v>62.74</c:v>
                </c:pt>
                <c:pt idx="2">
                  <c:v>60.84</c:v>
                </c:pt>
              </c:numCache>
            </c:numRef>
          </c:val>
          <c:smooth val="0"/>
          <c:extLst>
            <c:ext xmlns:c16="http://schemas.microsoft.com/office/drawing/2014/chart" uri="{C3380CC4-5D6E-409C-BE32-E72D297353CC}">
              <c16:uniqueId val="{00000004-1AE3-4F3D-BD59-2B98F29576C9}"/>
            </c:ext>
          </c:extLst>
        </c:ser>
        <c:ser>
          <c:idx val="9"/>
          <c:order val="9"/>
          <c:tx>
            <c:strRef>
              <c:f>'[Final Cytokine Report with J^J JE^J JA^J P8 and P9.xlsx]J. JA, JE, P8'!$A$93</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P8'!$B$83:$D$83</c:f>
              <c:strCache>
                <c:ptCount val="3"/>
                <c:pt idx="0">
                  <c:v>C2</c:v>
                </c:pt>
                <c:pt idx="1">
                  <c:v>C3</c:v>
                </c:pt>
                <c:pt idx="2">
                  <c:v>C4</c:v>
                </c:pt>
              </c:strCache>
            </c:strRef>
          </c:cat>
          <c:val>
            <c:numRef>
              <c:f>'[Final Cytokine Report with J^J JE^J JA^J P8 and P9.xlsx]J. JA, JE, P8'!$B$93:$D$93</c:f>
              <c:numCache>
                <c:formatCode>General</c:formatCode>
                <c:ptCount val="3"/>
                <c:pt idx="0">
                  <c:v>85.21</c:v>
                </c:pt>
                <c:pt idx="1">
                  <c:v>86.13</c:v>
                </c:pt>
                <c:pt idx="2">
                  <c:v>98.89</c:v>
                </c:pt>
              </c:numCache>
            </c:numRef>
          </c:val>
          <c:smooth val="0"/>
          <c:extLst>
            <c:ext xmlns:c16="http://schemas.microsoft.com/office/drawing/2014/chart" uri="{C3380CC4-5D6E-409C-BE32-E72D297353CC}">
              <c16:uniqueId val="{00000005-1AE3-4F3D-BD59-2B98F29576C9}"/>
            </c:ext>
          </c:extLst>
        </c:ser>
        <c:dLbls>
          <c:showLegendKey val="0"/>
          <c:showVal val="1"/>
          <c:showCatName val="0"/>
          <c:showSerName val="0"/>
          <c:showPercent val="0"/>
          <c:showBubbleSize val="0"/>
        </c:dLbls>
        <c:smooth val="0"/>
        <c:axId val="97574912"/>
        <c:axId val="97576448"/>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P8'!$A$88</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P8'!$B$83:$D$83</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P8'!$B$88:$D$88</c15:sqref>
                        </c15:formulaRef>
                      </c:ext>
                    </c:extLst>
                    <c:numCache>
                      <c:formatCode>General</c:formatCode>
                      <c:ptCount val="3"/>
                      <c:pt idx="0">
                        <c:v>177.03</c:v>
                      </c:pt>
                      <c:pt idx="1">
                        <c:v>88.61</c:v>
                      </c:pt>
                      <c:pt idx="2">
                        <c:v>57.96</c:v>
                      </c:pt>
                    </c:numCache>
                  </c:numRef>
                </c:val>
                <c:smooth val="0"/>
                <c:extLst>
                  <c:ext xmlns:c16="http://schemas.microsoft.com/office/drawing/2014/chart" uri="{C3380CC4-5D6E-409C-BE32-E72D297353CC}">
                    <c16:uniqueId val="{00000006-1AE3-4F3D-BD59-2B98F29576C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P8'!$A$90</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P8'!$B$83:$D$83</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P8'!$B$90:$D$90</c15:sqref>
                        </c15:formulaRef>
                      </c:ext>
                    </c:extLst>
                    <c:numCache>
                      <c:formatCode>General</c:formatCode>
                      <c:ptCount val="3"/>
                      <c:pt idx="0">
                        <c:v>58.95</c:v>
                      </c:pt>
                      <c:pt idx="1">
                        <c:v>66.55</c:v>
                      </c:pt>
                      <c:pt idx="2">
                        <c:v>66.55</c:v>
                      </c:pt>
                    </c:numCache>
                  </c:numRef>
                </c:val>
                <c:smooth val="0"/>
                <c:extLst xmlns:c15="http://schemas.microsoft.com/office/drawing/2012/chart">
                  <c:ext xmlns:c16="http://schemas.microsoft.com/office/drawing/2014/chart" uri="{C3380CC4-5D6E-409C-BE32-E72D297353CC}">
                    <c16:uniqueId val="{00000007-1AE3-4F3D-BD59-2B98F29576C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P8'!$A$91</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P8'!$B$83:$D$83</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P8'!$B$91:$D$91</c15:sqref>
                        </c15:formulaRef>
                      </c:ext>
                    </c:extLst>
                    <c:numCache>
                      <c:formatCode>General</c:formatCode>
                      <c:ptCount val="3"/>
                      <c:pt idx="0">
                        <c:v>58.97</c:v>
                      </c:pt>
                      <c:pt idx="1">
                        <c:v>59.9</c:v>
                      </c:pt>
                      <c:pt idx="2">
                        <c:v>66.58</c:v>
                      </c:pt>
                    </c:numCache>
                  </c:numRef>
                </c:val>
                <c:smooth val="0"/>
                <c:extLst xmlns:c15="http://schemas.microsoft.com/office/drawing/2012/chart">
                  <c:ext xmlns:c16="http://schemas.microsoft.com/office/drawing/2014/chart" uri="{C3380CC4-5D6E-409C-BE32-E72D297353CC}">
                    <c16:uniqueId val="{00000008-1AE3-4F3D-BD59-2B98F29576C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P8'!$A$92</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P8'!$B$83:$D$83</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P8'!$B$92:$D$92</c15:sqref>
                        </c15:formulaRef>
                      </c:ext>
                    </c:extLst>
                    <c:numCache>
                      <c:formatCode>General</c:formatCode>
                      <c:ptCount val="3"/>
                      <c:pt idx="0">
                        <c:v>56.98</c:v>
                      </c:pt>
                      <c:pt idx="1">
                        <c:v>60.88</c:v>
                      </c:pt>
                      <c:pt idx="2">
                        <c:v>70.319999999999993</c:v>
                      </c:pt>
                    </c:numCache>
                  </c:numRef>
                </c:val>
                <c:smooth val="0"/>
                <c:extLst xmlns:c15="http://schemas.microsoft.com/office/drawing/2012/chart">
                  <c:ext xmlns:c16="http://schemas.microsoft.com/office/drawing/2014/chart" uri="{C3380CC4-5D6E-409C-BE32-E72D297353CC}">
                    <c16:uniqueId val="{00000009-1AE3-4F3D-BD59-2B98F29576C9}"/>
                  </c:ext>
                </c:extLst>
              </c15:ser>
            </c15:filteredLineSeries>
          </c:ext>
        </c:extLst>
      </c:lineChart>
      <c:catAx>
        <c:axId val="9757491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7576448"/>
        <c:crosses val="autoZero"/>
        <c:auto val="1"/>
        <c:lblAlgn val="ctr"/>
        <c:lblOffset val="100"/>
        <c:noMultiLvlLbl val="0"/>
      </c:catAx>
      <c:valAx>
        <c:axId val="975764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7574912"/>
        <c:crosses val="autoZero"/>
        <c:crossBetween val="between"/>
      </c:valAx>
      <c:spPr>
        <a:noFill/>
        <a:ln>
          <a:noFill/>
        </a:ln>
        <a:effectLst/>
      </c:spPr>
    </c:plotArea>
    <c:legend>
      <c:legendPos val="b"/>
      <c:layout>
        <c:manualLayout>
          <c:xMode val="edge"/>
          <c:yMode val="edge"/>
          <c:x val="0.34100863668999376"/>
          <c:y val="0.91010617990932963"/>
          <c:w val="0.31546034044268872"/>
          <c:h val="3.8757456454306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GMCSF     </a:t>
            </a:r>
            <a:r>
              <a:rPr lang="en-US" sz="2400" b="1" i="0" u="none" strike="noStrike" baseline="0" dirty="0">
                <a:effectLst/>
              </a:rPr>
              <a:t>Inflammatory cytokine</a:t>
            </a:r>
            <a:endParaRPr lang="en-US" sz="2400" dirty="0"/>
          </a:p>
        </c:rich>
      </c:tx>
      <c:layout>
        <c:manualLayout>
          <c:xMode val="edge"/>
          <c:yMode val="edge"/>
          <c:x val="0.30377777777777776"/>
          <c:y val="8.5185185185185183E-2"/>
        </c:manualLayout>
      </c:layout>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4.7957130358705156E-2"/>
          <c:y val="0.13788466025080195"/>
          <c:w val="0.93262106299212599"/>
          <c:h val="0.73907815689705436"/>
        </c:manualLayout>
      </c:layout>
      <c:lineChart>
        <c:grouping val="standard"/>
        <c:varyColors val="0"/>
        <c:ser>
          <c:idx val="0"/>
          <c:order val="0"/>
          <c:tx>
            <c:strRef>
              <c:f>'[Final Cytokine Report with J^J JE^J JA^J P8 and P9.xlsx]J. JA, JE, P8'!$A$112</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P8'!$B$111:$D$111</c:f>
              <c:strCache>
                <c:ptCount val="3"/>
                <c:pt idx="0">
                  <c:v>C2</c:v>
                </c:pt>
                <c:pt idx="1">
                  <c:v>C3</c:v>
                </c:pt>
                <c:pt idx="2">
                  <c:v>C4</c:v>
                </c:pt>
              </c:strCache>
            </c:strRef>
          </c:cat>
          <c:val>
            <c:numRef>
              <c:f>'[Final Cytokine Report with J^J JE^J JA^J P8 and P9.xlsx]J. JA, JE, P8'!$B$112:$D$112</c:f>
              <c:numCache>
                <c:formatCode>General</c:formatCode>
                <c:ptCount val="3"/>
                <c:pt idx="0">
                  <c:v>1.25</c:v>
                </c:pt>
                <c:pt idx="1">
                  <c:v>4.87</c:v>
                </c:pt>
                <c:pt idx="2">
                  <c:v>20.85</c:v>
                </c:pt>
              </c:numCache>
            </c:numRef>
          </c:val>
          <c:smooth val="0"/>
          <c:extLst>
            <c:ext xmlns:c16="http://schemas.microsoft.com/office/drawing/2014/chart" uri="{C3380CC4-5D6E-409C-BE32-E72D297353CC}">
              <c16:uniqueId val="{00000000-2502-4A7E-833D-FAB474D46893}"/>
            </c:ext>
          </c:extLst>
        </c:ser>
        <c:ser>
          <c:idx val="1"/>
          <c:order val="1"/>
          <c:tx>
            <c:strRef>
              <c:f>'[Final Cytokine Report with J^J JE^J JA^J P8 and P9.xlsx]J. JA, JE, P8'!$A$113</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P8'!$B$111:$D$111</c:f>
              <c:strCache>
                <c:ptCount val="3"/>
                <c:pt idx="0">
                  <c:v>C2</c:v>
                </c:pt>
                <c:pt idx="1">
                  <c:v>C3</c:v>
                </c:pt>
                <c:pt idx="2">
                  <c:v>C4</c:v>
                </c:pt>
              </c:strCache>
            </c:strRef>
          </c:cat>
          <c:val>
            <c:numRef>
              <c:f>'[Final Cytokine Report with J^J JE^J JA^J P8 and P9.xlsx]J. JA, JE, P8'!$B$113:$D$113</c:f>
              <c:numCache>
                <c:formatCode>General</c:formatCode>
                <c:ptCount val="3"/>
                <c:pt idx="0">
                  <c:v>20.75</c:v>
                </c:pt>
                <c:pt idx="1">
                  <c:v>23.75</c:v>
                </c:pt>
                <c:pt idx="2">
                  <c:v>1.1499999999999999</c:v>
                </c:pt>
              </c:numCache>
            </c:numRef>
          </c:val>
          <c:smooth val="0"/>
          <c:extLst>
            <c:ext xmlns:c16="http://schemas.microsoft.com/office/drawing/2014/chart" uri="{C3380CC4-5D6E-409C-BE32-E72D297353CC}">
              <c16:uniqueId val="{00000001-2502-4A7E-833D-FAB474D46893}"/>
            </c:ext>
          </c:extLst>
        </c:ser>
        <c:ser>
          <c:idx val="2"/>
          <c:order val="2"/>
          <c:tx>
            <c:strRef>
              <c:f>'[Final Cytokine Report with J^J JE^J JA^J P8 and P9.xlsx]J. JA, JE, P8'!$A$114</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P8'!$B$111:$D$111</c:f>
              <c:strCache>
                <c:ptCount val="3"/>
                <c:pt idx="0">
                  <c:v>C2</c:v>
                </c:pt>
                <c:pt idx="1">
                  <c:v>C3</c:v>
                </c:pt>
                <c:pt idx="2">
                  <c:v>C4</c:v>
                </c:pt>
              </c:strCache>
            </c:strRef>
          </c:cat>
          <c:val>
            <c:numRef>
              <c:f>'[Final Cytokine Report with J^J JE^J JA^J P8 and P9.xlsx]J. JA, JE, P8'!$B$114:$D$114</c:f>
              <c:numCache>
                <c:formatCode>General</c:formatCode>
                <c:ptCount val="3"/>
                <c:pt idx="0">
                  <c:v>4.24</c:v>
                </c:pt>
                <c:pt idx="1">
                  <c:v>52.06</c:v>
                </c:pt>
                <c:pt idx="2">
                  <c:v>119.6</c:v>
                </c:pt>
              </c:numCache>
            </c:numRef>
          </c:val>
          <c:smooth val="0"/>
          <c:extLst>
            <c:ext xmlns:c16="http://schemas.microsoft.com/office/drawing/2014/chart" uri="{C3380CC4-5D6E-409C-BE32-E72D297353CC}">
              <c16:uniqueId val="{00000002-2502-4A7E-833D-FAB474D46893}"/>
            </c:ext>
          </c:extLst>
        </c:ser>
        <c:ser>
          <c:idx val="3"/>
          <c:order val="3"/>
          <c:tx>
            <c:strRef>
              <c:f>'[Final Cytokine Report with J^J JE^J JA^J P8 and P9.xlsx]J. JA, JE, P8'!$A$115</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P8'!$B$111:$D$111</c:f>
              <c:strCache>
                <c:ptCount val="3"/>
                <c:pt idx="0">
                  <c:v>C2</c:v>
                </c:pt>
                <c:pt idx="1">
                  <c:v>C3</c:v>
                </c:pt>
                <c:pt idx="2">
                  <c:v>C4</c:v>
                </c:pt>
              </c:strCache>
            </c:strRef>
          </c:cat>
          <c:val>
            <c:numRef>
              <c:f>'[Final Cytokine Report with J^J JE^J JA^J P8 and P9.xlsx]J. JA, JE, P8'!$B$115:$D$115</c:f>
              <c:numCache>
                <c:formatCode>General</c:formatCode>
                <c:ptCount val="3"/>
                <c:pt idx="0">
                  <c:v>1.04</c:v>
                </c:pt>
                <c:pt idx="1">
                  <c:v>0.94</c:v>
                </c:pt>
                <c:pt idx="2">
                  <c:v>0.94</c:v>
                </c:pt>
              </c:numCache>
            </c:numRef>
          </c:val>
          <c:smooth val="0"/>
          <c:extLst>
            <c:ext xmlns:c16="http://schemas.microsoft.com/office/drawing/2014/chart" uri="{C3380CC4-5D6E-409C-BE32-E72D297353CC}">
              <c16:uniqueId val="{00000003-2502-4A7E-833D-FAB474D46893}"/>
            </c:ext>
          </c:extLst>
        </c:ser>
        <c:ser>
          <c:idx val="5"/>
          <c:order val="5"/>
          <c:tx>
            <c:strRef>
              <c:f>'[Final Cytokine Report with J^J JE^J JA^J P8 and P9.xlsx]J. JA, JE, P8'!$A$117</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P8'!$B$111:$D$111</c:f>
              <c:strCache>
                <c:ptCount val="3"/>
                <c:pt idx="0">
                  <c:v>C2</c:v>
                </c:pt>
                <c:pt idx="1">
                  <c:v>C3</c:v>
                </c:pt>
                <c:pt idx="2">
                  <c:v>C4</c:v>
                </c:pt>
              </c:strCache>
            </c:strRef>
          </c:cat>
          <c:val>
            <c:numRef>
              <c:f>'[Final Cytokine Report with J^J JE^J JA^J P8 and P9.xlsx]J. JA, JE, P8'!$B$117:$D$117</c:f>
              <c:numCache>
                <c:formatCode>General</c:formatCode>
                <c:ptCount val="3"/>
                <c:pt idx="0">
                  <c:v>0.94</c:v>
                </c:pt>
                <c:pt idx="1">
                  <c:v>1.04</c:v>
                </c:pt>
                <c:pt idx="2">
                  <c:v>0.94</c:v>
                </c:pt>
              </c:numCache>
            </c:numRef>
          </c:val>
          <c:smooth val="0"/>
          <c:extLst>
            <c:ext xmlns:c16="http://schemas.microsoft.com/office/drawing/2014/chart" uri="{C3380CC4-5D6E-409C-BE32-E72D297353CC}">
              <c16:uniqueId val="{00000004-2502-4A7E-833D-FAB474D46893}"/>
            </c:ext>
          </c:extLst>
        </c:ser>
        <c:ser>
          <c:idx val="9"/>
          <c:order val="9"/>
          <c:tx>
            <c:strRef>
              <c:f>'[Final Cytokine Report with J^J JE^J JA^J P8 and P9.xlsx]J. JA, JE, P8'!$A$121</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P8'!$B$111:$D$111</c:f>
              <c:strCache>
                <c:ptCount val="3"/>
                <c:pt idx="0">
                  <c:v>C2</c:v>
                </c:pt>
                <c:pt idx="1">
                  <c:v>C3</c:v>
                </c:pt>
                <c:pt idx="2">
                  <c:v>C4</c:v>
                </c:pt>
              </c:strCache>
            </c:strRef>
          </c:cat>
          <c:val>
            <c:numRef>
              <c:f>'[Final Cytokine Report with J^J JE^J JA^J P8 and P9.xlsx]J. JA, JE, P8'!$B$121:$D$121</c:f>
              <c:numCache>
                <c:formatCode>General</c:formatCode>
                <c:ptCount val="3"/>
                <c:pt idx="0">
                  <c:v>1.35</c:v>
                </c:pt>
                <c:pt idx="1">
                  <c:v>1.4</c:v>
                </c:pt>
                <c:pt idx="2">
                  <c:v>1.41</c:v>
                </c:pt>
              </c:numCache>
            </c:numRef>
          </c:val>
          <c:smooth val="0"/>
          <c:extLst>
            <c:ext xmlns:c16="http://schemas.microsoft.com/office/drawing/2014/chart" uri="{C3380CC4-5D6E-409C-BE32-E72D297353CC}">
              <c16:uniqueId val="{00000005-2502-4A7E-833D-FAB474D46893}"/>
            </c:ext>
          </c:extLst>
        </c:ser>
        <c:dLbls>
          <c:showLegendKey val="0"/>
          <c:showVal val="1"/>
          <c:showCatName val="0"/>
          <c:showSerName val="0"/>
          <c:showPercent val="0"/>
          <c:showBubbleSize val="0"/>
        </c:dLbls>
        <c:smooth val="0"/>
        <c:axId val="97775616"/>
        <c:axId val="97777152"/>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P8'!$A$116</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P8'!$B$111:$D$111</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P8'!$B$116:$D$116</c15:sqref>
                        </c15:formulaRef>
                      </c:ext>
                    </c:extLst>
                    <c:numCache>
                      <c:formatCode>General</c:formatCode>
                      <c:ptCount val="3"/>
                      <c:pt idx="0">
                        <c:v>14.79</c:v>
                      </c:pt>
                      <c:pt idx="1">
                        <c:v>35.68</c:v>
                      </c:pt>
                      <c:pt idx="2">
                        <c:v>3.32</c:v>
                      </c:pt>
                    </c:numCache>
                  </c:numRef>
                </c:val>
                <c:smooth val="0"/>
                <c:extLst>
                  <c:ext xmlns:c16="http://schemas.microsoft.com/office/drawing/2014/chart" uri="{C3380CC4-5D6E-409C-BE32-E72D297353CC}">
                    <c16:uniqueId val="{00000006-2502-4A7E-833D-FAB474D4689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P8'!$A$118</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P8'!$B$111:$D$111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P8'!$B$118:$D$118</c15:sqref>
                        </c15:formulaRef>
                      </c:ext>
                    </c:extLst>
                    <c:numCache>
                      <c:formatCode>General</c:formatCode>
                      <c:ptCount val="3"/>
                      <c:pt idx="0">
                        <c:v>0.84</c:v>
                      </c:pt>
                      <c:pt idx="1">
                        <c:v>1.04</c:v>
                      </c:pt>
                      <c:pt idx="2">
                        <c:v>1.04</c:v>
                      </c:pt>
                    </c:numCache>
                  </c:numRef>
                </c:val>
                <c:smooth val="0"/>
                <c:extLst xmlns:c15="http://schemas.microsoft.com/office/drawing/2012/chart">
                  <c:ext xmlns:c16="http://schemas.microsoft.com/office/drawing/2014/chart" uri="{C3380CC4-5D6E-409C-BE32-E72D297353CC}">
                    <c16:uniqueId val="{00000007-2502-4A7E-833D-FAB474D4689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P8'!$A$119</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P8'!$B$111:$D$111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P8'!$B$119:$D$119</c15:sqref>
                        </c15:formulaRef>
                      </c:ext>
                    </c:extLst>
                    <c:numCache>
                      <c:formatCode>General</c:formatCode>
                      <c:ptCount val="3"/>
                      <c:pt idx="0">
                        <c:v>0.94</c:v>
                      </c:pt>
                      <c:pt idx="1">
                        <c:v>0.94</c:v>
                      </c:pt>
                      <c:pt idx="2">
                        <c:v>1.04</c:v>
                      </c:pt>
                    </c:numCache>
                  </c:numRef>
                </c:val>
                <c:smooth val="0"/>
                <c:extLst xmlns:c15="http://schemas.microsoft.com/office/drawing/2012/chart">
                  <c:ext xmlns:c16="http://schemas.microsoft.com/office/drawing/2014/chart" uri="{C3380CC4-5D6E-409C-BE32-E72D297353CC}">
                    <c16:uniqueId val="{00000008-2502-4A7E-833D-FAB474D4689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P8'!$A$120</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P8'!$B$111:$D$111</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P8'!$B$120:$D$120</c15:sqref>
                        </c15:formulaRef>
                      </c:ext>
                    </c:extLst>
                    <c:numCache>
                      <c:formatCode>General</c:formatCode>
                      <c:ptCount val="3"/>
                      <c:pt idx="0">
                        <c:v>1.25</c:v>
                      </c:pt>
                      <c:pt idx="1">
                        <c:v>1.1499999999999999</c:v>
                      </c:pt>
                      <c:pt idx="2">
                        <c:v>1.0900000000000001</c:v>
                      </c:pt>
                    </c:numCache>
                  </c:numRef>
                </c:val>
                <c:smooth val="0"/>
                <c:extLst xmlns:c15="http://schemas.microsoft.com/office/drawing/2012/chart">
                  <c:ext xmlns:c16="http://schemas.microsoft.com/office/drawing/2014/chart" uri="{C3380CC4-5D6E-409C-BE32-E72D297353CC}">
                    <c16:uniqueId val="{00000009-2502-4A7E-833D-FAB474D46893}"/>
                  </c:ext>
                </c:extLst>
              </c15:ser>
            </c15:filteredLineSeries>
          </c:ext>
        </c:extLst>
      </c:lineChart>
      <c:catAx>
        <c:axId val="9777561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777152"/>
        <c:crosses val="autoZero"/>
        <c:auto val="1"/>
        <c:lblAlgn val="ctr"/>
        <c:lblOffset val="100"/>
        <c:noMultiLvlLbl val="0"/>
      </c:catAx>
      <c:valAx>
        <c:axId val="977771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775616"/>
        <c:crosses val="autoZero"/>
        <c:crossBetween val="between"/>
      </c:valAx>
      <c:spPr>
        <a:noFill/>
        <a:ln>
          <a:noFill/>
        </a:ln>
        <a:effectLst/>
      </c:spPr>
    </c:plotArea>
    <c:legend>
      <c:legendPos val="b"/>
      <c:layout>
        <c:manualLayout>
          <c:xMode val="edge"/>
          <c:yMode val="edge"/>
          <c:x val="0.34517213473315833"/>
          <c:y val="0.94282385535141444"/>
          <c:w val="0.32076673228346458"/>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a:t>FGFbasic</a:t>
            </a:r>
          </a:p>
        </c:rich>
      </c:tx>
      <c:layout>
        <c:manualLayout>
          <c:xMode val="edge"/>
          <c:yMode val="edge"/>
          <c:x val="0.46007168030243506"/>
          <c:y val="4.8148148148148148E-2"/>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4.1611392935969764E-2"/>
          <c:y val="0.13061111111111112"/>
          <c:w val="0.94513240074925553"/>
          <c:h val="0.78406780402449694"/>
        </c:manualLayout>
      </c:layout>
      <c:lineChart>
        <c:grouping val="standard"/>
        <c:varyColors val="0"/>
        <c:ser>
          <c:idx val="0"/>
          <c:order val="0"/>
          <c:tx>
            <c:strRef>
              <c:f>'[Final Cytokine Report with J^J JE^J JA^J P8 and P9.xlsx]J. JA, JE, P8'!$A$55</c:f>
              <c:strCache>
                <c:ptCount val="1"/>
                <c:pt idx="0">
                  <c:v>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P8'!$B$54:$D$54</c:f>
              <c:strCache>
                <c:ptCount val="3"/>
                <c:pt idx="0">
                  <c:v>C2</c:v>
                </c:pt>
                <c:pt idx="1">
                  <c:v>C3</c:v>
                </c:pt>
                <c:pt idx="2">
                  <c:v>C4</c:v>
                </c:pt>
              </c:strCache>
            </c:strRef>
          </c:cat>
          <c:val>
            <c:numRef>
              <c:f>'[Final Cytokine Report with J^J JE^J JA^J P8 and P9.xlsx]J. JA, JE, P8'!$B$55:$D$55</c:f>
              <c:numCache>
                <c:formatCode>General</c:formatCode>
                <c:ptCount val="3"/>
                <c:pt idx="0">
                  <c:v>23.61</c:v>
                </c:pt>
                <c:pt idx="1">
                  <c:v>31.23</c:v>
                </c:pt>
                <c:pt idx="2">
                  <c:v>22.98</c:v>
                </c:pt>
              </c:numCache>
            </c:numRef>
          </c:val>
          <c:smooth val="0"/>
          <c:extLst>
            <c:ext xmlns:c16="http://schemas.microsoft.com/office/drawing/2014/chart" uri="{C3380CC4-5D6E-409C-BE32-E72D297353CC}">
              <c16:uniqueId val="{00000000-BD77-4C16-9E32-E87AFC061F93}"/>
            </c:ext>
          </c:extLst>
        </c:ser>
        <c:ser>
          <c:idx val="1"/>
          <c:order val="1"/>
          <c:tx>
            <c:strRef>
              <c:f>'[Final Cytokine Report with J^J JE^J JA^J P8 and P9.xlsx]J. JA, JE, P8'!$A$56</c:f>
              <c:strCache>
                <c:ptCount val="1"/>
                <c:pt idx="0">
                  <c:v>JE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P8'!$B$54:$D$54</c:f>
              <c:strCache>
                <c:ptCount val="3"/>
                <c:pt idx="0">
                  <c:v>C2</c:v>
                </c:pt>
                <c:pt idx="1">
                  <c:v>C3</c:v>
                </c:pt>
                <c:pt idx="2">
                  <c:v>C4</c:v>
                </c:pt>
              </c:strCache>
            </c:strRef>
          </c:cat>
          <c:val>
            <c:numRef>
              <c:f>'[Final Cytokine Report with J^J JE^J JA^J P8 and P9.xlsx]J. JA, JE, P8'!$B$56:$D$56</c:f>
              <c:numCache>
                <c:formatCode>General</c:formatCode>
                <c:ptCount val="3"/>
                <c:pt idx="0">
                  <c:v>26.8</c:v>
                </c:pt>
                <c:pt idx="1">
                  <c:v>27.1</c:v>
                </c:pt>
                <c:pt idx="2">
                  <c:v>14.78</c:v>
                </c:pt>
              </c:numCache>
            </c:numRef>
          </c:val>
          <c:smooth val="0"/>
          <c:extLst>
            <c:ext xmlns:c16="http://schemas.microsoft.com/office/drawing/2014/chart" uri="{C3380CC4-5D6E-409C-BE32-E72D297353CC}">
              <c16:uniqueId val="{00000001-BD77-4C16-9E32-E87AFC061F93}"/>
            </c:ext>
          </c:extLst>
        </c:ser>
        <c:ser>
          <c:idx val="2"/>
          <c:order val="2"/>
          <c:tx>
            <c:strRef>
              <c:f>'[Final Cytokine Report with J^J JE^J JA^J P8 and P9.xlsx]J. JA, JE, P8'!$A$57</c:f>
              <c:strCache>
                <c:ptCount val="1"/>
                <c:pt idx="0">
                  <c:v>JA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P8'!$B$54:$D$54</c:f>
              <c:strCache>
                <c:ptCount val="3"/>
                <c:pt idx="0">
                  <c:v>C2</c:v>
                </c:pt>
                <c:pt idx="1">
                  <c:v>C3</c:v>
                </c:pt>
                <c:pt idx="2">
                  <c:v>C4</c:v>
                </c:pt>
              </c:strCache>
            </c:strRef>
          </c:cat>
          <c:val>
            <c:numRef>
              <c:f>'[Final Cytokine Report with J^J JE^J JA^J P8 and P9.xlsx]J. JA, JE, P8'!$B$57:$D$57</c:f>
              <c:numCache>
                <c:formatCode>General</c:formatCode>
                <c:ptCount val="3"/>
                <c:pt idx="0">
                  <c:v>28.69</c:v>
                </c:pt>
                <c:pt idx="1">
                  <c:v>23.62</c:v>
                </c:pt>
                <c:pt idx="2">
                  <c:v>37.67</c:v>
                </c:pt>
              </c:numCache>
            </c:numRef>
          </c:val>
          <c:smooth val="0"/>
          <c:extLst>
            <c:ext xmlns:c16="http://schemas.microsoft.com/office/drawing/2014/chart" uri="{C3380CC4-5D6E-409C-BE32-E72D297353CC}">
              <c16:uniqueId val="{00000002-BD77-4C16-9E32-E87AFC061F93}"/>
            </c:ext>
          </c:extLst>
        </c:ser>
        <c:ser>
          <c:idx val="3"/>
          <c:order val="3"/>
          <c:tx>
            <c:strRef>
              <c:f>'[Final Cytokine Report with J^J JE^J JA^J P8 and P9.xlsx]J. JA, JE, P8'!$A$58</c:f>
              <c:strCache>
                <c:ptCount val="1"/>
                <c:pt idx="0">
                  <c:v>JE5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P8'!$B$54:$D$54</c:f>
              <c:strCache>
                <c:ptCount val="3"/>
                <c:pt idx="0">
                  <c:v>C2</c:v>
                </c:pt>
                <c:pt idx="1">
                  <c:v>C3</c:v>
                </c:pt>
                <c:pt idx="2">
                  <c:v>C4</c:v>
                </c:pt>
              </c:strCache>
            </c:strRef>
          </c:cat>
          <c:val>
            <c:numRef>
              <c:f>'[Final Cytokine Report with J^J JE^J JA^J P8 and P9.xlsx]J. JA, JE, P8'!$B$58:$D$58</c:f>
              <c:numCache>
                <c:formatCode>General</c:formatCode>
                <c:ptCount val="3"/>
                <c:pt idx="0">
                  <c:v>22.66</c:v>
                </c:pt>
                <c:pt idx="1">
                  <c:v>21.4</c:v>
                </c:pt>
                <c:pt idx="2">
                  <c:v>22.34</c:v>
                </c:pt>
              </c:numCache>
            </c:numRef>
          </c:val>
          <c:smooth val="0"/>
          <c:extLst>
            <c:ext xmlns:c16="http://schemas.microsoft.com/office/drawing/2014/chart" uri="{C3380CC4-5D6E-409C-BE32-E72D297353CC}">
              <c16:uniqueId val="{00000003-BD77-4C16-9E32-E87AFC061F93}"/>
            </c:ext>
          </c:extLst>
        </c:ser>
        <c:ser>
          <c:idx val="5"/>
          <c:order val="5"/>
          <c:tx>
            <c:strRef>
              <c:f>'[Final Cytokine Report with J^J JE^J JA^J P8 and P9.xlsx]J. JA, JE, P8'!$A$60</c:f>
              <c:strCache>
                <c:ptCount val="1"/>
                <c:pt idx="0">
                  <c:v>P8</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P8'!$B$54:$D$54</c:f>
              <c:strCache>
                <c:ptCount val="3"/>
                <c:pt idx="0">
                  <c:v>C2</c:v>
                </c:pt>
                <c:pt idx="1">
                  <c:v>C3</c:v>
                </c:pt>
                <c:pt idx="2">
                  <c:v>C4</c:v>
                </c:pt>
              </c:strCache>
            </c:strRef>
          </c:cat>
          <c:val>
            <c:numRef>
              <c:f>'[Final Cytokine Report with J^J JE^J JA^J P8 and P9.xlsx]J. JA, JE, P8'!$B$60:$D$60</c:f>
              <c:numCache>
                <c:formatCode>General</c:formatCode>
                <c:ptCount val="3"/>
                <c:pt idx="0">
                  <c:v>17.920000000000002</c:v>
                </c:pt>
                <c:pt idx="1">
                  <c:v>19.82</c:v>
                </c:pt>
                <c:pt idx="2">
                  <c:v>19.18</c:v>
                </c:pt>
              </c:numCache>
            </c:numRef>
          </c:val>
          <c:smooth val="0"/>
          <c:extLst>
            <c:ext xmlns:c16="http://schemas.microsoft.com/office/drawing/2014/chart" uri="{C3380CC4-5D6E-409C-BE32-E72D297353CC}">
              <c16:uniqueId val="{00000004-BD77-4C16-9E32-E87AFC061F93}"/>
            </c:ext>
          </c:extLst>
        </c:ser>
        <c:ser>
          <c:idx val="9"/>
          <c:order val="9"/>
          <c:tx>
            <c:strRef>
              <c:f>'[Final Cytokine Report with J^J JE^J JA^J P8 and P9.xlsx]J. JA, JE, P8'!$A$64</c:f>
              <c:strCache>
                <c:ptCount val="1"/>
                <c:pt idx="0">
                  <c:v>P9</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'[Final Cytokine Report with J^J JE^J JA^J P8 and P9.xlsx]J. JA, JE, P8'!$B$54:$D$54</c:f>
              <c:strCache>
                <c:ptCount val="3"/>
                <c:pt idx="0">
                  <c:v>C2</c:v>
                </c:pt>
                <c:pt idx="1">
                  <c:v>C3</c:v>
                </c:pt>
                <c:pt idx="2">
                  <c:v>C4</c:v>
                </c:pt>
              </c:strCache>
            </c:strRef>
          </c:cat>
          <c:val>
            <c:numRef>
              <c:f>'[Final Cytokine Report with J^J JE^J JA^J P8 and P9.xlsx]J. JA, JE, P8'!$B$64:$D$64</c:f>
              <c:numCache>
                <c:formatCode>General</c:formatCode>
                <c:ptCount val="3"/>
                <c:pt idx="0">
                  <c:v>22.34</c:v>
                </c:pt>
                <c:pt idx="1">
                  <c:v>102.28</c:v>
                </c:pt>
                <c:pt idx="2">
                  <c:v>22.35</c:v>
                </c:pt>
              </c:numCache>
            </c:numRef>
          </c:val>
          <c:smooth val="0"/>
          <c:extLst>
            <c:ext xmlns:c16="http://schemas.microsoft.com/office/drawing/2014/chart" uri="{C3380CC4-5D6E-409C-BE32-E72D297353CC}">
              <c16:uniqueId val="{00000005-BD77-4C16-9E32-E87AFC061F93}"/>
            </c:ext>
          </c:extLst>
        </c:ser>
        <c:dLbls>
          <c:showLegendKey val="0"/>
          <c:showVal val="1"/>
          <c:showCatName val="0"/>
          <c:showSerName val="0"/>
          <c:showPercent val="0"/>
          <c:showBubbleSize val="0"/>
        </c:dLbls>
        <c:smooth val="0"/>
        <c:axId val="97434624"/>
        <c:axId val="97452800"/>
        <c:extLst>
          <c:ext xmlns:c15="http://schemas.microsoft.com/office/drawing/2012/chart" uri="{02D57815-91ED-43cb-92C2-25804820EDAC}">
            <c15:filteredLineSeries>
              <c15:ser>
                <c:idx val="4"/>
                <c:order val="4"/>
                <c:tx>
                  <c:strRef>
                    <c:extLst>
                      <c:ext uri="{02D57815-91ED-43cb-92C2-25804820EDAC}">
                        <c15:formulaRef>
                          <c15:sqref>'[Final Cytokine Report with J^J JE^J JA^J P8 and P9.xlsx]J. JA, JE, P8'!$A$59</c15:sqref>
                        </c15:formulaRef>
                      </c:ext>
                    </c:extLst>
                    <c:strCache>
                      <c:ptCount val="1"/>
                      <c:pt idx="0">
                        <c:v>DYE-01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'[Final Cytokine Report with J^J JE^J JA^J P8 and P9.xlsx]J. JA, JE, P8'!$B$54:$D$54</c15:sqref>
                        </c15:formulaRef>
                      </c:ext>
                    </c:extLst>
                    <c:strCache>
                      <c:ptCount val="3"/>
                      <c:pt idx="0">
                        <c:v>C2</c:v>
                      </c:pt>
                      <c:pt idx="1">
                        <c:v>C3</c:v>
                      </c:pt>
                      <c:pt idx="2">
                        <c:v>C4</c:v>
                      </c:pt>
                    </c:strCache>
                  </c:strRef>
                </c:cat>
                <c:val>
                  <c:numRef>
                    <c:extLst>
                      <c:ext uri="{02D57815-91ED-43cb-92C2-25804820EDAC}">
                        <c15:formulaRef>
                          <c15:sqref>'[Final Cytokine Report with J^J JE^J JA^J P8 and P9.xlsx]J. JA, JE, P8'!$B$59:$D$59</c15:sqref>
                        </c15:formulaRef>
                      </c:ext>
                    </c:extLst>
                    <c:numCache>
                      <c:formatCode>General</c:formatCode>
                      <c:ptCount val="3"/>
                      <c:pt idx="0">
                        <c:v>22.98</c:v>
                      </c:pt>
                      <c:pt idx="1">
                        <c:v>21.08</c:v>
                      </c:pt>
                      <c:pt idx="2">
                        <c:v>19.82</c:v>
                      </c:pt>
                    </c:numCache>
                  </c:numRef>
                </c:val>
                <c:smooth val="0"/>
                <c:extLst>
                  <c:ext xmlns:c16="http://schemas.microsoft.com/office/drawing/2014/chart" uri="{C3380CC4-5D6E-409C-BE32-E72D297353CC}">
                    <c16:uniqueId val="{00000006-BD77-4C16-9E32-E87AFC061F9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'[Final Cytokine Report with J^J JE^J JA^J P8 and P9.xlsx]J. JA, JE, P8'!$A$61</c15:sqref>
                        </c15:formulaRef>
                      </c:ext>
                    </c:extLst>
                    <c:strCache>
                      <c:ptCount val="1"/>
                      <c:pt idx="0">
                        <c:v>P10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P8'!$B$54:$D$54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P8'!$B$61:$D$61</c15:sqref>
                        </c15:formulaRef>
                      </c:ext>
                    </c:extLst>
                    <c:numCache>
                      <c:formatCode>General</c:formatCode>
                      <c:ptCount val="3"/>
                      <c:pt idx="0">
                        <c:v>19.190000000000001</c:v>
                      </c:pt>
                      <c:pt idx="1">
                        <c:v>20.45</c:v>
                      </c:pt>
                      <c:pt idx="2">
                        <c:v>18.55</c:v>
                      </c:pt>
                    </c:numCache>
                  </c:numRef>
                </c:val>
                <c:smooth val="0"/>
                <c:extLst xmlns:c15="http://schemas.microsoft.com/office/drawing/2012/chart">
                  <c:ext xmlns:c16="http://schemas.microsoft.com/office/drawing/2014/chart" uri="{C3380CC4-5D6E-409C-BE32-E72D297353CC}">
                    <c16:uniqueId val="{00000007-BD77-4C16-9E32-E87AFC061F9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'[Final Cytokine Report with J^J JE^J JA^J P8 and P9.xlsx]J. JA, JE, P8'!$A$62</c15:sqref>
                        </c15:formulaRef>
                      </c:ext>
                    </c:extLst>
                    <c:strCache>
                      <c:ptCount val="1"/>
                      <c:pt idx="0">
                        <c:v>PAQ-1</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P8'!$B$54:$D$54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P8'!$B$62:$D$62</c15:sqref>
                        </c15:formulaRef>
                      </c:ext>
                    </c:extLst>
                    <c:numCache>
                      <c:formatCode>General</c:formatCode>
                      <c:ptCount val="3"/>
                      <c:pt idx="0">
                        <c:v>17.29</c:v>
                      </c:pt>
                      <c:pt idx="1">
                        <c:v>19.190000000000001</c:v>
                      </c:pt>
                      <c:pt idx="2">
                        <c:v>18.55</c:v>
                      </c:pt>
                    </c:numCache>
                  </c:numRef>
                </c:val>
                <c:smooth val="0"/>
                <c:extLst xmlns:c15="http://schemas.microsoft.com/office/drawing/2012/chart">
                  <c:ext xmlns:c16="http://schemas.microsoft.com/office/drawing/2014/chart" uri="{C3380CC4-5D6E-409C-BE32-E72D297353CC}">
                    <c16:uniqueId val="{00000008-BD77-4C16-9E32-E87AFC061F9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'[Final Cytokine Report with J^J JE^J JA^J P8 and P9.xlsx]J. JA, JE, P8'!$A$63</c15:sqref>
                        </c15:formulaRef>
                      </c:ext>
                    </c:extLst>
                    <c:strCache>
                      <c:ptCount val="1"/>
                      <c:pt idx="0">
                        <c:v>P8A</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'[Final Cytokine Report with J^J JE^J JA^J P8 and P9.xlsx]J. JA, JE, P8'!$B$54:$D$54</c15:sqref>
                        </c15:formulaRef>
                      </c:ext>
                    </c:extLst>
                    <c:strCache>
                      <c:ptCount val="3"/>
                      <c:pt idx="0">
                        <c:v>C2</c:v>
                      </c:pt>
                      <c:pt idx="1">
                        <c:v>C3</c:v>
                      </c:pt>
                      <c:pt idx="2">
                        <c:v>C4</c:v>
                      </c:pt>
                    </c:strCache>
                  </c:strRef>
                </c:cat>
                <c:val>
                  <c:numRef>
                    <c:extLst xmlns:c15="http://schemas.microsoft.com/office/drawing/2012/chart">
                      <c:ext xmlns:c15="http://schemas.microsoft.com/office/drawing/2012/chart" uri="{02D57815-91ED-43cb-92C2-25804820EDAC}">
                        <c15:formulaRef>
                          <c15:sqref>'[Final Cytokine Report with J^J JE^J JA^J P8 and P9.xlsx]J. JA, JE, P8'!$B$63:$D$63</c15:sqref>
                        </c15:formulaRef>
                      </c:ext>
                    </c:extLst>
                    <c:numCache>
                      <c:formatCode>General</c:formatCode>
                      <c:ptCount val="3"/>
                      <c:pt idx="0">
                        <c:v>19.510000000000002</c:v>
                      </c:pt>
                      <c:pt idx="1">
                        <c:v>16.670000000000002</c:v>
                      </c:pt>
                      <c:pt idx="2">
                        <c:v>18.55</c:v>
                      </c:pt>
                    </c:numCache>
                  </c:numRef>
                </c:val>
                <c:smooth val="0"/>
                <c:extLst xmlns:c15="http://schemas.microsoft.com/office/drawing/2012/chart">
                  <c:ext xmlns:c16="http://schemas.microsoft.com/office/drawing/2014/chart" uri="{C3380CC4-5D6E-409C-BE32-E72D297353CC}">
                    <c16:uniqueId val="{00000009-BD77-4C16-9E32-E87AFC061F93}"/>
                  </c:ext>
                </c:extLst>
              </c15:ser>
            </c15:filteredLineSeries>
          </c:ext>
        </c:extLst>
      </c:lineChart>
      <c:catAx>
        <c:axId val="9743462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452800"/>
        <c:crosses val="autoZero"/>
        <c:auto val="1"/>
        <c:lblAlgn val="ctr"/>
        <c:lblOffset val="100"/>
        <c:noMultiLvlLbl val="0"/>
      </c:catAx>
      <c:valAx>
        <c:axId val="974528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434624"/>
        <c:crosses val="autoZero"/>
        <c:crossBetween val="between"/>
      </c:valAx>
      <c:spPr>
        <a:noFill/>
        <a:ln>
          <a:noFill/>
        </a:ln>
        <a:effectLst/>
      </c:spPr>
    </c:plotArea>
    <c:legend>
      <c:legendPos val="b"/>
      <c:layout>
        <c:manualLayout>
          <c:xMode val="edge"/>
          <c:yMode val="edge"/>
          <c:x val="0.36083868041440592"/>
          <c:y val="0.93356459609215514"/>
          <c:w val="0.27832254428066339"/>
          <c:h val="3.12502187226596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1058F-1456-433D-B3C7-F1042014342C}" type="datetimeFigureOut">
              <a:rPr lang="en-NG" smtClean="0"/>
              <a:t>10/15/2021</a:t>
            </a:fld>
            <a:endParaRPr lang="en-N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0451D-E615-4565-817E-22D0B52D0733}" type="slidenum">
              <a:rPr lang="en-NG" smtClean="0"/>
              <a:t>‹#›</a:t>
            </a:fld>
            <a:endParaRPr lang="en-NG"/>
          </a:p>
        </p:txBody>
      </p:sp>
    </p:spTree>
    <p:extLst>
      <p:ext uri="{BB962C8B-B14F-4D97-AF65-F5344CB8AC3E}">
        <p14:creationId xmlns:p14="http://schemas.microsoft.com/office/powerpoint/2010/main" val="268599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Interleukin-1_receptor" TargetMode="External" /><Relationship Id="rId13" Type="http://schemas.openxmlformats.org/officeDocument/2006/relationships/hyperlink" Target="http://en.wikipedia.org/wiki/IL1A" TargetMode="External" /><Relationship Id="rId18" Type="http://schemas.openxmlformats.org/officeDocument/2006/relationships/hyperlink" Target="http://en.wikipedia.org/wiki/Gastric_cancer" TargetMode="External" /><Relationship Id="rId26" Type="http://schemas.openxmlformats.org/officeDocument/2006/relationships/hyperlink" Target="http://en.wikipedia.org/wiki/Rheumatoid_arthritis" TargetMode="External" /><Relationship Id="rId3" Type="http://schemas.openxmlformats.org/officeDocument/2006/relationships/hyperlink" Target="http://en.wikipedia.org/wiki/Protein" TargetMode="External" /><Relationship Id="rId21" Type="http://schemas.openxmlformats.org/officeDocument/2006/relationships/hyperlink" Target="http://en.wikipedia.org/wiki/Deficiency_of_the_interleukin-1%E2%80%93receptor_antagonist" TargetMode="External" /><Relationship Id="rId7" Type="http://schemas.openxmlformats.org/officeDocument/2006/relationships/hyperlink" Target="http://en.wikipedia.org/wiki/Interleukin_1_receptor_antagonist#cite_note-dinarello-3" TargetMode="External" /><Relationship Id="rId12" Type="http://schemas.openxmlformats.org/officeDocument/2006/relationships/hyperlink" Target="http://en.wikipedia.org/wiki/Interleukin_1_receptor_antagonist#cite_note-pmid17097645-4" TargetMode="External" /><Relationship Id="rId17" Type="http://schemas.openxmlformats.org/officeDocument/2006/relationships/hyperlink" Target="http://en.wikipedia.org/wiki/Interleukin_1_receptor_antagonist#cite_note-pmid10750554-6" TargetMode="External" /><Relationship Id="rId25" Type="http://schemas.openxmlformats.org/officeDocument/2006/relationships/hyperlink" Target="http://en.wikipedia.org/wiki/Interleukin_1_receptor_antagonist#cite_note-pmid19839997-11" TargetMode="External" /><Relationship Id="rId2" Type="http://schemas.openxmlformats.org/officeDocument/2006/relationships/slide" Target="../slides/slide19.xml" /><Relationship Id="rId16" Type="http://schemas.openxmlformats.org/officeDocument/2006/relationships/hyperlink" Target="http://en.wikipedia.org/w/index.php?title=Interleukin_1_receptor_antagonist&amp;action=edit&amp;section=2" TargetMode="External" /><Relationship Id="rId20" Type="http://schemas.openxmlformats.org/officeDocument/2006/relationships/hyperlink" Target="http://en.wikipedia.org/wiki/Rare_disease" TargetMode="External" /><Relationship Id="rId29" Type="http://schemas.openxmlformats.org/officeDocument/2006/relationships/hyperlink" Target="http://en.wikipedia.org/wiki/Recombinant_DNA" TargetMode="External" /><Relationship Id="rId1" Type="http://schemas.openxmlformats.org/officeDocument/2006/relationships/notesMaster" Target="../notesMasters/notesMaster1.xml" /><Relationship Id="rId6" Type="http://schemas.openxmlformats.org/officeDocument/2006/relationships/hyperlink" Target="http://en.wikipedia.org/wiki/Interleukin_1_receptor_antagonist#cite_note-pmid8432529-2" TargetMode="External" /><Relationship Id="rId11" Type="http://schemas.openxmlformats.org/officeDocument/2006/relationships/hyperlink" Target="http://en.wikipedia.org/wiki/Cytokine" TargetMode="External" /><Relationship Id="rId24" Type="http://schemas.openxmlformats.org/officeDocument/2006/relationships/hyperlink" Target="http://en.wikipedia.org/wiki/Interleukin_1_receptor_antagonist#cite_note-pmid14563376-10" TargetMode="External" /><Relationship Id="rId5" Type="http://schemas.openxmlformats.org/officeDocument/2006/relationships/hyperlink" Target="http://en.wikipedia.org/wiki/Interleukin_1_receptor_antagonist#cite_note-pmid1386337-1" TargetMode="External" /><Relationship Id="rId15" Type="http://schemas.openxmlformats.org/officeDocument/2006/relationships/hyperlink" Target="http://en.wikipedia.org/wiki/Interleukin_1_receptor_antagonist#cite_note-entrez-5" TargetMode="External" /><Relationship Id="rId23" Type="http://schemas.openxmlformats.org/officeDocument/2006/relationships/hyperlink" Target="http://en.wikipedia.org/wiki/Interleukin_1_receptor_antagonist#cite_note-pmid15318032-9" TargetMode="External" /><Relationship Id="rId28" Type="http://schemas.openxmlformats.org/officeDocument/2006/relationships/hyperlink" Target="http://en.wikipedia.org/wiki/Anakinra" TargetMode="External" /><Relationship Id="rId10" Type="http://schemas.openxmlformats.org/officeDocument/2006/relationships/hyperlink" Target="http://en.wikipedia.org/w/index.php?title=Interleukin_1_receptor_antagonist&amp;action=edit&amp;section=1" TargetMode="External" /><Relationship Id="rId19" Type="http://schemas.openxmlformats.org/officeDocument/2006/relationships/hyperlink" Target="http://en.wikipedia.org/wiki/Interleukin_1_receptor_antagonist#cite_note-pmid10746728-7" TargetMode="External" /><Relationship Id="rId4" Type="http://schemas.openxmlformats.org/officeDocument/2006/relationships/hyperlink" Target="http://en.wikipedia.org/wiki/Gene" TargetMode="External" /><Relationship Id="rId9" Type="http://schemas.openxmlformats.org/officeDocument/2006/relationships/hyperlink" Target="http://en.wikipedia.org/wiki/Interleukin_1" TargetMode="External" /><Relationship Id="rId14" Type="http://schemas.openxmlformats.org/officeDocument/2006/relationships/hyperlink" Target="http://en.wikipedia.org/wiki/IL1B" TargetMode="External" /><Relationship Id="rId22" Type="http://schemas.openxmlformats.org/officeDocument/2006/relationships/hyperlink" Target="http://en.wikipedia.org/wiki/Interleukin_1_receptor_antagonist#cite_note-pmid19494218-8" TargetMode="External" /><Relationship Id="rId27" Type="http://schemas.openxmlformats.org/officeDocument/2006/relationships/hyperlink" Target="http://en.wikipedia.org/wiki/Autoimmune" TargetMode="External" /></Relationships>
</file>

<file path=ppt/notesSlides/_rels/notesSlide11.xml.rels><?xml version="1.0" encoding="UTF-8" standalone="yes"?>
<Relationships xmlns="http://schemas.openxmlformats.org/package/2006/relationships"><Relationship Id="rId26" Type="http://schemas.openxmlformats.org/officeDocument/2006/relationships/hyperlink" Target="http://en.wikipedia.org/wiki/Molecular_weight" TargetMode="External" /><Relationship Id="rId21" Type="http://schemas.openxmlformats.org/officeDocument/2006/relationships/hyperlink" Target="http://en.wikipedia.org/w/index.php?title=CCL2&amp;action=edit&amp;section=2" TargetMode="External" /><Relationship Id="rId34" Type="http://schemas.openxmlformats.org/officeDocument/2006/relationships/hyperlink" Target="http://en.wikipedia.org/wiki/CCL2#cite_note-pmid1569397-10" TargetMode="External" /><Relationship Id="rId42" Type="http://schemas.openxmlformats.org/officeDocument/2006/relationships/hyperlink" Target="http://en.wikipedia.org/wiki/CCL2#cite_note-Kim-11" TargetMode="External" /><Relationship Id="rId47" Type="http://schemas.openxmlformats.org/officeDocument/2006/relationships/hyperlink" Target="http://en.wikipedia.org/wiki/Atherosclerosis" TargetMode="External" /><Relationship Id="rId50" Type="http://schemas.openxmlformats.org/officeDocument/2006/relationships/hyperlink" Target="http://en.wikipedia.org/wiki/CCL2#cite_note-Lloyds-14" TargetMode="External" /><Relationship Id="rId55" Type="http://schemas.openxmlformats.org/officeDocument/2006/relationships/hyperlink" Target="http://en.wikipedia.org/wiki/CCL2#cite_note-autogenerated1-18" TargetMode="External" /><Relationship Id="rId63" Type="http://schemas.openxmlformats.org/officeDocument/2006/relationships/hyperlink" Target="http://en.wikipedia.org/wiki/MAPK1" TargetMode="External" /><Relationship Id="rId68" Type="http://schemas.openxmlformats.org/officeDocument/2006/relationships/hyperlink" Target="http://en.wikipedia.org/wiki/Adipocyte" TargetMode="External" /><Relationship Id="rId76" Type="http://schemas.openxmlformats.org/officeDocument/2006/relationships/hyperlink" Target="http://en.wikipedia.org/wiki/IL1B" TargetMode="External" /><Relationship Id="rId84" Type="http://schemas.openxmlformats.org/officeDocument/2006/relationships/hyperlink" Target="http://en.wikipedia.org/wiki/CCL2#cite_note-pmid20817086-26" TargetMode="External" /><Relationship Id="rId89" Type="http://schemas.openxmlformats.org/officeDocument/2006/relationships/hyperlink" Target="http://en.wikipedia.org/wiki/Gene" TargetMode="External" /><Relationship Id="rId97" Type="http://schemas.openxmlformats.org/officeDocument/2006/relationships/hyperlink" Target="http://en.wikipedia.org/wiki/Collagenase" TargetMode="External" /><Relationship Id="rId7" Type="http://schemas.openxmlformats.org/officeDocument/2006/relationships/hyperlink" Target="http://en.wikipedia.org/wiki/Dendritic_cells" TargetMode="External" /><Relationship Id="rId71" Type="http://schemas.openxmlformats.org/officeDocument/2006/relationships/hyperlink" Target="http://en.wikipedia.org/wiki/CCL2#cite_note-pmid16439461-24" TargetMode="External" /><Relationship Id="rId92" Type="http://schemas.openxmlformats.org/officeDocument/2006/relationships/hyperlink" Target="http://en.wikipedia.org/wiki/CXCL9#cite_note-pmid10343098-2" TargetMode="External" /><Relationship Id="rId2" Type="http://schemas.openxmlformats.org/officeDocument/2006/relationships/slide" Target="../slides/slide20.xml" /><Relationship Id="rId16" Type="http://schemas.openxmlformats.org/officeDocument/2006/relationships/hyperlink" Target="http://en.wikipedia.org/wiki/Intron" TargetMode="External" /><Relationship Id="rId29" Type="http://schemas.openxmlformats.org/officeDocument/2006/relationships/hyperlink" Target="http://en.wikipedia.org/wiki/Metalloproteinase" TargetMode="External" /><Relationship Id="rId11" Type="http://schemas.openxmlformats.org/officeDocument/2006/relationships/hyperlink" Target="http://en.wikipedia.org/wiki/CCL2#cite_note-pmid8830793-2" TargetMode="External" /><Relationship Id="rId24" Type="http://schemas.openxmlformats.org/officeDocument/2006/relationships/hyperlink" Target="http://en.wikipedia.org/w/index.php?title=CCL2&amp;action=edit&amp;section=3" TargetMode="External" /><Relationship Id="rId32" Type="http://schemas.openxmlformats.org/officeDocument/2006/relationships/hyperlink" Target="http://en.wikipedia.org/wiki/CCL2#cite_note-pmid17160712-8" TargetMode="External" /><Relationship Id="rId37" Type="http://schemas.openxmlformats.org/officeDocument/2006/relationships/hyperlink" Target="http://en.wikipedia.org/wiki/RANTES" TargetMode="External" /><Relationship Id="rId40" Type="http://schemas.openxmlformats.org/officeDocument/2006/relationships/hyperlink" Target="http://en.wikipedia.org/wiki/Autocrine" TargetMode="External" /><Relationship Id="rId45" Type="http://schemas.openxmlformats.org/officeDocument/2006/relationships/hyperlink" Target="http://en.wikipedia.org/wiki/Psoriasis" TargetMode="External" /><Relationship Id="rId53" Type="http://schemas.openxmlformats.org/officeDocument/2006/relationships/hyperlink" Target="http://en.wikipedia.org/wiki/CCL2#cite_note-Foresti-16" TargetMode="External" /><Relationship Id="rId58" Type="http://schemas.openxmlformats.org/officeDocument/2006/relationships/hyperlink" Target="http://en.wikipedia.org/wiki/CCL2#cite_note-Ransohoff-20" TargetMode="External" /><Relationship Id="rId66" Type="http://schemas.openxmlformats.org/officeDocument/2006/relationships/hyperlink" Target="http://en.wikipedia.org/wiki/NF-%CE%BAB" TargetMode="External" /><Relationship Id="rId74" Type="http://schemas.openxmlformats.org/officeDocument/2006/relationships/hyperlink" Target="http://en.wikipedia.org/wiki/CCL2#cite_note-pmid21900689-25" TargetMode="External" /><Relationship Id="rId79" Type="http://schemas.openxmlformats.org/officeDocument/2006/relationships/hyperlink" Target="http://en.wikipedia.org/wiki/Nitric_oxide_synthase" TargetMode="External" /><Relationship Id="rId87" Type="http://schemas.openxmlformats.org/officeDocument/2006/relationships/hyperlink" Target="http://en.wikipedia.org/wiki/CXCL10" TargetMode="External" /><Relationship Id="rId5" Type="http://schemas.openxmlformats.org/officeDocument/2006/relationships/hyperlink" Target="http://en.wikipedia.org/wiki/Monocyte" TargetMode="External" /><Relationship Id="rId61" Type="http://schemas.openxmlformats.org/officeDocument/2006/relationships/hyperlink" Target="http://en.wikipedia.org/wiki/Amylin" TargetMode="External" /><Relationship Id="rId82" Type="http://schemas.openxmlformats.org/officeDocument/2006/relationships/hyperlink" Target="http://en.wikipedia.org/wiki/Interleukin_10" TargetMode="External" /><Relationship Id="rId90" Type="http://schemas.openxmlformats.org/officeDocument/2006/relationships/hyperlink" Target="http://en.wikipedia.org/wiki/Chromosome_4" TargetMode="External" /><Relationship Id="rId95" Type="http://schemas.openxmlformats.org/officeDocument/2006/relationships/hyperlink" Target="http://en.wikipedia.org/wiki/CXCL9#cite_note-pmid10233762-3" TargetMode="External" /><Relationship Id="rId19" Type="http://schemas.openxmlformats.org/officeDocument/2006/relationships/hyperlink" Target="http://en.wikipedia.org/wiki/CCL2#cite_note-pmid2465924-4" TargetMode="External" /><Relationship Id="rId14" Type="http://schemas.openxmlformats.org/officeDocument/2006/relationships/hyperlink" Target="http://en.wikipedia.org/wiki/CCL2#cite_note-pmid2004761-3" TargetMode="External" /><Relationship Id="rId22" Type="http://schemas.openxmlformats.org/officeDocument/2006/relationships/hyperlink" Target="http://en.wikipedia.org/wiki/CCL2#cite_note-McDermott2005-6" TargetMode="External" /><Relationship Id="rId27" Type="http://schemas.openxmlformats.org/officeDocument/2006/relationships/hyperlink" Target="http://en.wikipedia.org/wiki/Macrophage" TargetMode="External" /><Relationship Id="rId30" Type="http://schemas.openxmlformats.org/officeDocument/2006/relationships/hyperlink" Target="http://en.wikipedia.org/wiki/CCR2" TargetMode="External" /><Relationship Id="rId35" Type="http://schemas.openxmlformats.org/officeDocument/2006/relationships/hyperlink" Target="http://en.wikipedia.org/wiki/Osteoclast" TargetMode="External" /><Relationship Id="rId43" Type="http://schemas.openxmlformats.org/officeDocument/2006/relationships/hyperlink" Target="http://en.wikipedia.org/wiki/CCL2#cite_note-Banisadr-12" TargetMode="External" /><Relationship Id="rId48" Type="http://schemas.openxmlformats.org/officeDocument/2006/relationships/hyperlink" Target="http://en.wikipedia.org/wiki/CCL2#cite_note-Xia-13" TargetMode="External" /><Relationship Id="rId56" Type="http://schemas.openxmlformats.org/officeDocument/2006/relationships/hyperlink" Target="http://en.wikipedia.org/wiki/CCL2#cite_note-Hickman-19" TargetMode="External" /><Relationship Id="rId64" Type="http://schemas.openxmlformats.org/officeDocument/2006/relationships/hyperlink" Target="http://en.wikipedia.org/wiki/C-Jun_N-terminal_kinases" TargetMode="External" /><Relationship Id="rId69" Type="http://schemas.openxmlformats.org/officeDocument/2006/relationships/hyperlink" Target="http://en.wikipedia.org/wiki/Adipokine" TargetMode="External" /><Relationship Id="rId77" Type="http://schemas.openxmlformats.org/officeDocument/2006/relationships/hyperlink" Target="http://en.wikipedia.org/wiki/HMOX1" TargetMode="External" /><Relationship Id="rId8" Type="http://schemas.openxmlformats.org/officeDocument/2006/relationships/hyperlink" Target="http://en.wikipedia.org/wiki/Inflammation" TargetMode="External" /><Relationship Id="rId51" Type="http://schemas.openxmlformats.org/officeDocument/2006/relationships/hyperlink" Target="http://en.wikipedia.org/wiki/CCL2#cite_note-Gerard-15" TargetMode="External" /><Relationship Id="rId72" Type="http://schemas.openxmlformats.org/officeDocument/2006/relationships/hyperlink" Target="http://en.wikipedia.org/wiki/Cardiomyocyte" TargetMode="External" /><Relationship Id="rId80" Type="http://schemas.openxmlformats.org/officeDocument/2006/relationships/hyperlink" Target="http://en.wikipedia.org/wiki/NFKB1" TargetMode="External" /><Relationship Id="rId85" Type="http://schemas.openxmlformats.org/officeDocument/2006/relationships/hyperlink" Target="http://en.wikipedia.org/wiki/Chemoattractant" TargetMode="External" /><Relationship Id="rId93" Type="http://schemas.openxmlformats.org/officeDocument/2006/relationships/hyperlink" Target="http://en.wikipedia.org/wiki/Chemokine_receptor" TargetMode="External" /><Relationship Id="rId98" Type="http://schemas.openxmlformats.org/officeDocument/2006/relationships/hyperlink" Target="http://en.wikipedia.org/wiki/Matrix_metalloproteinase" TargetMode="External" /><Relationship Id="rId3" Type="http://schemas.openxmlformats.org/officeDocument/2006/relationships/hyperlink" Target="http://en.wikipedia.org/wiki/Cytokine" TargetMode="External" /><Relationship Id="rId12" Type="http://schemas.openxmlformats.org/officeDocument/2006/relationships/hyperlink" Target="http://en.wikipedia.org/w/index.php?title=CCL2&amp;action=edit&amp;section=1" TargetMode="External" /><Relationship Id="rId17" Type="http://schemas.openxmlformats.org/officeDocument/2006/relationships/hyperlink" Target="http://en.wikipedia.org/wiki/Protein_precursor" TargetMode="External" /><Relationship Id="rId25" Type="http://schemas.openxmlformats.org/officeDocument/2006/relationships/hyperlink" Target="http://en.wikipedia.org/wiki/Polypeptide" TargetMode="External" /><Relationship Id="rId33" Type="http://schemas.openxmlformats.org/officeDocument/2006/relationships/hyperlink" Target="http://en.wikipedia.org/wiki/CCL2#cite_note-pmid8550082-9" TargetMode="External" /><Relationship Id="rId38" Type="http://schemas.openxmlformats.org/officeDocument/2006/relationships/hyperlink" Target="http://en.wikipedia.org/wiki/Tartrate_resistant_acid_phosphatase" TargetMode="External" /><Relationship Id="rId46" Type="http://schemas.openxmlformats.org/officeDocument/2006/relationships/hyperlink" Target="http://en.wikipedia.org/wiki/Rheumatoid_arthritis" TargetMode="External" /><Relationship Id="rId59" Type="http://schemas.openxmlformats.org/officeDocument/2006/relationships/hyperlink" Target="http://en.wikipedia.org/wiki/CCL2#cite_note-Semple-21" TargetMode="External" /><Relationship Id="rId67" Type="http://schemas.openxmlformats.org/officeDocument/2006/relationships/hyperlink" Target="http://en.wikipedia.org/wiki/CCL2#cite_note-pmid21589925-23" TargetMode="External" /><Relationship Id="rId20" Type="http://schemas.openxmlformats.org/officeDocument/2006/relationships/hyperlink" Target="http://en.wikipedia.org/wiki/CCL2#cite_note-pmid2923622-5" TargetMode="External" /><Relationship Id="rId41" Type="http://schemas.openxmlformats.org/officeDocument/2006/relationships/hyperlink" Target="http://en.wikipedia.org/wiki/Cell_differentiation" TargetMode="External" /><Relationship Id="rId54" Type="http://schemas.openxmlformats.org/officeDocument/2006/relationships/hyperlink" Target="http://en.wikipedia.org/wiki/CCL2#cite_note-Fabene-17" TargetMode="External" /><Relationship Id="rId62" Type="http://schemas.openxmlformats.org/officeDocument/2006/relationships/hyperlink" Target="http://en.wikipedia.org/wiki/MAPK3" TargetMode="External" /><Relationship Id="rId70" Type="http://schemas.openxmlformats.org/officeDocument/2006/relationships/hyperlink" Target="http://en.wikipedia.org/wiki/Myocyte" TargetMode="External" /><Relationship Id="rId75" Type="http://schemas.openxmlformats.org/officeDocument/2006/relationships/hyperlink" Target="http://en.wikipedia.org/wiki/Tumor_necrosis_factor-alpha" TargetMode="External" /><Relationship Id="rId83" Type="http://schemas.openxmlformats.org/officeDocument/2006/relationships/hyperlink" Target="http://en.wikipedia.org/wiki/Melatonin" TargetMode="External" /><Relationship Id="rId88" Type="http://schemas.openxmlformats.org/officeDocument/2006/relationships/hyperlink" Target="http://en.wikipedia.org/wiki/CXCL11" TargetMode="External" /><Relationship Id="rId91" Type="http://schemas.openxmlformats.org/officeDocument/2006/relationships/hyperlink" Target="http://en.wikipedia.org/wiki/CXCL9#cite_note-pmid8976378-1" TargetMode="External" /><Relationship Id="rId96" Type="http://schemas.openxmlformats.org/officeDocument/2006/relationships/hyperlink" Target="http://en.wikipedia.org/wiki/Neutrophil" TargetMode="External" /><Relationship Id="rId1" Type="http://schemas.openxmlformats.org/officeDocument/2006/relationships/notesMaster" Target="../notesMasters/notesMaster1.xml" /><Relationship Id="rId6" Type="http://schemas.openxmlformats.org/officeDocument/2006/relationships/hyperlink" Target="http://en.wikipedia.org/wiki/Memory_T_cells" TargetMode="External" /><Relationship Id="rId15" Type="http://schemas.openxmlformats.org/officeDocument/2006/relationships/hyperlink" Target="http://en.wikipedia.org/wiki/Exon" TargetMode="External" /><Relationship Id="rId23" Type="http://schemas.openxmlformats.org/officeDocument/2006/relationships/hyperlink" Target="http://en.wikipedia.org/wiki/CCL2#cite_note-Bielinski2007-7" TargetMode="External" /><Relationship Id="rId28" Type="http://schemas.openxmlformats.org/officeDocument/2006/relationships/hyperlink" Target="http://en.wikipedia.org/wiki/Dendritic_cell" TargetMode="External" /><Relationship Id="rId36" Type="http://schemas.openxmlformats.org/officeDocument/2006/relationships/hyperlink" Target="http://en.wikipedia.org/wiki/Osteoblast" TargetMode="External" /><Relationship Id="rId49" Type="http://schemas.openxmlformats.org/officeDocument/2006/relationships/hyperlink" Target="http://en.wikipedia.org/wiki/Glomerulonephritis" TargetMode="External" /><Relationship Id="rId57" Type="http://schemas.openxmlformats.org/officeDocument/2006/relationships/hyperlink" Target="http://en.wikipedia.org/wiki/Experimental_autoimmune_encephalomyelitis" TargetMode="External" /><Relationship Id="rId10" Type="http://schemas.openxmlformats.org/officeDocument/2006/relationships/hyperlink" Target="http://en.wikipedia.org/wiki/CCL2#cite_note-pmid8170963-1" TargetMode="External" /><Relationship Id="rId31" Type="http://schemas.openxmlformats.org/officeDocument/2006/relationships/hyperlink" Target="http://en.wikipedia.org/wiki/CCR4" TargetMode="External" /><Relationship Id="rId44" Type="http://schemas.openxmlformats.org/officeDocument/2006/relationships/hyperlink" Target="http://en.wikipedia.org/w/index.php?title=CCL2&amp;action=edit&amp;section=4" TargetMode="External" /><Relationship Id="rId52" Type="http://schemas.openxmlformats.org/officeDocument/2006/relationships/hyperlink" Target="http://en.wikipedia.org/wiki/Neuroglia" TargetMode="External" /><Relationship Id="rId60" Type="http://schemas.openxmlformats.org/officeDocument/2006/relationships/hyperlink" Target="http://en.wikipedia.org/wiki/CCL2#cite_note-pmid21975431-22" TargetMode="External" /><Relationship Id="rId65" Type="http://schemas.openxmlformats.org/officeDocument/2006/relationships/hyperlink" Target="http://en.wikipedia.org/wiki/AP-1_(transcription_factor)" TargetMode="External" /><Relationship Id="rId73" Type="http://schemas.openxmlformats.org/officeDocument/2006/relationships/hyperlink" Target="http://en.wikipedia.org/wiki/Brain_natriuretic_peptide" TargetMode="External" /><Relationship Id="rId78" Type="http://schemas.openxmlformats.org/officeDocument/2006/relationships/hyperlink" Target="http://en.wikipedia.org/wiki/HMOX2" TargetMode="External" /><Relationship Id="rId81" Type="http://schemas.openxmlformats.org/officeDocument/2006/relationships/hyperlink" Target="http://en.wikipedia.org/wiki/NFKB2" TargetMode="External" /><Relationship Id="rId86" Type="http://schemas.openxmlformats.org/officeDocument/2006/relationships/hyperlink" Target="http://en.wikipedia.org/wiki/Interferon_gamma" TargetMode="External" /><Relationship Id="rId94" Type="http://schemas.openxmlformats.org/officeDocument/2006/relationships/hyperlink" Target="http://en.wikipedia.org/wiki/CXC_chemokine_receptors#CXCR3" TargetMode="External" /><Relationship Id="rId99" Type="http://schemas.openxmlformats.org/officeDocument/2006/relationships/hyperlink" Target="http://en.wikipedia.org/wiki/Gelatinase" TargetMode="External" /><Relationship Id="rId4" Type="http://schemas.openxmlformats.org/officeDocument/2006/relationships/hyperlink" Target="http://en.wikipedia.org/wiki/Chemokine" TargetMode="External" /><Relationship Id="rId9" Type="http://schemas.openxmlformats.org/officeDocument/2006/relationships/hyperlink" Target="http://en.wikipedia.org/wiki/Infection" TargetMode="External" /><Relationship Id="rId13" Type="http://schemas.openxmlformats.org/officeDocument/2006/relationships/hyperlink" Target="http://en.wikipedia.org/wiki/Chromosome_17" TargetMode="External" /><Relationship Id="rId18" Type="http://schemas.openxmlformats.org/officeDocument/2006/relationships/hyperlink" Target="http://en.wikipedia.org/wiki/Amino_acid" TargetMode="External" /><Relationship Id="rId39" Type="http://schemas.openxmlformats.org/officeDocument/2006/relationships/hyperlink" Target="http://en.wikipedia.org/wiki/Cathepsin" TargetMode="External" /></Relationships>
</file>

<file path=ppt/notesSlides/_rels/notesSlide12.xml.rels><?xml version="1.0" encoding="UTF-8" standalone="yes"?>
<Relationships xmlns="http://schemas.openxmlformats.org/package/2006/relationships"><Relationship Id="rId13" Type="http://schemas.openxmlformats.org/officeDocument/2006/relationships/hyperlink" Target="http://en.wikipedia.org/w/index.php?title=Interferon_gamma&amp;action=edit&amp;section=1" TargetMode="External" /><Relationship Id="rId18" Type="http://schemas.openxmlformats.org/officeDocument/2006/relationships/hyperlink" Target="http://en.wikipedia.org/wiki/Natural_Killer_T_cell" TargetMode="External" /><Relationship Id="rId26" Type="http://schemas.openxmlformats.org/officeDocument/2006/relationships/hyperlink" Target="http://en.wikipedia.org/wiki/NK_cells" TargetMode="External" /><Relationship Id="rId39" Type="http://schemas.openxmlformats.org/officeDocument/2006/relationships/hyperlink" Target="http://en.wikipedia.org/wiki/Class_II_MHC" TargetMode="External" /><Relationship Id="rId21" Type="http://schemas.openxmlformats.org/officeDocument/2006/relationships/hyperlink" Target="http://en.wikipedia.org/wiki/Cytotoxic_T_cell" TargetMode="External" /><Relationship Id="rId34" Type="http://schemas.openxmlformats.org/officeDocument/2006/relationships/hyperlink" Target="http://en.wikipedia.org/wiki/IgG3" TargetMode="External" /><Relationship Id="rId42" Type="http://schemas.openxmlformats.org/officeDocument/2006/relationships/hyperlink" Target="http://en.wikipedia.org/wiki/Transporter_associated_with_antigen_processing" TargetMode="External" /><Relationship Id="rId47" Type="http://schemas.openxmlformats.org/officeDocument/2006/relationships/hyperlink" Target="http://en.wikipedia.org/wiki/APOBEC" TargetMode="External" /><Relationship Id="rId50" Type="http://schemas.openxmlformats.org/officeDocument/2006/relationships/hyperlink" Target="http://en.wikipedia.org/wiki/Interleukin_4" TargetMode="External" /><Relationship Id="rId55" Type="http://schemas.openxmlformats.org/officeDocument/2006/relationships/hyperlink" Target="http://en.wikipedia.org/wiki/RANK" TargetMode="External" /><Relationship Id="rId63" Type="http://schemas.openxmlformats.org/officeDocument/2006/relationships/hyperlink" Target="http://en.wikipedia.org/wiki/Decidual" TargetMode="External" /><Relationship Id="rId68" Type="http://schemas.openxmlformats.org/officeDocument/2006/relationships/hyperlink" Target="http://en.wikipedia.org/wiki/Interferon_gamma#cite_note-pmid1372855-15" TargetMode="External" /><Relationship Id="rId7" Type="http://schemas.openxmlformats.org/officeDocument/2006/relationships/hyperlink" Target="http://en.wikipedia.org/wiki/Interferon_gamma#cite_note-3" TargetMode="External" /><Relationship Id="rId71" Type="http://schemas.openxmlformats.org/officeDocument/2006/relationships/hyperlink" Target="http://en.wikipedia.org/wiki/Interferon_gamma#cite_note-Silverman_2013-17" TargetMode="External" /><Relationship Id="rId2" Type="http://schemas.openxmlformats.org/officeDocument/2006/relationships/slide" Target="../slides/slide21.xml" /><Relationship Id="rId16" Type="http://schemas.openxmlformats.org/officeDocument/2006/relationships/hyperlink" Target="http://en.wikipedia.org/wiki/Autoimmune" TargetMode="External" /><Relationship Id="rId29" Type="http://schemas.openxmlformats.org/officeDocument/2006/relationships/hyperlink" Target="http://en.wikipedia.org/wiki/NK_cell" TargetMode="External" /><Relationship Id="rId11" Type="http://schemas.openxmlformats.org/officeDocument/2006/relationships/hyperlink" Target="http://en.wikipedia.org/wiki/Interferon_gamma#cite_note-pmid6403645-5" TargetMode="External" /><Relationship Id="rId24" Type="http://schemas.openxmlformats.org/officeDocument/2006/relationships/hyperlink" Target="http://en.wikipedia.org/w/index.php?title=Interferon_gamma&amp;action=edit&amp;section=4" TargetMode="External" /><Relationship Id="rId32" Type="http://schemas.openxmlformats.org/officeDocument/2006/relationships/hyperlink" Target="http://en.wikipedia.org/wiki/INOS" TargetMode="External" /><Relationship Id="rId37" Type="http://schemas.openxmlformats.org/officeDocument/2006/relationships/hyperlink" Target="http://en.wikipedia.org/wiki/TBX21" TargetMode="External" /><Relationship Id="rId40" Type="http://schemas.openxmlformats.org/officeDocument/2006/relationships/hyperlink" Target="http://en.wikipedia.org/wiki/Antigen_processing" TargetMode="External" /><Relationship Id="rId45" Type="http://schemas.openxmlformats.org/officeDocument/2006/relationships/hyperlink" Target="http://en.wikipedia.org/wiki/Retrovirus" TargetMode="External" /><Relationship Id="rId53" Type="http://schemas.openxmlformats.org/officeDocument/2006/relationships/hyperlink" Target="http://en.wikipedia.org/wiki/CD8%2B_cytotoxic_T_cell" TargetMode="External" /><Relationship Id="rId58" Type="http://schemas.openxmlformats.org/officeDocument/2006/relationships/hyperlink" Target="http://en.wikipedia.org/wiki/NF-%CE%BAB" TargetMode="External" /><Relationship Id="rId66" Type="http://schemas.openxmlformats.org/officeDocument/2006/relationships/hyperlink" Target="http://en.wikipedia.org/w/index.php?title=Interferon_gamma&amp;action=edit&amp;section=7" TargetMode="External" /><Relationship Id="rId74" Type="http://schemas.openxmlformats.org/officeDocument/2006/relationships/hyperlink" Target="http://en.wikipedia.org/wiki/Interferon_gamma#cite_note-FA-18" TargetMode="External" /><Relationship Id="rId5" Type="http://schemas.openxmlformats.org/officeDocument/2006/relationships/hyperlink" Target="http://en.wikipedia.org/wiki/Interferon" TargetMode="External" /><Relationship Id="rId15" Type="http://schemas.openxmlformats.org/officeDocument/2006/relationships/hyperlink" Target="http://en.wikipedia.org/wiki/Adaptive_immunity" TargetMode="External" /><Relationship Id="rId23" Type="http://schemas.openxmlformats.org/officeDocument/2006/relationships/hyperlink" Target="http://en.wikipedia.org/wiki/Interferon_gamma#cite_note-pmid17981204-7" TargetMode="External" /><Relationship Id="rId28" Type="http://schemas.openxmlformats.org/officeDocument/2006/relationships/hyperlink" Target="http://en.wikipedia.org/wiki/Interferon_gamma#cite_note-pmid14525967-12" TargetMode="External" /><Relationship Id="rId36" Type="http://schemas.openxmlformats.org/officeDocument/2006/relationships/hyperlink" Target="http://en.wikipedia.org/wiki/Transcription_factor" TargetMode="External" /><Relationship Id="rId49" Type="http://schemas.openxmlformats.org/officeDocument/2006/relationships/hyperlink" Target="http://en.wikipedia.org/wiki/Positive_feedback_loop" TargetMode="External" /><Relationship Id="rId57" Type="http://schemas.openxmlformats.org/officeDocument/2006/relationships/hyperlink" Target="http://en.wikipedia.org/wiki/RANKL" TargetMode="External" /><Relationship Id="rId61" Type="http://schemas.openxmlformats.org/officeDocument/2006/relationships/hyperlink" Target="http://en.wikipedia.org/w/index.php?title=Interferon_gamma&amp;action=edit&amp;section=6" TargetMode="External" /><Relationship Id="rId10" Type="http://schemas.openxmlformats.org/officeDocument/2006/relationships/hyperlink" Target="http://en.wikipedia.org/wiki/Gene" TargetMode="External" /><Relationship Id="rId19" Type="http://schemas.openxmlformats.org/officeDocument/2006/relationships/hyperlink" Target="http://en.wikipedia.org/wiki/CD4" TargetMode="External" /><Relationship Id="rId31" Type="http://schemas.openxmlformats.org/officeDocument/2006/relationships/hyperlink" Target="http://en.wikipedia.org/wiki/Macrophage" TargetMode="External" /><Relationship Id="rId44" Type="http://schemas.openxmlformats.org/officeDocument/2006/relationships/hyperlink" Target="http://en.wikipedia.org/wiki/Leukocyte" TargetMode="External" /><Relationship Id="rId52" Type="http://schemas.openxmlformats.org/officeDocument/2006/relationships/hyperlink" Target="http://en.wikipedia.org/wiki/T_helper_17_cell" TargetMode="External" /><Relationship Id="rId60" Type="http://schemas.openxmlformats.org/officeDocument/2006/relationships/hyperlink" Target="http://en.wikipedia.org/wiki/Interferon_gamma#cite_note-13" TargetMode="External" /><Relationship Id="rId65" Type="http://schemas.openxmlformats.org/officeDocument/2006/relationships/hyperlink" Target="http://en.wikipedia.org/wiki/Interferon_gamma#cite_note-pmid10899912-14" TargetMode="External" /><Relationship Id="rId73" Type="http://schemas.openxmlformats.org/officeDocument/2006/relationships/hyperlink" Target="http://en.wikipedia.org/wiki/Friedreich%27s_ataxia" TargetMode="External" /><Relationship Id="rId4" Type="http://schemas.openxmlformats.org/officeDocument/2006/relationships/hyperlink" Target="http://en.wikipedia.org/wiki/Cytokine" TargetMode="External" /><Relationship Id="rId9" Type="http://schemas.openxmlformats.org/officeDocument/2006/relationships/hyperlink" Target="http://en.wikipedia.org/wiki/Macrophage-activating_factor" TargetMode="External" /><Relationship Id="rId14" Type="http://schemas.openxmlformats.org/officeDocument/2006/relationships/hyperlink" Target="http://en.wikipedia.org/wiki/Innate_immunity" TargetMode="External" /><Relationship Id="rId22" Type="http://schemas.openxmlformats.org/officeDocument/2006/relationships/hyperlink" Target="http://en.wikipedia.org/wiki/Antigen" TargetMode="External" /><Relationship Id="rId27" Type="http://schemas.openxmlformats.org/officeDocument/2006/relationships/hyperlink" Target="http://en.wikipedia.org/wiki/Serology" TargetMode="External" /><Relationship Id="rId30" Type="http://schemas.openxmlformats.org/officeDocument/2006/relationships/hyperlink" Target="http://en.wikipedia.org/wiki/Lysosome" TargetMode="External" /><Relationship Id="rId35" Type="http://schemas.openxmlformats.org/officeDocument/2006/relationships/hyperlink" Target="http://en.wikipedia.org/wiki/B_cell" TargetMode="External" /><Relationship Id="rId43" Type="http://schemas.openxmlformats.org/officeDocument/2006/relationships/hyperlink" Target="http://en.wikipedia.org/wiki/ARTS-1" TargetMode="External" /><Relationship Id="rId48" Type="http://schemas.openxmlformats.org/officeDocument/2006/relationships/hyperlink" Target="http://en.wikipedia.org/wiki/Tetherin" TargetMode="External" /><Relationship Id="rId56" Type="http://schemas.openxmlformats.org/officeDocument/2006/relationships/hyperlink" Target="http://en.wikipedia.org/wiki/TRAF6" TargetMode="External" /><Relationship Id="rId64" Type="http://schemas.openxmlformats.org/officeDocument/2006/relationships/hyperlink" Target="http://en.wikipedia.org/wiki/Necrosis" TargetMode="External" /><Relationship Id="rId69" Type="http://schemas.openxmlformats.org/officeDocument/2006/relationships/hyperlink" Target="http://en.wikipedia.org/wiki/Osteopetrosis" TargetMode="External" /><Relationship Id="rId8" Type="http://schemas.openxmlformats.org/officeDocument/2006/relationships/hyperlink" Target="http://en.wikipedia.org/wiki/Interferon_gamma#cite_note-4" TargetMode="External" /><Relationship Id="rId51" Type="http://schemas.openxmlformats.org/officeDocument/2006/relationships/hyperlink" Target="http://en.wikipedia.org/wiki/Interleukin_17" TargetMode="External" /><Relationship Id="rId72" Type="http://schemas.openxmlformats.org/officeDocument/2006/relationships/hyperlink" Target="http://en.wikipedia.org/wiki/Children%E2%80%99s_Hospital_of_Philadelphia" TargetMode="External" /><Relationship Id="rId3" Type="http://schemas.openxmlformats.org/officeDocument/2006/relationships/hyperlink" Target="http://en.wikipedia.org/wiki/Protein_dimer" TargetMode="External" /><Relationship Id="rId12" Type="http://schemas.openxmlformats.org/officeDocument/2006/relationships/hyperlink" Target="http://en.wikipedia.org/wiki/Interferon_gamma#cite_note-entrez-6" TargetMode="External" /><Relationship Id="rId17" Type="http://schemas.openxmlformats.org/officeDocument/2006/relationships/hyperlink" Target="http://en.wikipedia.org/wiki/Natural_killer_cell" TargetMode="External" /><Relationship Id="rId25" Type="http://schemas.openxmlformats.org/officeDocument/2006/relationships/hyperlink" Target="http://en.wikipedia.org/wiki/T_helper_cell" TargetMode="External" /><Relationship Id="rId33" Type="http://schemas.openxmlformats.org/officeDocument/2006/relationships/hyperlink" Target="http://en.wikipedia.org/wiki/IgG2" TargetMode="External" /><Relationship Id="rId38" Type="http://schemas.openxmlformats.org/officeDocument/2006/relationships/hyperlink" Target="http://en.wikipedia.org/wiki/Class_I_MHC" TargetMode="External" /><Relationship Id="rId46" Type="http://schemas.openxmlformats.org/officeDocument/2006/relationships/hyperlink" Target="http://en.wikipedia.org/wiki/TRIM5alpha" TargetMode="External" /><Relationship Id="rId59" Type="http://schemas.openxmlformats.org/officeDocument/2006/relationships/hyperlink" Target="http://en.wikipedia.org/w/index.php?title=Interferon_gamma&amp;action=edit&amp;section=5" TargetMode="External" /><Relationship Id="rId67" Type="http://schemas.openxmlformats.org/officeDocument/2006/relationships/hyperlink" Target="http://en.wikipedia.org/wiki/Chronic_granulomatous_disease" TargetMode="External" /><Relationship Id="rId20" Type="http://schemas.openxmlformats.org/officeDocument/2006/relationships/hyperlink" Target="http://en.wikipedia.org/wiki/CD8" TargetMode="External" /><Relationship Id="rId41" Type="http://schemas.openxmlformats.org/officeDocument/2006/relationships/hyperlink" Target="http://en.wikipedia.org/wiki/Immunoproteasome" TargetMode="External" /><Relationship Id="rId54" Type="http://schemas.openxmlformats.org/officeDocument/2006/relationships/hyperlink" Target="http://en.wikipedia.org/wiki/Osteoclast" TargetMode="External" /><Relationship Id="rId62" Type="http://schemas.openxmlformats.org/officeDocument/2006/relationships/hyperlink" Target="http://en.wikipedia.org/wiki/Chemoattractant" TargetMode="External" /><Relationship Id="rId70" Type="http://schemas.openxmlformats.org/officeDocument/2006/relationships/hyperlink" Target="http://en.wikipedia.org/wiki/Interferon_gamma#cite_note-pmid1320672-16" TargetMode="External" /><Relationship Id="rId75" Type="http://schemas.openxmlformats.org/officeDocument/2006/relationships/hyperlink" Target="http://en.wikipedia.org/wiki/Wikipedia:Citation_needed" TargetMode="External" /><Relationship Id="rId1" Type="http://schemas.openxmlformats.org/officeDocument/2006/relationships/notesMaster" Target="../notesMasters/notesMaster1.xml" /><Relationship Id="rId6" Type="http://schemas.openxmlformats.org/officeDocument/2006/relationships/hyperlink" Target="http://en.wikipedia.org/wiki/Interferon_gamma#cite_note-pmid6180322-2" TargetMode="External" /></Relationships>
</file>

<file path=ppt/notesSlides/_rels/notesSlide13.xml.rels><?xml version="1.0" encoding="UTF-8" standalone="yes"?>
<Relationships xmlns="http://schemas.openxmlformats.org/package/2006/relationships"><Relationship Id="rId13" Type="http://schemas.openxmlformats.org/officeDocument/2006/relationships/hyperlink" Target="http://en.wikipedia.org/wiki/IL12A" TargetMode="External" /><Relationship Id="rId18" Type="http://schemas.openxmlformats.org/officeDocument/2006/relationships/hyperlink" Target="http://en.wikipedia.org/wiki/T_cell" TargetMode="External" /><Relationship Id="rId26" Type="http://schemas.openxmlformats.org/officeDocument/2006/relationships/hyperlink" Target="http://en.wikipedia.org/wiki/CD30" TargetMode="External" /><Relationship Id="rId39" Type="http://schemas.openxmlformats.org/officeDocument/2006/relationships/hyperlink" Target="http://en.wikipedia.org/wiki/Helper_T_cells" TargetMode="External" /><Relationship Id="rId21" Type="http://schemas.openxmlformats.org/officeDocument/2006/relationships/hyperlink" Target="http://en.wikipedia.org/wiki/Interferon-gamma" TargetMode="External" /><Relationship Id="rId34" Type="http://schemas.openxmlformats.org/officeDocument/2006/relationships/hyperlink" Target="http://en.wikipedia.org/wiki/CXCL10" TargetMode="External" /><Relationship Id="rId42" Type="http://schemas.openxmlformats.org/officeDocument/2006/relationships/hyperlink" Target="http://en.wikipedia.org/wiki/JAK-STAT_pathway" TargetMode="External" /><Relationship Id="rId47" Type="http://schemas.openxmlformats.org/officeDocument/2006/relationships/hyperlink" Target="http://en.wikipedia.org/wiki/Gene_knock-out" TargetMode="External" /><Relationship Id="rId50" Type="http://schemas.openxmlformats.org/officeDocument/2006/relationships/hyperlink" Target="http://en.wikipedia.org/w/index.php?title=Interleukin_12&amp;action=edit&amp;section=5" TargetMode="External" /><Relationship Id="rId55" Type="http://schemas.openxmlformats.org/officeDocument/2006/relationships/hyperlink" Target="http://en.wikipedia.org/wiki/BCG" TargetMode="External" /><Relationship Id="rId63" Type="http://schemas.openxmlformats.org/officeDocument/2006/relationships/hyperlink" Target="http://en.wikipedia.org/wiki/Chronic_mucocutaneous_candidiasis" TargetMode="External" /><Relationship Id="rId68" Type="http://schemas.openxmlformats.org/officeDocument/2006/relationships/hyperlink" Target="http://en.wikipedia.org/wiki/Interleukin_12#cite_note-pmid21714643-9" TargetMode="External" /><Relationship Id="rId7" Type="http://schemas.openxmlformats.org/officeDocument/2006/relationships/hyperlink" Target="http://en.wikipedia.org/wiki/Lymphoblast" TargetMode="External" /><Relationship Id="rId2" Type="http://schemas.openxmlformats.org/officeDocument/2006/relationships/slide" Target="../slides/slide22.xml" /><Relationship Id="rId16" Type="http://schemas.openxmlformats.org/officeDocument/2006/relationships/hyperlink" Target="http://en.wikipedia.org/wiki/Homodimer" TargetMode="External" /><Relationship Id="rId29" Type="http://schemas.openxmlformats.org/officeDocument/2006/relationships/hyperlink" Target="http://en.wikipedia.org/wiki/Cytotoxic_T_lymphocytes" TargetMode="External" /><Relationship Id="rId1" Type="http://schemas.openxmlformats.org/officeDocument/2006/relationships/notesMaster" Target="../notesMasters/notesMaster1.xml" /><Relationship Id="rId6" Type="http://schemas.openxmlformats.org/officeDocument/2006/relationships/hyperlink" Target="http://en.wikipedia.org/wiki/Macrophage" TargetMode="External" /><Relationship Id="rId11" Type="http://schemas.openxmlformats.org/officeDocument/2006/relationships/hyperlink" Target="http://en.wikipedia.org/wiki/Heterodimeric" TargetMode="External" /><Relationship Id="rId24" Type="http://schemas.openxmlformats.org/officeDocument/2006/relationships/hyperlink" Target="http://en.wikipedia.org/wiki/Interleukin_4" TargetMode="External" /><Relationship Id="rId32" Type="http://schemas.openxmlformats.org/officeDocument/2006/relationships/hyperlink" Target="http://en.wikipedia.org/wiki/Interferon_gamma" TargetMode="External" /><Relationship Id="rId37" Type="http://schemas.openxmlformats.org/officeDocument/2006/relationships/hyperlink" Target="http://en.wikipedia.org/w/index.php?title=Interleukin_12&amp;action=edit&amp;section=3" TargetMode="External" /><Relationship Id="rId40" Type="http://schemas.openxmlformats.org/officeDocument/2006/relationships/hyperlink" Target="http://en.wikipedia.org/wiki/Transcription_factor" TargetMode="External" /><Relationship Id="rId45" Type="http://schemas.openxmlformats.org/officeDocument/2006/relationships/hyperlink" Target="http://en.wikipedia.org/wiki/Autoimmunity" TargetMode="External" /><Relationship Id="rId53" Type="http://schemas.openxmlformats.org/officeDocument/2006/relationships/hyperlink" Target="http://en.wikipedia.org/wiki/IFN%CE%B3" TargetMode="External" /><Relationship Id="rId58" Type="http://schemas.openxmlformats.org/officeDocument/2006/relationships/hyperlink" Target="http://en.wikipedia.org/wiki/Homozygous" TargetMode="External" /><Relationship Id="rId66" Type="http://schemas.openxmlformats.org/officeDocument/2006/relationships/hyperlink" Target="http://en.wikipedia.org/wiki/Jak2" TargetMode="External" /><Relationship Id="rId5" Type="http://schemas.openxmlformats.org/officeDocument/2006/relationships/hyperlink" Target="http://en.wikipedia.org/wiki/Interleukin_12#cite_note-1" TargetMode="External" /><Relationship Id="rId15" Type="http://schemas.openxmlformats.org/officeDocument/2006/relationships/hyperlink" Target="http://en.wikipedia.org/wiki/Heterodimer" TargetMode="External" /><Relationship Id="rId23" Type="http://schemas.openxmlformats.org/officeDocument/2006/relationships/hyperlink" Target="http://en.wikipedia.org/wiki/Natural_killer_cells" TargetMode="External" /><Relationship Id="rId28" Type="http://schemas.openxmlformats.org/officeDocument/2006/relationships/hyperlink" Target="http://en.wikipedia.org/wiki/CD8" TargetMode="External" /><Relationship Id="rId36" Type="http://schemas.openxmlformats.org/officeDocument/2006/relationships/hyperlink" Target="http://en.wikipedia.org/wiki/Tumors" TargetMode="External" /><Relationship Id="rId49" Type="http://schemas.openxmlformats.org/officeDocument/2006/relationships/hyperlink" Target="http://en.wikipedia.org/wiki/Interleukin_12#cite_note-5" TargetMode="External" /><Relationship Id="rId57" Type="http://schemas.openxmlformats.org/officeDocument/2006/relationships/hyperlink" Target="http://en.wikipedia.org/wiki/Salmonella_enteritidis" TargetMode="External" /><Relationship Id="rId61" Type="http://schemas.openxmlformats.org/officeDocument/2006/relationships/hyperlink" Target="http://en.wikipedia.org/wiki/Salmonella" TargetMode="External" /><Relationship Id="rId10" Type="http://schemas.openxmlformats.org/officeDocument/2006/relationships/hyperlink" Target="http://en.wikipedia.org/wiki/Helices" TargetMode="External" /><Relationship Id="rId19" Type="http://schemas.openxmlformats.org/officeDocument/2006/relationships/hyperlink" Target="http://en.wikipedia.org/wiki/Th1_cell" TargetMode="External" /><Relationship Id="rId31" Type="http://schemas.openxmlformats.org/officeDocument/2006/relationships/hyperlink" Target="http://en.wikipedia.org/wiki/Angiogenic" TargetMode="External" /><Relationship Id="rId44" Type="http://schemas.openxmlformats.org/officeDocument/2006/relationships/hyperlink" Target="http://en.wikipedia.org/w/index.php?title=Interleukin_12&amp;action=edit&amp;section=4" TargetMode="External" /><Relationship Id="rId52" Type="http://schemas.openxmlformats.org/officeDocument/2006/relationships/hyperlink" Target="http://en.wikipedia.org/wiki/Interleukin_12#cite_note-pmid10959079-6" TargetMode="External" /><Relationship Id="rId60" Type="http://schemas.openxmlformats.org/officeDocument/2006/relationships/hyperlink" Target="http://en.wikipedia.org/wiki/Mycobacteria" TargetMode="External" /><Relationship Id="rId65" Type="http://schemas.openxmlformats.org/officeDocument/2006/relationships/hyperlink" Target="http://en.wikipedia.org/wiki/STAT1" TargetMode="External" /><Relationship Id="rId4" Type="http://schemas.openxmlformats.org/officeDocument/2006/relationships/hyperlink" Target="http://en.wikipedia.org/wiki/Dendritic_cells" TargetMode="External" /><Relationship Id="rId9" Type="http://schemas.openxmlformats.org/officeDocument/2006/relationships/hyperlink" Target="http://en.wikipedia.org/w/index.php?title=Interleukin_12&amp;action=edit&amp;section=1" TargetMode="External" /><Relationship Id="rId14" Type="http://schemas.openxmlformats.org/officeDocument/2006/relationships/hyperlink" Target="http://en.wikipedia.org/wiki/Interleukin-12_subunit_beta" TargetMode="External" /><Relationship Id="rId22" Type="http://schemas.openxmlformats.org/officeDocument/2006/relationships/hyperlink" Target="http://en.wikipedia.org/wiki/Tumor_necrosis_factor-alpha" TargetMode="External" /><Relationship Id="rId27" Type="http://schemas.openxmlformats.org/officeDocument/2006/relationships/hyperlink" Target="http://en.wikipedia.org/wiki/NK_cells" TargetMode="External" /><Relationship Id="rId30" Type="http://schemas.openxmlformats.org/officeDocument/2006/relationships/hyperlink" Target="http://en.wikipedia.org/wiki/Interleukin_2" TargetMode="External" /><Relationship Id="rId35" Type="http://schemas.openxmlformats.org/officeDocument/2006/relationships/hyperlink" Target="http://en.wikipedia.org/wiki/Cancer" TargetMode="External" /><Relationship Id="rId43" Type="http://schemas.openxmlformats.org/officeDocument/2006/relationships/hyperlink" Target="http://en.wikipedia.org/wiki/Interleukin_12#cite_note-3" TargetMode="External" /><Relationship Id="rId48" Type="http://schemas.openxmlformats.org/officeDocument/2006/relationships/hyperlink" Target="http://en.wikipedia.org/wiki/Interleukin_12#cite_note-4" TargetMode="External" /><Relationship Id="rId56" Type="http://schemas.openxmlformats.org/officeDocument/2006/relationships/hyperlink" Target="http://toolserver.org/~dispenser/cgi-bin/dab_solver.py?page=Interleukin_12&amp;editintro=Template:Disambiguation_needed/editintro&amp;client=Template:Dn" TargetMode="External" /><Relationship Id="rId64" Type="http://schemas.openxmlformats.org/officeDocument/2006/relationships/hyperlink" Target="http://en.wikipedia.org/wiki/Signalling_pathway" TargetMode="External" /><Relationship Id="rId8" Type="http://schemas.openxmlformats.org/officeDocument/2006/relationships/hyperlink" Target="http://en.wikipedia.org/w/index.php?title=NC-37&amp;action=edit&amp;redlink=1" TargetMode="External" /><Relationship Id="rId51" Type="http://schemas.openxmlformats.org/officeDocument/2006/relationships/hyperlink" Target="http://en.wikipedia.org/wiki/Macrophages" TargetMode="External" /><Relationship Id="rId3" Type="http://schemas.openxmlformats.org/officeDocument/2006/relationships/hyperlink" Target="http://en.wikipedia.org/wiki/Interleukin" TargetMode="External" /><Relationship Id="rId12" Type="http://schemas.openxmlformats.org/officeDocument/2006/relationships/hyperlink" Target="http://en.wikipedia.org/wiki/Cytokine" TargetMode="External" /><Relationship Id="rId17" Type="http://schemas.openxmlformats.org/officeDocument/2006/relationships/hyperlink" Target="http://en.wikipedia.org/w/index.php?title=Interleukin_12&amp;action=edit&amp;section=2" TargetMode="External" /><Relationship Id="rId25" Type="http://schemas.openxmlformats.org/officeDocument/2006/relationships/hyperlink" Target="http://en.wikipedia.org/wiki/Coreceptor" TargetMode="External" /><Relationship Id="rId33" Type="http://schemas.openxmlformats.org/officeDocument/2006/relationships/hyperlink" Target="http://en.wikipedia.org/wiki/Chemokine" TargetMode="External" /><Relationship Id="rId38" Type="http://schemas.openxmlformats.org/officeDocument/2006/relationships/hyperlink" Target="http://en.wikipedia.org/wiki/T_cells" TargetMode="External" /><Relationship Id="rId46" Type="http://schemas.openxmlformats.org/officeDocument/2006/relationships/hyperlink" Target="http://en.wikipedia.org/wiki/Autoimmune_disease" TargetMode="External" /><Relationship Id="rId59" Type="http://schemas.openxmlformats.org/officeDocument/2006/relationships/hyperlink" Target="http://en.wikipedia.org/wiki/Interleukin_12#cite_note-Altare_1998-8" TargetMode="External" /><Relationship Id="rId67" Type="http://schemas.openxmlformats.org/officeDocument/2006/relationships/hyperlink" Target="http://en.wikipedia.org/wiki/Tyrosine_kinase_2" TargetMode="External" /><Relationship Id="rId20" Type="http://schemas.openxmlformats.org/officeDocument/2006/relationships/hyperlink" Target="http://en.wikipedia.org/wiki/Interleukin_12#cite_note-2" TargetMode="External" /><Relationship Id="rId41" Type="http://schemas.openxmlformats.org/officeDocument/2006/relationships/hyperlink" Target="http://en.wikipedia.org/wiki/STAT4" TargetMode="External" /><Relationship Id="rId54" Type="http://schemas.openxmlformats.org/officeDocument/2006/relationships/hyperlink" Target="http://en.wikipedia.org/wiki/Interleukin_12#cite_note-7" TargetMode="External" /><Relationship Id="rId62" Type="http://schemas.openxmlformats.org/officeDocument/2006/relationships/hyperlink" Target="http://en.wikipedia.org/wiki/Receptor_(biochemistry)" TargetMode="External" /></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Interleukin_13#cite_note-pmid7907877-4" TargetMode="External" /><Relationship Id="rId13" Type="http://schemas.openxmlformats.org/officeDocument/2006/relationships/hyperlink" Target="http://en.wikipedia.org/w/index.php?title=Interleukin_13&amp;action=edit&amp;section=1" TargetMode="External" /><Relationship Id="rId18" Type="http://schemas.openxmlformats.org/officeDocument/2006/relationships/hyperlink" Target="http://en.wikipedia.org/wiki/Hematopoiesis" TargetMode="External" /><Relationship Id="rId26" Type="http://schemas.openxmlformats.org/officeDocument/2006/relationships/hyperlink" Target="http://en.wikipedia.org/wiki/Parasitism" TargetMode="External" /><Relationship Id="rId39" Type="http://schemas.openxmlformats.org/officeDocument/2006/relationships/hyperlink" Target="http://en.wikipedia.org/wiki/Chemokine" TargetMode="External" /><Relationship Id="rId3" Type="http://schemas.openxmlformats.org/officeDocument/2006/relationships/hyperlink" Target="http://en.wikipedia.org/wiki/Protein" TargetMode="External" /><Relationship Id="rId21" Type="http://schemas.openxmlformats.org/officeDocument/2006/relationships/hyperlink" Target="http://en.wikipedia.org/wiki/Allergen" TargetMode="External" /><Relationship Id="rId34" Type="http://schemas.openxmlformats.org/officeDocument/2006/relationships/hyperlink" Target="http://en.wikipedia.org/wiki/Pathogen" TargetMode="External" /><Relationship Id="rId7" Type="http://schemas.openxmlformats.org/officeDocument/2006/relationships/hyperlink" Target="http://en.wikipedia.org/wiki/Interleukin_13#cite_note-pmid1408833-3" TargetMode="External" /><Relationship Id="rId12" Type="http://schemas.openxmlformats.org/officeDocument/2006/relationships/hyperlink" Target="http://en.wikipedia.org/wiki/Inflammation" TargetMode="External" /><Relationship Id="rId17" Type="http://schemas.openxmlformats.org/officeDocument/2006/relationships/hyperlink" Target="http://en.wikipedia.org/wiki/Parenchyma" TargetMode="External" /><Relationship Id="rId25" Type="http://schemas.openxmlformats.org/officeDocument/2006/relationships/hyperlink" Target="http://en.wikipedia.org/w/index.php?title=Interleukin_13&amp;action=edit&amp;section=2" TargetMode="External" /><Relationship Id="rId33" Type="http://schemas.openxmlformats.org/officeDocument/2006/relationships/hyperlink" Target="http://en.wikipedia.org/wiki/Intracellular" TargetMode="External" /><Relationship Id="rId38" Type="http://schemas.openxmlformats.org/officeDocument/2006/relationships/hyperlink" Target="http://en.wikipedia.org/wiki/Interleukin_13#cite_note-pmid9856949-6" TargetMode="External" /><Relationship Id="rId2" Type="http://schemas.openxmlformats.org/officeDocument/2006/relationships/slide" Target="../slides/slide23.xml" /><Relationship Id="rId16" Type="http://schemas.openxmlformats.org/officeDocument/2006/relationships/hyperlink" Target="http://en.wikipedia.org/wiki/Matrix_metalloproteinase" TargetMode="External" /><Relationship Id="rId20" Type="http://schemas.openxmlformats.org/officeDocument/2006/relationships/hyperlink" Target="http://en.wikipedia.org/wiki/B_cell" TargetMode="External" /><Relationship Id="rId29" Type="http://schemas.openxmlformats.org/officeDocument/2006/relationships/hyperlink" Target="http://en.wikipedia.org/wiki/Epithelium" TargetMode="External" /><Relationship Id="rId41" Type="http://schemas.openxmlformats.org/officeDocument/2006/relationships/hyperlink" Target="http://en.wikipedia.org/wiki/Asthma" TargetMode="External" /><Relationship Id="rId1" Type="http://schemas.openxmlformats.org/officeDocument/2006/relationships/notesMaster" Target="../notesMasters/notesMaster1.xml" /><Relationship Id="rId6" Type="http://schemas.openxmlformats.org/officeDocument/2006/relationships/hyperlink" Target="http://en.wikipedia.org/wiki/Interleukin_13#cite_note-pmid8097324-2" TargetMode="External" /><Relationship Id="rId11" Type="http://schemas.openxmlformats.org/officeDocument/2006/relationships/hyperlink" Target="http://en.wikipedia.org/wiki/Interleukin_13#cite_note-Wynn_2003-5" TargetMode="External" /><Relationship Id="rId24" Type="http://schemas.openxmlformats.org/officeDocument/2006/relationships/hyperlink" Target="http://en.wikipedia.org/wiki/Transcription_factor" TargetMode="External" /><Relationship Id="rId32" Type="http://schemas.openxmlformats.org/officeDocument/2006/relationships/hyperlink" Target="http://en.wikipedia.org/wiki/Infection" TargetMode="External" /><Relationship Id="rId37" Type="http://schemas.openxmlformats.org/officeDocument/2006/relationships/hyperlink" Target="http://en.wikipedia.org/wiki/Metaplasia" TargetMode="External" /><Relationship Id="rId40" Type="http://schemas.openxmlformats.org/officeDocument/2006/relationships/hyperlink" Target="http://en.wikipedia.org/wiki/Polymorphism_(biology)" TargetMode="External" /><Relationship Id="rId5" Type="http://schemas.openxmlformats.org/officeDocument/2006/relationships/hyperlink" Target="http://en.wikipedia.org/wiki/Interleukin_13#cite_note-pmid8096327-1" TargetMode="External" /><Relationship Id="rId15" Type="http://schemas.openxmlformats.org/officeDocument/2006/relationships/hyperlink" Target="http://en.wikipedia.org/wiki/Anti-inflammatory" TargetMode="External" /><Relationship Id="rId23" Type="http://schemas.openxmlformats.org/officeDocument/2006/relationships/hyperlink" Target="http://en.wikipedia.org/wiki/Interleukin-4_receptor" TargetMode="External" /><Relationship Id="rId28" Type="http://schemas.openxmlformats.org/officeDocument/2006/relationships/hyperlink" Target="http://en.wikipedia.org/wiki/Glycoprotein" TargetMode="External" /><Relationship Id="rId36" Type="http://schemas.openxmlformats.org/officeDocument/2006/relationships/hyperlink" Target="http://en.wikipedia.org/wiki/Goblet_cell" TargetMode="External" /><Relationship Id="rId10" Type="http://schemas.openxmlformats.org/officeDocument/2006/relationships/hyperlink" Target="http://en.wikipedia.org/wiki/T_helper_cell" TargetMode="External" /><Relationship Id="rId19" Type="http://schemas.openxmlformats.org/officeDocument/2006/relationships/hyperlink" Target="http://en.wikipedia.org/wiki/Immunoglobulin_E" TargetMode="External" /><Relationship Id="rId31" Type="http://schemas.openxmlformats.org/officeDocument/2006/relationships/hyperlink" Target="http://en.wikipedia.org/wiki/Granuloma" TargetMode="External" /><Relationship Id="rId4" Type="http://schemas.openxmlformats.org/officeDocument/2006/relationships/hyperlink" Target="http://en.wikipedia.org/wiki/Gene" TargetMode="External" /><Relationship Id="rId9" Type="http://schemas.openxmlformats.org/officeDocument/2006/relationships/hyperlink" Target="http://en.wikipedia.org/wiki/Cytokine" TargetMode="External" /><Relationship Id="rId14" Type="http://schemas.openxmlformats.org/officeDocument/2006/relationships/hyperlink" Target="http://en.wikipedia.org/wiki/Interleukin_4" TargetMode="External" /><Relationship Id="rId22" Type="http://schemas.openxmlformats.org/officeDocument/2006/relationships/hyperlink" Target="http://en.wikipedia.org/wiki/Interleukin-13_receptor" TargetMode="External" /><Relationship Id="rId27" Type="http://schemas.openxmlformats.org/officeDocument/2006/relationships/hyperlink" Target="http://en.wikipedia.org/wiki/Helminth" TargetMode="External" /><Relationship Id="rId30" Type="http://schemas.openxmlformats.org/officeDocument/2006/relationships/hyperlink" Target="http://en.wikipedia.org/wiki/Schistosoma_mansoni" TargetMode="External" /><Relationship Id="rId35" Type="http://schemas.openxmlformats.org/officeDocument/2006/relationships/hyperlink" Target="http://en.wikipedia.org/w/index.php?title=Allergic_lung_disease&amp;action=edit&amp;redlink=1" TargetMode="External" /></Relationships>
</file>

<file path=ppt/notesSlides/_rels/notesSlide15.xml.rels><?xml version="1.0" encoding="UTF-8" standalone="yes"?>
<Relationships xmlns="http://schemas.openxmlformats.org/package/2006/relationships"><Relationship Id="rId13" Type="http://schemas.openxmlformats.org/officeDocument/2006/relationships/hyperlink" Target="http://en.wikipedia.org/wiki/Thymus" TargetMode="External" /><Relationship Id="rId18" Type="http://schemas.openxmlformats.org/officeDocument/2006/relationships/hyperlink" Target="http://en.wikipedia.org/wiki/Hepatocyte" TargetMode="External" /><Relationship Id="rId26" Type="http://schemas.openxmlformats.org/officeDocument/2006/relationships/hyperlink" Target="http://en.wikipedia.org/wiki/Ectodomain" TargetMode="External" /><Relationship Id="rId39" Type="http://schemas.openxmlformats.org/officeDocument/2006/relationships/hyperlink" Target="http://en.wikipedia.org/wiki/Homeostasis" TargetMode="External" /><Relationship Id="rId21" Type="http://schemas.openxmlformats.org/officeDocument/2006/relationships/hyperlink" Target="http://en.wikipedia.org/wiki/Epithelial_cells" TargetMode="External" /><Relationship Id="rId34" Type="http://schemas.openxmlformats.org/officeDocument/2006/relationships/hyperlink" Target="http://en.wikipedia.org/wiki/Interleukin_3" TargetMode="External" /><Relationship Id="rId42" Type="http://schemas.openxmlformats.org/officeDocument/2006/relationships/hyperlink" Target="http://en.wikipedia.org/wiki/Heterodimer" TargetMode="External" /><Relationship Id="rId47" Type="http://schemas.openxmlformats.org/officeDocument/2006/relationships/hyperlink" Target="http://en.wikipedia.org/wiki/Interleukin-7_receptor" TargetMode="External" /><Relationship Id="rId50" Type="http://schemas.openxmlformats.org/officeDocument/2006/relationships/hyperlink" Target="http://en.wikipedia.org/wiki/Interleukin_7#cite_note-13" TargetMode="External" /><Relationship Id="rId55" Type="http://schemas.openxmlformats.org/officeDocument/2006/relationships/hyperlink" Target="http://en.wikipedia.org/w/index.php?title=Interleukin_7&amp;action=edit&amp;section=6" TargetMode="External" /><Relationship Id="rId63" Type="http://schemas.openxmlformats.org/officeDocument/2006/relationships/hyperlink" Target="http://en.wikipedia.org/wiki/Interleukin_7#cite_note-16" TargetMode="External" /><Relationship Id="rId68" Type="http://schemas.openxmlformats.org/officeDocument/2006/relationships/hyperlink" Target="http://en.wikipedia.org/wiki/Interleukin_7#cite_note-pmid16699374-17" TargetMode="External" /><Relationship Id="rId7" Type="http://schemas.openxmlformats.org/officeDocument/2006/relationships/hyperlink" Target="http://en.wikipedia.org/wiki/Interleukin_7#cite_note-pmid2786840-3" TargetMode="External" /><Relationship Id="rId71" Type="http://schemas.openxmlformats.org/officeDocument/2006/relationships/hyperlink" Target="http://en.wikipedia.org/wiki/Recombinant_cytokine" TargetMode="External" /><Relationship Id="rId2" Type="http://schemas.openxmlformats.org/officeDocument/2006/relationships/slide" Target="../slides/slide24.xml" /><Relationship Id="rId16" Type="http://schemas.openxmlformats.org/officeDocument/2006/relationships/hyperlink" Target="http://en.wikipedia.org/wiki/Dendritic_cell" TargetMode="External" /><Relationship Id="rId29" Type="http://schemas.openxmlformats.org/officeDocument/2006/relationships/hyperlink" Target="http://en.wikipedia.org/wiki/Interleukin_7#cite_note-pmid19141282-10" TargetMode="External" /><Relationship Id="rId11" Type="http://schemas.openxmlformats.org/officeDocument/2006/relationships/hyperlink" Target="http://en.wikipedia.org/wiki/Stromal_cell" TargetMode="External" /><Relationship Id="rId24" Type="http://schemas.openxmlformats.org/officeDocument/2006/relationships/hyperlink" Target="http://en.wikipedia.org/wiki/Interleukin_7#cite_note-Fry_TJ.2C_Mackall_CL_2002_3892.E2.80.93904-9" TargetMode="External" /><Relationship Id="rId32" Type="http://schemas.openxmlformats.org/officeDocument/2006/relationships/hyperlink" Target="http://en.wikipedia.org/wiki/Stem_cell" TargetMode="External" /><Relationship Id="rId37" Type="http://schemas.openxmlformats.org/officeDocument/2006/relationships/hyperlink" Target="http://en.wikipedia.org/wiki/T_cell" TargetMode="External" /><Relationship Id="rId40" Type="http://schemas.openxmlformats.org/officeDocument/2006/relationships/hyperlink" Target="http://en.wikipedia.org/wiki/Cytokine" TargetMode="External" /><Relationship Id="rId45" Type="http://schemas.openxmlformats.org/officeDocument/2006/relationships/hyperlink" Target="http://en.wikipedia.org/wiki/Knockout_studies" TargetMode="External" /><Relationship Id="rId53" Type="http://schemas.openxmlformats.org/officeDocument/2006/relationships/hyperlink" Target="http://en.wikipedia.org/wiki/Cyclophosphamide" TargetMode="External" /><Relationship Id="rId58" Type="http://schemas.openxmlformats.org/officeDocument/2006/relationships/hyperlink" Target="http://en.wikipedia.org/wiki/HIV" TargetMode="External" /><Relationship Id="rId66" Type="http://schemas.openxmlformats.org/officeDocument/2006/relationships/hyperlink" Target="http://en.wikipedia.org/wiki/Clinical_trials" TargetMode="External" /><Relationship Id="rId74" Type="http://schemas.openxmlformats.org/officeDocument/2006/relationships/hyperlink" Target="http://en.wikipedia.org/w/index.php?title=Interleukin_7&amp;action=edit&amp;section=12" TargetMode="External" /><Relationship Id="rId5" Type="http://schemas.openxmlformats.org/officeDocument/2006/relationships/hyperlink" Target="http://en.wikipedia.org/wiki/Gene" TargetMode="External" /><Relationship Id="rId15" Type="http://schemas.openxmlformats.org/officeDocument/2006/relationships/hyperlink" Target="http://en.wikipedia.org/wiki/Interleukin_7#cite_note-5" TargetMode="External" /><Relationship Id="rId23" Type="http://schemas.openxmlformats.org/officeDocument/2006/relationships/hyperlink" Target="http://en.wikipedia.org/wiki/Lymphocyte" TargetMode="External" /><Relationship Id="rId28" Type="http://schemas.openxmlformats.org/officeDocument/2006/relationships/hyperlink" Target="http://en.wikipedia.org/wiki/X-ray_crystallography#Biological_macromolecular_crystallography" TargetMode="External" /><Relationship Id="rId36" Type="http://schemas.openxmlformats.org/officeDocument/2006/relationships/hyperlink" Target="http://en.wikipedia.org/wiki/B_cell" TargetMode="External" /><Relationship Id="rId49" Type="http://schemas.openxmlformats.org/officeDocument/2006/relationships/hyperlink" Target="http://en.wikipedia.org/wiki/CD132" TargetMode="External" /><Relationship Id="rId57" Type="http://schemas.openxmlformats.org/officeDocument/2006/relationships/hyperlink" Target="http://en.wikipedia.org/w/index.php?title=Interleukin_7&amp;action=edit&amp;section=7" TargetMode="External" /><Relationship Id="rId61" Type="http://schemas.openxmlformats.org/officeDocument/2006/relationships/hyperlink" Target="http://en.wikipedia.org/w/index.php?title=Interleukin_7&amp;action=edit&amp;section=9" TargetMode="External" /><Relationship Id="rId10" Type="http://schemas.openxmlformats.org/officeDocument/2006/relationships/hyperlink" Target="http://en.wikipedia.org/wiki/Growth_factor" TargetMode="External" /><Relationship Id="rId19" Type="http://schemas.openxmlformats.org/officeDocument/2006/relationships/hyperlink" Target="http://en.wikipedia.org/wiki/Interleukin_7#cite_note-7" TargetMode="External" /><Relationship Id="rId31" Type="http://schemas.openxmlformats.org/officeDocument/2006/relationships/hyperlink" Target="http://en.wikipedia.org/w/index.php?title=Interleukin_7&amp;action=edit&amp;section=3" TargetMode="External" /><Relationship Id="rId44" Type="http://schemas.openxmlformats.org/officeDocument/2006/relationships/hyperlink" Target="http://en.wikipedia.org/wiki/Goblet_cell" TargetMode="External" /><Relationship Id="rId52" Type="http://schemas.openxmlformats.org/officeDocument/2006/relationships/hyperlink" Target="http://en.wikipedia.org/wiki/Lymphopenia" TargetMode="External" /><Relationship Id="rId60" Type="http://schemas.openxmlformats.org/officeDocument/2006/relationships/hyperlink" Target="http://en.wikipedia.org/w/index.php?title=Interleukin_7&amp;action=edit&amp;section=8" TargetMode="External" /><Relationship Id="rId65" Type="http://schemas.openxmlformats.org/officeDocument/2006/relationships/hyperlink" Target="http://en.wikipedia.org/wiki/Recombinant_DNA" TargetMode="External" /><Relationship Id="rId73" Type="http://schemas.openxmlformats.org/officeDocument/2006/relationships/hyperlink" Target="http://en.wikipedia.org/wiki/Interleukin_7#cite_note-IL7HIV-18" TargetMode="External" /><Relationship Id="rId4" Type="http://schemas.openxmlformats.org/officeDocument/2006/relationships/hyperlink" Target="http://en.wikipedia.org/wiki/Interleukin_7#cite_note-pmid3259677-1" TargetMode="External" /><Relationship Id="rId9" Type="http://schemas.openxmlformats.org/officeDocument/2006/relationships/hyperlink" Target="http://en.wikipedia.org/wiki/Haematopoiesis" TargetMode="External" /><Relationship Id="rId14" Type="http://schemas.openxmlformats.org/officeDocument/2006/relationships/hyperlink" Target="http://en.wikipedia.org/wiki/Keratinocyte" TargetMode="External" /><Relationship Id="rId22" Type="http://schemas.openxmlformats.org/officeDocument/2006/relationships/hyperlink" Target="http://en.wikipedia.org/wiki/Interleukin_7#cite_note-8" TargetMode="External" /><Relationship Id="rId27" Type="http://schemas.openxmlformats.org/officeDocument/2006/relationships/hyperlink" Target="http://en.wikipedia.org/wiki/IL7R" TargetMode="External" /><Relationship Id="rId30" Type="http://schemas.openxmlformats.org/officeDocument/2006/relationships/hyperlink" Target="http://en.wikipedia.org/w/index.php?title=Interleukin_7&amp;action=edit&amp;section=2" TargetMode="External" /><Relationship Id="rId35" Type="http://schemas.openxmlformats.org/officeDocument/2006/relationships/hyperlink" Target="http://en.wikipedia.org/wiki/Wikipedia:Citation_needed" TargetMode="External" /><Relationship Id="rId43" Type="http://schemas.openxmlformats.org/officeDocument/2006/relationships/hyperlink" Target="http://en.wikipedia.org/wiki/Interleukin_7#cite_note-11" TargetMode="External" /><Relationship Id="rId48" Type="http://schemas.openxmlformats.org/officeDocument/2006/relationships/hyperlink" Target="http://en.wikipedia.org/wiki/CD127" TargetMode="External" /><Relationship Id="rId56" Type="http://schemas.openxmlformats.org/officeDocument/2006/relationships/hyperlink" Target="http://en.wikipedia.org/wiki/Interleukin_7#cite_note-pmid10068062-14" TargetMode="External" /><Relationship Id="rId64" Type="http://schemas.openxmlformats.org/officeDocument/2006/relationships/hyperlink" Target="http://en.wikipedia.org/w/index.php?title=Interleukin_7&amp;action=edit&amp;section=10" TargetMode="External" /><Relationship Id="rId69" Type="http://schemas.openxmlformats.org/officeDocument/2006/relationships/hyperlink" Target="http://en.wikipedia.org/w/index.php?title=Dose_limiting_toxicity&amp;action=edit&amp;redlink=1" TargetMode="External" /><Relationship Id="rId8" Type="http://schemas.openxmlformats.org/officeDocument/2006/relationships/hyperlink" Target="http://en.wikipedia.org/wiki/Interleukin_7#cite_note-4" TargetMode="External" /><Relationship Id="rId51" Type="http://schemas.openxmlformats.org/officeDocument/2006/relationships/hyperlink" Target="http://en.wikipedia.org/wiki/Atrophy" TargetMode="External" /><Relationship Id="rId72" Type="http://schemas.openxmlformats.org/officeDocument/2006/relationships/hyperlink" Target="http://en.wikipedia.org/w/index.php?title=Interleukin_7&amp;action=edit&amp;section=11" TargetMode="External" /><Relationship Id="rId3" Type="http://schemas.openxmlformats.org/officeDocument/2006/relationships/hyperlink" Target="http://en.wikipedia.org/wiki/Protein" TargetMode="External" /><Relationship Id="rId12" Type="http://schemas.openxmlformats.org/officeDocument/2006/relationships/hyperlink" Target="http://en.wikipedia.org/wiki/Bone_marrow" TargetMode="External" /><Relationship Id="rId17" Type="http://schemas.openxmlformats.org/officeDocument/2006/relationships/hyperlink" Target="http://en.wikipedia.org/wiki/Interleukin_7#cite_note-6" TargetMode="External" /><Relationship Id="rId25" Type="http://schemas.openxmlformats.org/officeDocument/2006/relationships/hyperlink" Target="http://en.wikipedia.org/w/index.php?title=Interleukin_7&amp;action=edit&amp;section=1" TargetMode="External" /><Relationship Id="rId33" Type="http://schemas.openxmlformats.org/officeDocument/2006/relationships/hyperlink" Target="http://en.wikipedia.org/wiki/Lymphoid_progenitor_cell" TargetMode="External" /><Relationship Id="rId38" Type="http://schemas.openxmlformats.org/officeDocument/2006/relationships/hyperlink" Target="http://en.wikipedia.org/wiki/Natural_killer_cell" TargetMode="External" /><Relationship Id="rId46" Type="http://schemas.openxmlformats.org/officeDocument/2006/relationships/hyperlink" Target="http://en.wikipedia.org/wiki/Interleukin_7#cite_note-12" TargetMode="External" /><Relationship Id="rId59" Type="http://schemas.openxmlformats.org/officeDocument/2006/relationships/hyperlink" Target="http://en.wikipedia.org/wiki/Interleukin_7#cite_note-15" TargetMode="External" /><Relationship Id="rId67" Type="http://schemas.openxmlformats.org/officeDocument/2006/relationships/hyperlink" Target="http://en.wikipedia.org/wiki/Cancer" TargetMode="External" /><Relationship Id="rId20" Type="http://schemas.openxmlformats.org/officeDocument/2006/relationships/hyperlink" Target="http://en.wikipedia.org/wiki/Neuron" TargetMode="External" /><Relationship Id="rId41" Type="http://schemas.openxmlformats.org/officeDocument/2006/relationships/hyperlink" Target="http://en.wikipedia.org/wiki/Hepatocyte_growth_factor" TargetMode="External" /><Relationship Id="rId54" Type="http://schemas.openxmlformats.org/officeDocument/2006/relationships/hyperlink" Target="http://en.wikipedia.org/w/index.php?title=Interleukin_7&amp;action=edit&amp;section=5" TargetMode="External" /><Relationship Id="rId62" Type="http://schemas.openxmlformats.org/officeDocument/2006/relationships/hyperlink" Target="http://en.wikipedia.org/wiki/Immunotherapy" TargetMode="External" /><Relationship Id="rId70" Type="http://schemas.openxmlformats.org/officeDocument/2006/relationships/hyperlink" Target="http://en.wikipedia.org/wiki/Antibodies" TargetMode="External" /><Relationship Id="rId75" Type="http://schemas.openxmlformats.org/officeDocument/2006/relationships/hyperlink" Target="http://en.wikipedia.org/wiki/Interleukin_7#cite_note-19" TargetMode="External" /><Relationship Id="rId1" Type="http://schemas.openxmlformats.org/officeDocument/2006/relationships/notesMaster" Target="../notesMasters/notesMaster1.xml" /><Relationship Id="rId6" Type="http://schemas.openxmlformats.org/officeDocument/2006/relationships/hyperlink" Target="http://en.wikipedia.org/wiki/Interleukin_7#cite_note-pmid2643102-2" TargetMode="External" /></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CXCL11" TargetMode="External" /><Relationship Id="rId13" Type="http://schemas.openxmlformats.org/officeDocument/2006/relationships/hyperlink" Target="http://en.wikipedia.org/wiki/Chemokine_receptor" TargetMode="External" /><Relationship Id="rId18" Type="http://schemas.openxmlformats.org/officeDocument/2006/relationships/hyperlink" Target="http://en.wikipedia.org/wiki/Matrix_metalloproteinase" TargetMode="External" /><Relationship Id="rId3" Type="http://schemas.openxmlformats.org/officeDocument/2006/relationships/hyperlink" Target="http://en.wikipedia.org/wiki/Cytokine" TargetMode="External" /><Relationship Id="rId7" Type="http://schemas.openxmlformats.org/officeDocument/2006/relationships/hyperlink" Target="http://en.wikipedia.org/wiki/CXCL10" TargetMode="External" /><Relationship Id="rId12" Type="http://schemas.openxmlformats.org/officeDocument/2006/relationships/hyperlink" Target="http://en.wikipedia.org/wiki/CXCL9#cite_note-pmid10343098-2" TargetMode="External" /><Relationship Id="rId17" Type="http://schemas.openxmlformats.org/officeDocument/2006/relationships/hyperlink" Target="http://en.wikipedia.org/wiki/Collagenase" TargetMode="External" /><Relationship Id="rId2" Type="http://schemas.openxmlformats.org/officeDocument/2006/relationships/slide" Target="../slides/slide25.xml" /><Relationship Id="rId16" Type="http://schemas.openxmlformats.org/officeDocument/2006/relationships/hyperlink" Target="http://en.wikipedia.org/wiki/Neutrophil" TargetMode="External" /><Relationship Id="rId1" Type="http://schemas.openxmlformats.org/officeDocument/2006/relationships/notesMaster" Target="../notesMasters/notesMaster1.xml" /><Relationship Id="rId6" Type="http://schemas.openxmlformats.org/officeDocument/2006/relationships/hyperlink" Target="http://en.wikipedia.org/wiki/Interferon_gamma" TargetMode="External" /><Relationship Id="rId11" Type="http://schemas.openxmlformats.org/officeDocument/2006/relationships/hyperlink" Target="http://en.wikipedia.org/wiki/CXCL9#cite_note-pmid8976378-1" TargetMode="External" /><Relationship Id="rId5" Type="http://schemas.openxmlformats.org/officeDocument/2006/relationships/hyperlink" Target="http://en.wikipedia.org/wiki/Chemoattractant" TargetMode="External" /><Relationship Id="rId15" Type="http://schemas.openxmlformats.org/officeDocument/2006/relationships/hyperlink" Target="http://en.wikipedia.org/wiki/CXCL9#cite_note-pmid10233762-3" TargetMode="External" /><Relationship Id="rId10" Type="http://schemas.openxmlformats.org/officeDocument/2006/relationships/hyperlink" Target="http://en.wikipedia.org/wiki/Chromosome_4" TargetMode="External" /><Relationship Id="rId19" Type="http://schemas.openxmlformats.org/officeDocument/2006/relationships/hyperlink" Target="http://en.wikipedia.org/wiki/Gelatinase" TargetMode="External" /><Relationship Id="rId4" Type="http://schemas.openxmlformats.org/officeDocument/2006/relationships/hyperlink" Target="http://en.wikipedia.org/wiki/Chemokine" TargetMode="External" /><Relationship Id="rId9" Type="http://schemas.openxmlformats.org/officeDocument/2006/relationships/hyperlink" Target="http://en.wikipedia.org/wiki/Gene" TargetMode="External" /><Relationship Id="rId14" Type="http://schemas.openxmlformats.org/officeDocument/2006/relationships/hyperlink" Target="http://en.wikipedia.org/wiki/CXC_chemokine_receptors#CXCR3" TargetMode="External" /></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T_cells" TargetMode="External" /><Relationship Id="rId13" Type="http://schemas.openxmlformats.org/officeDocument/2006/relationships/hyperlink" Target="http://en.wikipedia.org/wiki/Interferon#Type_II_IFN" TargetMode="External" /><Relationship Id="rId18" Type="http://schemas.openxmlformats.org/officeDocument/2006/relationships/hyperlink" Target="http://en.wikipedia.org/wiki/Cytotoxic_T_cell" TargetMode="External" /><Relationship Id="rId26" Type="http://schemas.openxmlformats.org/officeDocument/2006/relationships/hyperlink" Target="http://en.wikipedia.org/wiki/CCL5#cite_note-pmid11138780-6" TargetMode="External" /><Relationship Id="rId39" Type="http://schemas.openxmlformats.org/officeDocument/2006/relationships/hyperlink" Target="http://en.wikipedia.org/wiki/CCL5#cite_note-pmid17001303-13" TargetMode="External" /><Relationship Id="rId3" Type="http://schemas.openxmlformats.org/officeDocument/2006/relationships/hyperlink" Target="http://en.wikipedia.org/w/index.php?title=CCL5&amp;action=edit&amp;section=1" TargetMode="External" /><Relationship Id="rId21" Type="http://schemas.openxmlformats.org/officeDocument/2006/relationships/hyperlink" Target="http://en.wikipedia.org/wiki/Chemokine#CC_chemokines" TargetMode="External" /><Relationship Id="rId34" Type="http://schemas.openxmlformats.org/officeDocument/2006/relationships/hyperlink" Target="http://en.wikipedia.org/wiki/CCR5" TargetMode="External" /><Relationship Id="rId7" Type="http://schemas.openxmlformats.org/officeDocument/2006/relationships/hyperlink" Target="http://en.wikipedia.org/wiki/Chemokine" TargetMode="External" /><Relationship Id="rId12" Type="http://schemas.openxmlformats.org/officeDocument/2006/relationships/hyperlink" Target="http://en.wikipedia.org/wiki/Interleukin_2" TargetMode="External" /><Relationship Id="rId17" Type="http://schemas.openxmlformats.org/officeDocument/2006/relationships/hyperlink" Target="http://en.wikipedia.org/wiki/HIV" TargetMode="External" /><Relationship Id="rId25" Type="http://schemas.openxmlformats.org/officeDocument/2006/relationships/hyperlink" Target="http://en.wikipedia.org/wiki/CCL5#cite_note-pmid10023774-5" TargetMode="External" /><Relationship Id="rId33" Type="http://schemas.openxmlformats.org/officeDocument/2006/relationships/hyperlink" Target="http://en.wikipedia.org/wiki/CCL5#cite_note-pmid11449371-10" TargetMode="External" /><Relationship Id="rId38" Type="http://schemas.openxmlformats.org/officeDocument/2006/relationships/hyperlink" Target="http://en.wikipedia.org/wiki/GPR75" TargetMode="External" /><Relationship Id="rId2" Type="http://schemas.openxmlformats.org/officeDocument/2006/relationships/slide" Target="../slides/slide26.xml" /><Relationship Id="rId16" Type="http://schemas.openxmlformats.org/officeDocument/2006/relationships/hyperlink" Target="http://en.wikipedia.org/wiki/CCL5#cite_note-pmid8617297-2" TargetMode="External" /><Relationship Id="rId20" Type="http://schemas.openxmlformats.org/officeDocument/2006/relationships/hyperlink" Target="http://en.wikipedia.org/wiki/CCL5#cite_note-pmid1691736-1" TargetMode="External" /><Relationship Id="rId29" Type="http://schemas.openxmlformats.org/officeDocument/2006/relationships/hyperlink" Target="http://en.wikipedia.org/w/index.php?title=CCL5&amp;action=edit&amp;section=2" TargetMode="External" /><Relationship Id="rId1" Type="http://schemas.openxmlformats.org/officeDocument/2006/relationships/notesMaster" Target="../notesMasters/notesMaster1.xml" /><Relationship Id="rId6" Type="http://schemas.openxmlformats.org/officeDocument/2006/relationships/hyperlink" Target="http://en.wikipedia.org/wiki/Cytokine" TargetMode="External" /><Relationship Id="rId11" Type="http://schemas.openxmlformats.org/officeDocument/2006/relationships/hyperlink" Target="http://en.wikipedia.org/wiki/Leukocyte" TargetMode="External" /><Relationship Id="rId24" Type="http://schemas.openxmlformats.org/officeDocument/2006/relationships/hyperlink" Target="http://en.wikipedia.org/wiki/CCL5#cite_note-isbn1-57059-253-5-4" TargetMode="External" /><Relationship Id="rId32" Type="http://schemas.openxmlformats.org/officeDocument/2006/relationships/hyperlink" Target="http://en.wikipedia.org/wiki/CCL5#cite_note-pmid8642344-9" TargetMode="External" /><Relationship Id="rId37" Type="http://schemas.openxmlformats.org/officeDocument/2006/relationships/hyperlink" Target="http://en.wikipedia.org/wiki/CCR1" TargetMode="External" /><Relationship Id="rId5" Type="http://schemas.openxmlformats.org/officeDocument/2006/relationships/hyperlink" Target="http://en.wikipedia.org/wiki/Chemotaxis" TargetMode="External" /><Relationship Id="rId15" Type="http://schemas.openxmlformats.org/officeDocument/2006/relationships/hyperlink" Target="http://en.wikipedia.org/wiki/NK_cells" TargetMode="External" /><Relationship Id="rId23" Type="http://schemas.openxmlformats.org/officeDocument/2006/relationships/hyperlink" Target="http://en.wikipedia.org/wiki/CCL5#cite_note-pmid2456327-3" TargetMode="External" /><Relationship Id="rId28" Type="http://schemas.openxmlformats.org/officeDocument/2006/relationships/hyperlink" Target="http://en.wikipedia.org/wiki/CCL5#cite_note-pmid20479208-8" TargetMode="External" /><Relationship Id="rId36" Type="http://schemas.openxmlformats.org/officeDocument/2006/relationships/hyperlink" Target="http://en.wikipedia.org/wiki/CCL5#cite_note-pmid11116158-12" TargetMode="External" /><Relationship Id="rId10" Type="http://schemas.openxmlformats.org/officeDocument/2006/relationships/hyperlink" Target="http://en.wikipedia.org/wiki/Basophil" TargetMode="External" /><Relationship Id="rId19" Type="http://schemas.openxmlformats.org/officeDocument/2006/relationships/hyperlink" Target="http://en.wikipedia.org/wiki/Chromosome_17" TargetMode="External" /><Relationship Id="rId31" Type="http://schemas.openxmlformats.org/officeDocument/2006/relationships/hyperlink" Target="http://en.wikipedia.org/wiki/CCR3_(gene)" TargetMode="External" /><Relationship Id="rId4" Type="http://schemas.openxmlformats.org/officeDocument/2006/relationships/hyperlink" Target="http://en.wikipedia.org/wiki/Protein" TargetMode="External" /><Relationship Id="rId9" Type="http://schemas.openxmlformats.org/officeDocument/2006/relationships/hyperlink" Target="http://en.wikipedia.org/wiki/Eosinophil" TargetMode="External" /><Relationship Id="rId14" Type="http://schemas.openxmlformats.org/officeDocument/2006/relationships/hyperlink" Target="http://en.wikipedia.org/wiki/T_cell" TargetMode="External" /><Relationship Id="rId22" Type="http://schemas.openxmlformats.org/officeDocument/2006/relationships/hyperlink" Target="http://en.wikipedia.org/wiki/KLF13" TargetMode="External" /><Relationship Id="rId27" Type="http://schemas.openxmlformats.org/officeDocument/2006/relationships/hyperlink" Target="http://en.wikipedia.org/wiki/CCL5#cite_note-pmid8525373-7" TargetMode="External" /><Relationship Id="rId30" Type="http://schemas.openxmlformats.org/officeDocument/2006/relationships/hyperlink" Target="http://en.wikipedia.org/wiki/Protein-protein_interaction" TargetMode="External" /><Relationship Id="rId35" Type="http://schemas.openxmlformats.org/officeDocument/2006/relationships/hyperlink" Target="http://en.wikipedia.org/wiki/CCL5#cite_note-pmid14637022-11" TargetMode="External" /></Relationships>
</file>

<file path=ppt/notesSlides/_rels/notesSlide18.xml.rels><?xml version="1.0" encoding="UTF-8" standalone="yes"?>
<Relationships xmlns="http://schemas.openxmlformats.org/package/2006/relationships"><Relationship Id="rId13" Type="http://schemas.openxmlformats.org/officeDocument/2006/relationships/hyperlink" Target="http://en.wikipedia.org/wiki/Ligand" TargetMode="External" /><Relationship Id="rId18" Type="http://schemas.openxmlformats.org/officeDocument/2006/relationships/hyperlink" Target="http://en.wikipedia.org/wiki/CC_chemokine_receptors#CCR5" TargetMode="External" /><Relationship Id="rId26" Type="http://schemas.openxmlformats.org/officeDocument/2006/relationships/hyperlink" Target="http://en.wikipedia.org/wiki/Cannabis" TargetMode="External" /><Relationship Id="rId39" Type="http://schemas.openxmlformats.org/officeDocument/2006/relationships/hyperlink" Target="http://en.wikipedia.org/wiki/CCL24#cite_note-pmid19796209-4" TargetMode="External" /><Relationship Id="rId3" Type="http://schemas.openxmlformats.org/officeDocument/2006/relationships/hyperlink" Target="http://en.wikipedia.org/w/index.php?title=CCL11&amp;action=edit&amp;section=1" TargetMode="External" /><Relationship Id="rId21" Type="http://schemas.openxmlformats.org/officeDocument/2006/relationships/hyperlink" Target="http://en.wikipedia.org/wiki/CCL11#cite_note-pmid9143704-7" TargetMode="External" /><Relationship Id="rId34" Type="http://schemas.openxmlformats.org/officeDocument/2006/relationships/hyperlink" Target="http://en.wikipedia.org/w/index.php?title=CCL24&amp;action=edit&amp;section=1" TargetMode="External" /><Relationship Id="rId42" Type="http://schemas.openxmlformats.org/officeDocument/2006/relationships/hyperlink" Target="http://en.wikipedia.org/wiki/Ovary" TargetMode="External" /><Relationship Id="rId47" Type="http://schemas.openxmlformats.org/officeDocument/2006/relationships/hyperlink" Target="http://en.wikipedia.org/wiki/Basophil" TargetMode="External" /><Relationship Id="rId7" Type="http://schemas.openxmlformats.org/officeDocument/2006/relationships/hyperlink" Target="http://en.wikipedia.org/wiki/Chemotaxis" TargetMode="External" /><Relationship Id="rId12" Type="http://schemas.openxmlformats.org/officeDocument/2006/relationships/hyperlink" Target="http://en.wikipedia.org/wiki/Chemokine_receptor" TargetMode="External" /><Relationship Id="rId17" Type="http://schemas.openxmlformats.org/officeDocument/2006/relationships/hyperlink" Target="http://en.wikipedia.org/wiki/CCL11#cite_note-pmid8631813-1" TargetMode="External" /><Relationship Id="rId25" Type="http://schemas.openxmlformats.org/officeDocument/2006/relationships/hyperlink" Target="http://en.wikipedia.org/wiki/Hippocampus" TargetMode="External" /><Relationship Id="rId33" Type="http://schemas.openxmlformats.org/officeDocument/2006/relationships/hyperlink" Target="http://en.wikipedia.org/wiki/CCL24#cite_note-pmid12853948-2" TargetMode="External" /><Relationship Id="rId38" Type="http://schemas.openxmlformats.org/officeDocument/2006/relationships/hyperlink" Target="http://en.wikipedia.org/wiki/Aspirin-induced_asthma" TargetMode="External" /><Relationship Id="rId46" Type="http://schemas.openxmlformats.org/officeDocument/2006/relationships/hyperlink" Target="http://en.wikipedia.org/wiki/CCL26#cite_note-2" TargetMode="External" /><Relationship Id="rId2" Type="http://schemas.openxmlformats.org/officeDocument/2006/relationships/slide" Target="../slides/slide27.xml" /><Relationship Id="rId16" Type="http://schemas.openxmlformats.org/officeDocument/2006/relationships/hyperlink" Target="http://en.wikipedia.org/wiki/CC_chemokine_receptors#CCR3" TargetMode="External" /><Relationship Id="rId20" Type="http://schemas.openxmlformats.org/officeDocument/2006/relationships/hyperlink" Target="http://en.wikipedia.org/wiki/Monocyte" TargetMode="External" /><Relationship Id="rId29" Type="http://schemas.openxmlformats.org/officeDocument/2006/relationships/hyperlink" Target="http://en.wikipedia.org/wiki/Protein" TargetMode="External" /><Relationship Id="rId41" Type="http://schemas.openxmlformats.org/officeDocument/2006/relationships/hyperlink" Target="http://en.wikipedia.org/wiki/Lung" TargetMode="External" /><Relationship Id="rId1" Type="http://schemas.openxmlformats.org/officeDocument/2006/relationships/notesMaster" Target="../notesMasters/notesMaster1.xml" /><Relationship Id="rId6" Type="http://schemas.openxmlformats.org/officeDocument/2006/relationships/hyperlink" Target="http://en.wikipedia.org/wiki/Eosinophil" TargetMode="External" /><Relationship Id="rId11" Type="http://schemas.openxmlformats.org/officeDocument/2006/relationships/hyperlink" Target="http://en.wikipedia.org/wiki/CCL11#cite_note-pmid8597956-5" TargetMode="External" /><Relationship Id="rId24" Type="http://schemas.openxmlformats.org/officeDocument/2006/relationships/hyperlink" Target="http://en.wikipedia.org/wiki/Neurogenesis" TargetMode="External" /><Relationship Id="rId32" Type="http://schemas.openxmlformats.org/officeDocument/2006/relationships/hyperlink" Target="http://en.wikipedia.org/wiki/Chromosome_7" TargetMode="External" /><Relationship Id="rId37" Type="http://schemas.openxmlformats.org/officeDocument/2006/relationships/hyperlink" Target="http://en.wikipedia.org/w/index.php?title=CCL24&amp;action=edit&amp;section=2" TargetMode="External" /><Relationship Id="rId40" Type="http://schemas.openxmlformats.org/officeDocument/2006/relationships/hyperlink" Target="http://en.wikipedia.org/wiki/Heart" TargetMode="External" /><Relationship Id="rId45" Type="http://schemas.openxmlformats.org/officeDocument/2006/relationships/hyperlink" Target="http://en.wikipedia.org/wiki/CCL26#cite_note-1" TargetMode="External" /><Relationship Id="rId5" Type="http://schemas.openxmlformats.org/officeDocument/2006/relationships/hyperlink" Target="http://en.wikipedia.org/wiki/Chemokine" TargetMode="External" /><Relationship Id="rId15" Type="http://schemas.openxmlformats.org/officeDocument/2006/relationships/hyperlink" Target="http://en.wikipedia.org/wiki/CCL11#cite_note-pmid11264152-6" TargetMode="External" /><Relationship Id="rId23" Type="http://schemas.openxmlformats.org/officeDocument/2006/relationships/hyperlink" Target="http://en.wikipedia.org/wiki/CCL11#cite_note-pmid21886162-8" TargetMode="External" /><Relationship Id="rId28" Type="http://schemas.openxmlformats.org/officeDocument/2006/relationships/hyperlink" Target="http://en.wikipedia.org/wiki/CCL11#cite_note-pmid23820464-9" TargetMode="External" /><Relationship Id="rId36" Type="http://schemas.openxmlformats.org/officeDocument/2006/relationships/hyperlink" Target="http://en.wikipedia.org/wiki/Lymphocyte" TargetMode="External" /><Relationship Id="rId49" Type="http://schemas.openxmlformats.org/officeDocument/2006/relationships/hyperlink" Target="http://en.wikipedia.org/wiki/CCL26#cite_note-4" TargetMode="External" /><Relationship Id="rId10" Type="http://schemas.openxmlformats.org/officeDocument/2006/relationships/hyperlink" Target="http://en.wikipedia.org/wiki/CCL11#cite_note-pmid8609214-4" TargetMode="External" /><Relationship Id="rId19" Type="http://schemas.openxmlformats.org/officeDocument/2006/relationships/hyperlink" Target="http://en.wikipedia.org/wiki/Neutrophil" TargetMode="External" /><Relationship Id="rId31" Type="http://schemas.openxmlformats.org/officeDocument/2006/relationships/hyperlink" Target="http://en.wikipedia.org/wiki/CCL24#cite_note-pmid9104803-1" TargetMode="External" /><Relationship Id="rId44" Type="http://schemas.openxmlformats.org/officeDocument/2006/relationships/hyperlink" Target="http://en.wikipedia.org/wiki/Interleukin_4" TargetMode="External" /><Relationship Id="rId4" Type="http://schemas.openxmlformats.org/officeDocument/2006/relationships/hyperlink" Target="http://en.wikipedia.org/wiki/Cytokine" TargetMode="External" /><Relationship Id="rId9" Type="http://schemas.openxmlformats.org/officeDocument/2006/relationships/hyperlink" Target="http://en.wikipedia.org/wiki/CCL11#cite_note-pmid7509365-3" TargetMode="External" /><Relationship Id="rId14" Type="http://schemas.openxmlformats.org/officeDocument/2006/relationships/hyperlink" Target="http://en.wikipedia.org/wiki/CC_chemokine_receptors#CCR2" TargetMode="External" /><Relationship Id="rId22" Type="http://schemas.openxmlformats.org/officeDocument/2006/relationships/hyperlink" Target="http://en.wikipedia.org/w/index.php?title=CCL11&amp;action=edit&amp;section=2" TargetMode="External" /><Relationship Id="rId27" Type="http://schemas.openxmlformats.org/officeDocument/2006/relationships/hyperlink" Target="http://en.wikipedia.org/wiki/Schizophrenia" TargetMode="External" /><Relationship Id="rId30" Type="http://schemas.openxmlformats.org/officeDocument/2006/relationships/hyperlink" Target="http://en.wikipedia.org/wiki/Gene" TargetMode="External" /><Relationship Id="rId35" Type="http://schemas.openxmlformats.org/officeDocument/2006/relationships/hyperlink" Target="http://en.wikipedia.org/wiki/CCL24#cite_note-pmid9365122-3" TargetMode="External" /><Relationship Id="rId43" Type="http://schemas.openxmlformats.org/officeDocument/2006/relationships/hyperlink" Target="http://en.wikipedia.org/wiki/Endothelial_cell" TargetMode="External" /><Relationship Id="rId48" Type="http://schemas.openxmlformats.org/officeDocument/2006/relationships/hyperlink" Target="http://en.wikipedia.org/wiki/CCL26#cite_note-3" TargetMode="External" /><Relationship Id="rId8" Type="http://schemas.openxmlformats.org/officeDocument/2006/relationships/hyperlink" Target="http://en.wikipedia.org/wiki/Allergic" TargetMode="External" /></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Natural_killer_cells" TargetMode="External" /><Relationship Id="rId13" Type="http://schemas.openxmlformats.org/officeDocument/2006/relationships/hyperlink" Target="http://en.wikipedia.org/wiki/CCL4#cite_note-pmid11470920-4" TargetMode="External" /><Relationship Id="rId3" Type="http://schemas.openxmlformats.org/officeDocument/2006/relationships/hyperlink" Target="http://en.wikipedia.org/w/index.php?title=CCL4&amp;action=edit&amp;section=1" TargetMode="External" /><Relationship Id="rId7" Type="http://schemas.openxmlformats.org/officeDocument/2006/relationships/hyperlink" Target="http://en.wikipedia.org/wiki/Chemoattractant" TargetMode="External" /><Relationship Id="rId12" Type="http://schemas.openxmlformats.org/officeDocument/2006/relationships/hyperlink" Target="http://en.wikipedia.org/wiki/Perforin" TargetMode="External" /><Relationship Id="rId17" Type="http://schemas.openxmlformats.org/officeDocument/2006/relationships/hyperlink" Target="http://en.wikipedia.org/wiki/CCL4#cite_note-pmid11278300-5" TargetMode="External" /><Relationship Id="rId2" Type="http://schemas.openxmlformats.org/officeDocument/2006/relationships/slide" Target="../slides/slide28.xml" /><Relationship Id="rId16" Type="http://schemas.openxmlformats.org/officeDocument/2006/relationships/hyperlink" Target="http://en.wikipedia.org/wiki/CCL3" TargetMode="External" /><Relationship Id="rId1" Type="http://schemas.openxmlformats.org/officeDocument/2006/relationships/notesMaster" Target="../notesMasters/notesMaster1.xml" /><Relationship Id="rId6" Type="http://schemas.openxmlformats.org/officeDocument/2006/relationships/hyperlink" Target="http://en.wikipedia.org/wiki/CCR5" TargetMode="External" /><Relationship Id="rId11" Type="http://schemas.openxmlformats.org/officeDocument/2006/relationships/hyperlink" Target="http://en.wikipedia.org/wiki/CCL4#cite_note-pmid8525373-3" TargetMode="External" /><Relationship Id="rId5" Type="http://schemas.openxmlformats.org/officeDocument/2006/relationships/hyperlink" Target="http://en.wikipedia.org/wiki/Chemokine#CC_chemokines" TargetMode="External" /><Relationship Id="rId15" Type="http://schemas.openxmlformats.org/officeDocument/2006/relationships/hyperlink" Target="http://en.wikipedia.org/wiki/Protein-protein_interaction" TargetMode="External" /><Relationship Id="rId10" Type="http://schemas.openxmlformats.org/officeDocument/2006/relationships/hyperlink" Target="http://en.wikipedia.org/wiki/CCL4#cite_note-pmid11702067-2" TargetMode="External" /><Relationship Id="rId4" Type="http://schemas.openxmlformats.org/officeDocument/2006/relationships/hyperlink" Target="http://en.wikipedia.org/wiki/Macrophage_inflammatory_protein" TargetMode="External" /><Relationship Id="rId9" Type="http://schemas.openxmlformats.org/officeDocument/2006/relationships/hyperlink" Target="http://en.wikipedia.org/wiki/Monocyte" TargetMode="External" /><Relationship Id="rId14" Type="http://schemas.openxmlformats.org/officeDocument/2006/relationships/hyperlink" Target="http://en.wikipedia.org/w/index.php?title=CCL4&amp;action=edit&amp;section=2"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6" Type="http://schemas.openxmlformats.org/officeDocument/2006/relationships/hyperlink" Target="http://en.wikipedia.org/wiki/CXCR3" TargetMode="External" /><Relationship Id="rId21" Type="http://schemas.openxmlformats.org/officeDocument/2006/relationships/hyperlink" Target="http://en.wikipedia.org/wiki/Bone_marrow" TargetMode="External" /><Relationship Id="rId42" Type="http://schemas.openxmlformats.org/officeDocument/2006/relationships/hyperlink" Target="http://en.wikipedia.org/wiki/CCL2#cite_note-pmid8170963-1" TargetMode="External" /><Relationship Id="rId47" Type="http://schemas.openxmlformats.org/officeDocument/2006/relationships/hyperlink" Target="http://en.wikipedia.org/wiki/Exon" TargetMode="External" /><Relationship Id="rId63" Type="http://schemas.openxmlformats.org/officeDocument/2006/relationships/hyperlink" Target="http://en.wikipedia.org/wiki/CCL2#cite_note-pmid17160712-8" TargetMode="External" /><Relationship Id="rId68" Type="http://schemas.openxmlformats.org/officeDocument/2006/relationships/hyperlink" Target="http://en.wikipedia.org/wiki/RANTES" TargetMode="External" /><Relationship Id="rId84" Type="http://schemas.openxmlformats.org/officeDocument/2006/relationships/hyperlink" Target="http://en.wikipedia.org/wiki/CCL2#cite_note-Foresti-16" TargetMode="External" /><Relationship Id="rId89" Type="http://schemas.openxmlformats.org/officeDocument/2006/relationships/hyperlink" Target="http://en.wikipedia.org/wiki/CCL2#cite_note-Ransohoff-20" TargetMode="External" /><Relationship Id="rId112" Type="http://schemas.openxmlformats.org/officeDocument/2006/relationships/hyperlink" Target="http://en.wikipedia.org/wiki/NFKB2" TargetMode="External" /><Relationship Id="rId16" Type="http://schemas.openxmlformats.org/officeDocument/2006/relationships/hyperlink" Target="http://en.wikipedia.org/wiki/Fibroblast" TargetMode="External" /><Relationship Id="rId107" Type="http://schemas.openxmlformats.org/officeDocument/2006/relationships/hyperlink" Target="http://en.wikipedia.org/wiki/IL1B" TargetMode="External" /><Relationship Id="rId11" Type="http://schemas.openxmlformats.org/officeDocument/2006/relationships/hyperlink" Target="http://en.wikipedia.org/wiki/CXCL10#cite_note-pmid10343098-3" TargetMode="External" /><Relationship Id="rId24" Type="http://schemas.openxmlformats.org/officeDocument/2006/relationships/hyperlink" Target="http://en.wikipedia.org/wiki/CXCL10#cite_note-pmid7540647-5" TargetMode="External" /><Relationship Id="rId32" Type="http://schemas.openxmlformats.org/officeDocument/2006/relationships/hyperlink" Target="http://www.rcsb.org/pdb/cgi/explore.cgi?pdbId=1o7y" TargetMode="External" /><Relationship Id="rId37" Type="http://schemas.openxmlformats.org/officeDocument/2006/relationships/hyperlink" Target="http://en.wikipedia.org/wiki/CXCL10#cite_note-pmid20186843-10" TargetMode="External" /><Relationship Id="rId40" Type="http://schemas.openxmlformats.org/officeDocument/2006/relationships/hyperlink" Target="http://en.wikipedia.org/wiki/Inflammation" TargetMode="External" /><Relationship Id="rId45" Type="http://schemas.openxmlformats.org/officeDocument/2006/relationships/hyperlink" Target="http://en.wikipedia.org/wiki/Chromosome_17" TargetMode="External" /><Relationship Id="rId53" Type="http://schemas.openxmlformats.org/officeDocument/2006/relationships/hyperlink" Target="http://en.wikipedia.org/w/index.php?title=CCL2&amp;action=edit&amp;section=2" TargetMode="External" /><Relationship Id="rId58" Type="http://schemas.openxmlformats.org/officeDocument/2006/relationships/hyperlink" Target="http://en.wikipedia.org/wiki/Molecular_weight" TargetMode="External" /><Relationship Id="rId66" Type="http://schemas.openxmlformats.org/officeDocument/2006/relationships/hyperlink" Target="http://en.wikipedia.org/wiki/Osteoclast" TargetMode="External" /><Relationship Id="rId74" Type="http://schemas.openxmlformats.org/officeDocument/2006/relationships/hyperlink" Target="http://en.wikipedia.org/wiki/CCL2#cite_note-Banisadr-12" TargetMode="External" /><Relationship Id="rId79" Type="http://schemas.openxmlformats.org/officeDocument/2006/relationships/hyperlink" Target="http://en.wikipedia.org/wiki/CCL2#cite_note-Xia-13" TargetMode="External" /><Relationship Id="rId87" Type="http://schemas.openxmlformats.org/officeDocument/2006/relationships/hyperlink" Target="http://en.wikipedia.org/wiki/CCL2#cite_note-Hickman-19" TargetMode="External" /><Relationship Id="rId102" Type="http://schemas.openxmlformats.org/officeDocument/2006/relationships/hyperlink" Target="http://en.wikipedia.org/wiki/CCL2#cite_note-pmid16439461-24" TargetMode="External" /><Relationship Id="rId110" Type="http://schemas.openxmlformats.org/officeDocument/2006/relationships/hyperlink" Target="http://en.wikipedia.org/wiki/Nitric_oxide_synthase" TargetMode="External" /><Relationship Id="rId115" Type="http://schemas.openxmlformats.org/officeDocument/2006/relationships/hyperlink" Target="http://en.wikipedia.org/wiki/CCL2#cite_note-pmid20817086-26" TargetMode="External" /><Relationship Id="rId5" Type="http://schemas.openxmlformats.org/officeDocument/2006/relationships/hyperlink" Target="http://en.wikipedia.org/wiki/CXCL10#cite_note-pmid3925348-1" TargetMode="External" /><Relationship Id="rId61" Type="http://schemas.openxmlformats.org/officeDocument/2006/relationships/hyperlink" Target="http://en.wikipedia.org/wiki/CCR2" TargetMode="External" /><Relationship Id="rId82" Type="http://schemas.openxmlformats.org/officeDocument/2006/relationships/hyperlink" Target="http://en.wikipedia.org/wiki/CCL2#cite_note-Gerard-15" TargetMode="External" /><Relationship Id="rId90" Type="http://schemas.openxmlformats.org/officeDocument/2006/relationships/hyperlink" Target="http://en.wikipedia.org/wiki/CCL2#cite_note-Semple-21" TargetMode="External" /><Relationship Id="rId95" Type="http://schemas.openxmlformats.org/officeDocument/2006/relationships/hyperlink" Target="http://en.wikipedia.org/wiki/C-Jun_N-terminal_kinases" TargetMode="External" /><Relationship Id="rId19" Type="http://schemas.openxmlformats.org/officeDocument/2006/relationships/hyperlink" Target="http://en.wikipedia.org/wiki/NK_cells" TargetMode="External" /><Relationship Id="rId14" Type="http://schemas.openxmlformats.org/officeDocument/2006/relationships/hyperlink" Target="http://en.wikipedia.org/wiki/Monocyte" TargetMode="External" /><Relationship Id="rId22" Type="http://schemas.openxmlformats.org/officeDocument/2006/relationships/hyperlink" Target="http://en.wikipedia.org/wiki/Angiogenesis" TargetMode="External" /><Relationship Id="rId27" Type="http://schemas.openxmlformats.org/officeDocument/2006/relationships/hyperlink" Target="http://en.wikipedia.org/wiki/CXCL10#cite_note-pmid12173928-6" TargetMode="External" /><Relationship Id="rId30" Type="http://schemas.openxmlformats.org/officeDocument/2006/relationships/hyperlink" Target="http://en.wikipedia.org/wiki/Protein_Data_Bank" TargetMode="External" /><Relationship Id="rId35" Type="http://schemas.openxmlformats.org/officeDocument/2006/relationships/hyperlink" Target="http://en.wikipedia.org/wiki/CXCL10#cite_note-pmid16960776-8" TargetMode="External" /><Relationship Id="rId43" Type="http://schemas.openxmlformats.org/officeDocument/2006/relationships/hyperlink" Target="http://en.wikipedia.org/wiki/CCL2#cite_note-pmid8830793-2" TargetMode="External" /><Relationship Id="rId48" Type="http://schemas.openxmlformats.org/officeDocument/2006/relationships/hyperlink" Target="http://en.wikipedia.org/wiki/Intron" TargetMode="External" /><Relationship Id="rId56" Type="http://schemas.openxmlformats.org/officeDocument/2006/relationships/hyperlink" Target="http://en.wikipedia.org/w/index.php?title=CCL2&amp;action=edit&amp;section=3" TargetMode="External" /><Relationship Id="rId64" Type="http://schemas.openxmlformats.org/officeDocument/2006/relationships/hyperlink" Target="http://en.wikipedia.org/wiki/CCL2#cite_note-pmid8550082-9" TargetMode="External" /><Relationship Id="rId69" Type="http://schemas.openxmlformats.org/officeDocument/2006/relationships/hyperlink" Target="http://en.wikipedia.org/wiki/Tartrate_resistant_acid_phosphatase" TargetMode="External" /><Relationship Id="rId77" Type="http://schemas.openxmlformats.org/officeDocument/2006/relationships/hyperlink" Target="http://en.wikipedia.org/wiki/Rheumatoid_arthritis" TargetMode="External" /><Relationship Id="rId100" Type="http://schemas.openxmlformats.org/officeDocument/2006/relationships/hyperlink" Target="http://en.wikipedia.org/wiki/Adipokine" TargetMode="External" /><Relationship Id="rId105" Type="http://schemas.openxmlformats.org/officeDocument/2006/relationships/hyperlink" Target="http://en.wikipedia.org/wiki/CCL2#cite_note-pmid21900689-25" TargetMode="External" /><Relationship Id="rId113" Type="http://schemas.openxmlformats.org/officeDocument/2006/relationships/hyperlink" Target="http://en.wikipedia.org/wiki/Interleukin_10" TargetMode="External" /><Relationship Id="rId8" Type="http://schemas.openxmlformats.org/officeDocument/2006/relationships/hyperlink" Target="http://en.wikipedia.org/wiki/Chemokine" TargetMode="External" /><Relationship Id="rId51" Type="http://schemas.openxmlformats.org/officeDocument/2006/relationships/hyperlink" Target="http://en.wikipedia.org/wiki/CCL2#cite_note-pmid2465924-4" TargetMode="External" /><Relationship Id="rId72" Type="http://schemas.openxmlformats.org/officeDocument/2006/relationships/hyperlink" Target="http://en.wikipedia.org/wiki/Cell_differentiation" TargetMode="External" /><Relationship Id="rId80" Type="http://schemas.openxmlformats.org/officeDocument/2006/relationships/hyperlink" Target="http://en.wikipedia.org/wiki/Glomerulonephritis" TargetMode="External" /><Relationship Id="rId85" Type="http://schemas.openxmlformats.org/officeDocument/2006/relationships/hyperlink" Target="http://en.wikipedia.org/wiki/CCL2#cite_note-Fabene-17" TargetMode="External" /><Relationship Id="rId93" Type="http://schemas.openxmlformats.org/officeDocument/2006/relationships/hyperlink" Target="http://en.wikipedia.org/wiki/MAPK3" TargetMode="External" /><Relationship Id="rId98" Type="http://schemas.openxmlformats.org/officeDocument/2006/relationships/hyperlink" Target="http://en.wikipedia.org/wiki/CCL2#cite_note-pmid21589925-23" TargetMode="External" /><Relationship Id="rId3" Type="http://schemas.openxmlformats.org/officeDocument/2006/relationships/hyperlink" Target="http://en.wikipedia.org/wiki/Protein" TargetMode="External" /><Relationship Id="rId12" Type="http://schemas.openxmlformats.org/officeDocument/2006/relationships/hyperlink" Target="http://en.wikipedia.org/w/index.php?title=CXCL10&amp;action=edit&amp;section=2" TargetMode="External" /><Relationship Id="rId17" Type="http://schemas.openxmlformats.org/officeDocument/2006/relationships/hyperlink" Target="http://en.wikipedia.org/wiki/Macrophage" TargetMode="External" /><Relationship Id="rId25" Type="http://schemas.openxmlformats.org/officeDocument/2006/relationships/hyperlink" Target="http://en.wikipedia.org/wiki/Chemokine_receptor" TargetMode="External" /><Relationship Id="rId33" Type="http://schemas.openxmlformats.org/officeDocument/2006/relationships/hyperlink" Target="http://www.rcsb.org/pdb/cgi/explore.cgi?pdbId=1o80" TargetMode="External" /><Relationship Id="rId38" Type="http://schemas.openxmlformats.org/officeDocument/2006/relationships/hyperlink" Target="http://en.wikipedia.org/wiki/CXCL10#cite_note-pmid20608766-11" TargetMode="External" /><Relationship Id="rId46" Type="http://schemas.openxmlformats.org/officeDocument/2006/relationships/hyperlink" Target="http://en.wikipedia.org/wiki/CCL2#cite_note-pmid2004761-3" TargetMode="External" /><Relationship Id="rId59" Type="http://schemas.openxmlformats.org/officeDocument/2006/relationships/hyperlink" Target="http://en.wikipedia.org/wiki/Dendritic_cell" TargetMode="External" /><Relationship Id="rId67" Type="http://schemas.openxmlformats.org/officeDocument/2006/relationships/hyperlink" Target="http://en.wikipedia.org/wiki/Osteoblast" TargetMode="External" /><Relationship Id="rId103" Type="http://schemas.openxmlformats.org/officeDocument/2006/relationships/hyperlink" Target="http://en.wikipedia.org/wiki/Cardiomyocyte" TargetMode="External" /><Relationship Id="rId108" Type="http://schemas.openxmlformats.org/officeDocument/2006/relationships/hyperlink" Target="http://en.wikipedia.org/wiki/HMOX1" TargetMode="External" /><Relationship Id="rId20" Type="http://schemas.openxmlformats.org/officeDocument/2006/relationships/hyperlink" Target="http://en.wikipedia.org/wiki/Dendritic_cells" TargetMode="External" /><Relationship Id="rId41" Type="http://schemas.openxmlformats.org/officeDocument/2006/relationships/hyperlink" Target="http://en.wikipedia.org/wiki/Infection" TargetMode="External" /><Relationship Id="rId54" Type="http://schemas.openxmlformats.org/officeDocument/2006/relationships/hyperlink" Target="http://en.wikipedia.org/wiki/CCL2#cite_note-McDermott2005-6" TargetMode="External" /><Relationship Id="rId62" Type="http://schemas.openxmlformats.org/officeDocument/2006/relationships/hyperlink" Target="http://en.wikipedia.org/wiki/CCR4" TargetMode="External" /><Relationship Id="rId70" Type="http://schemas.openxmlformats.org/officeDocument/2006/relationships/hyperlink" Target="http://en.wikipedia.org/wiki/Cathepsin" TargetMode="External" /><Relationship Id="rId75" Type="http://schemas.openxmlformats.org/officeDocument/2006/relationships/hyperlink" Target="http://en.wikipedia.org/w/index.php?title=CCL2&amp;action=edit&amp;section=4" TargetMode="External" /><Relationship Id="rId83" Type="http://schemas.openxmlformats.org/officeDocument/2006/relationships/hyperlink" Target="http://en.wikipedia.org/wiki/Neuroglia" TargetMode="External" /><Relationship Id="rId88" Type="http://schemas.openxmlformats.org/officeDocument/2006/relationships/hyperlink" Target="http://en.wikipedia.org/wiki/Experimental_autoimmune_encephalomyelitis" TargetMode="External" /><Relationship Id="rId91" Type="http://schemas.openxmlformats.org/officeDocument/2006/relationships/hyperlink" Target="http://en.wikipedia.org/wiki/CCL2#cite_note-pmid21975431-22" TargetMode="External" /><Relationship Id="rId96" Type="http://schemas.openxmlformats.org/officeDocument/2006/relationships/hyperlink" Target="http://en.wikipedia.org/wiki/AP-1_(transcription_factor)" TargetMode="External" /><Relationship Id="rId111" Type="http://schemas.openxmlformats.org/officeDocument/2006/relationships/hyperlink" Target="http://en.wikipedia.org/wiki/NFKB1" TargetMode="External" /><Relationship Id="rId1" Type="http://schemas.openxmlformats.org/officeDocument/2006/relationships/notesMaster" Target="../notesMasters/notesMaster1.xml" /><Relationship Id="rId6" Type="http://schemas.openxmlformats.org/officeDocument/2006/relationships/hyperlink" Target="http://en.wikipedia.org/wiki/CXCL10#cite_note-pmid2437586-2" TargetMode="External" /><Relationship Id="rId15" Type="http://schemas.openxmlformats.org/officeDocument/2006/relationships/hyperlink" Target="http://en.wikipedia.org/wiki/Endothelial_cell" TargetMode="External" /><Relationship Id="rId23" Type="http://schemas.openxmlformats.org/officeDocument/2006/relationships/hyperlink" Target="http://en.wikipedia.org/wiki/CXCL10#cite_note-pmid11907072-4" TargetMode="External" /><Relationship Id="rId28" Type="http://schemas.openxmlformats.org/officeDocument/2006/relationships/hyperlink" Target="http://en.wikipedia.org/w/index.php?title=CXCL10&amp;action=edit&amp;section=3" TargetMode="External" /><Relationship Id="rId36" Type="http://schemas.openxmlformats.org/officeDocument/2006/relationships/hyperlink" Target="http://en.wikipedia.org/wiki/CXCL10#cite_note-pmid17133471-9" TargetMode="External" /><Relationship Id="rId49" Type="http://schemas.openxmlformats.org/officeDocument/2006/relationships/hyperlink" Target="http://en.wikipedia.org/wiki/Protein_precursor" TargetMode="External" /><Relationship Id="rId57" Type="http://schemas.openxmlformats.org/officeDocument/2006/relationships/hyperlink" Target="http://en.wikipedia.org/wiki/Polypeptide" TargetMode="External" /><Relationship Id="rId106" Type="http://schemas.openxmlformats.org/officeDocument/2006/relationships/hyperlink" Target="http://en.wikipedia.org/wiki/Tumor_necrosis_factor-alpha" TargetMode="External" /><Relationship Id="rId114" Type="http://schemas.openxmlformats.org/officeDocument/2006/relationships/hyperlink" Target="http://en.wikipedia.org/wiki/Melatonin" TargetMode="External" /><Relationship Id="rId10" Type="http://schemas.openxmlformats.org/officeDocument/2006/relationships/hyperlink" Target="http://en.wikipedia.org/wiki/Chromosome_4" TargetMode="External" /><Relationship Id="rId31" Type="http://schemas.openxmlformats.org/officeDocument/2006/relationships/hyperlink" Target="http://www.rcsb.org/pdb/cgi/explore.cgi?pdbId=1lv9" TargetMode="External" /><Relationship Id="rId44" Type="http://schemas.openxmlformats.org/officeDocument/2006/relationships/hyperlink" Target="http://en.wikipedia.org/w/index.php?title=CCL2&amp;action=edit&amp;section=1" TargetMode="External" /><Relationship Id="rId52" Type="http://schemas.openxmlformats.org/officeDocument/2006/relationships/hyperlink" Target="http://en.wikipedia.org/wiki/CCL2#cite_note-pmid2923622-5" TargetMode="External" /><Relationship Id="rId60" Type="http://schemas.openxmlformats.org/officeDocument/2006/relationships/hyperlink" Target="http://en.wikipedia.org/wiki/Metalloproteinase" TargetMode="External" /><Relationship Id="rId65" Type="http://schemas.openxmlformats.org/officeDocument/2006/relationships/hyperlink" Target="http://en.wikipedia.org/wiki/CCL2#cite_note-pmid1569397-10" TargetMode="External" /><Relationship Id="rId73" Type="http://schemas.openxmlformats.org/officeDocument/2006/relationships/hyperlink" Target="http://en.wikipedia.org/wiki/CCL2#cite_note-Kim-11" TargetMode="External" /><Relationship Id="rId78" Type="http://schemas.openxmlformats.org/officeDocument/2006/relationships/hyperlink" Target="http://en.wikipedia.org/wiki/Atherosclerosis" TargetMode="External" /><Relationship Id="rId81" Type="http://schemas.openxmlformats.org/officeDocument/2006/relationships/hyperlink" Target="http://en.wikipedia.org/wiki/CCL2#cite_note-Lloyds-14" TargetMode="External" /><Relationship Id="rId86" Type="http://schemas.openxmlformats.org/officeDocument/2006/relationships/hyperlink" Target="http://en.wikipedia.org/wiki/CCL2#cite_note-autogenerated1-18" TargetMode="External" /><Relationship Id="rId94" Type="http://schemas.openxmlformats.org/officeDocument/2006/relationships/hyperlink" Target="http://en.wikipedia.org/wiki/MAPK1" TargetMode="External" /><Relationship Id="rId99" Type="http://schemas.openxmlformats.org/officeDocument/2006/relationships/hyperlink" Target="http://en.wikipedia.org/wiki/Adipocyte" TargetMode="External" /><Relationship Id="rId101" Type="http://schemas.openxmlformats.org/officeDocument/2006/relationships/hyperlink" Target="http://en.wikipedia.org/wiki/Myocyte" TargetMode="External" /><Relationship Id="rId4" Type="http://schemas.openxmlformats.org/officeDocument/2006/relationships/hyperlink" Target="http://en.wikipedia.org/wiki/Gene" TargetMode="External" /><Relationship Id="rId9" Type="http://schemas.openxmlformats.org/officeDocument/2006/relationships/hyperlink" Target="http://en.wikipedia.org/w/index.php?title=CXCL10&amp;action=edit&amp;section=1" TargetMode="External" /><Relationship Id="rId13" Type="http://schemas.openxmlformats.org/officeDocument/2006/relationships/hyperlink" Target="http://en.wikipedia.org/wiki/Interferon#type_II_IFN" TargetMode="External" /><Relationship Id="rId18" Type="http://schemas.openxmlformats.org/officeDocument/2006/relationships/hyperlink" Target="http://en.wikipedia.org/wiki/T_cell" TargetMode="External" /><Relationship Id="rId39" Type="http://schemas.openxmlformats.org/officeDocument/2006/relationships/hyperlink" Target="http://en.wikipedia.org/wiki/Memory_T_cells" TargetMode="External" /><Relationship Id="rId109" Type="http://schemas.openxmlformats.org/officeDocument/2006/relationships/hyperlink" Target="http://en.wikipedia.org/wiki/HMOX2" TargetMode="External" /><Relationship Id="rId34" Type="http://schemas.openxmlformats.org/officeDocument/2006/relationships/hyperlink" Target="http://en.wikipedia.org/w/index.php?title=CXCL10&amp;action=edit&amp;section=4" TargetMode="External" /><Relationship Id="rId50" Type="http://schemas.openxmlformats.org/officeDocument/2006/relationships/hyperlink" Target="http://en.wikipedia.org/wiki/Amino_acid" TargetMode="External" /><Relationship Id="rId55" Type="http://schemas.openxmlformats.org/officeDocument/2006/relationships/hyperlink" Target="http://en.wikipedia.org/wiki/CCL2#cite_note-Bielinski2007-7" TargetMode="External" /><Relationship Id="rId76" Type="http://schemas.openxmlformats.org/officeDocument/2006/relationships/hyperlink" Target="http://en.wikipedia.org/wiki/Psoriasis" TargetMode="External" /><Relationship Id="rId97" Type="http://schemas.openxmlformats.org/officeDocument/2006/relationships/hyperlink" Target="http://en.wikipedia.org/wiki/NF-%CE%BAB" TargetMode="External" /><Relationship Id="rId104" Type="http://schemas.openxmlformats.org/officeDocument/2006/relationships/hyperlink" Target="http://en.wikipedia.org/wiki/Brain_natriuretic_peptide" TargetMode="External" /><Relationship Id="rId7" Type="http://schemas.openxmlformats.org/officeDocument/2006/relationships/hyperlink" Target="http://en.wikipedia.org/wiki/Cytokine" TargetMode="External" /><Relationship Id="rId71" Type="http://schemas.openxmlformats.org/officeDocument/2006/relationships/hyperlink" Target="http://en.wikipedia.org/wiki/Autocrine" TargetMode="External" /><Relationship Id="rId92" Type="http://schemas.openxmlformats.org/officeDocument/2006/relationships/hyperlink" Target="http://en.wikipedia.org/wiki/Amylin" TargetMode="External" /><Relationship Id="rId2" Type="http://schemas.openxmlformats.org/officeDocument/2006/relationships/slide" Target="../slides/slide29.xml" /><Relationship Id="rId29" Type="http://schemas.openxmlformats.org/officeDocument/2006/relationships/hyperlink" Target="http://en.wikipedia.org/wiki/CXCL10#cite_note-pmid12737818-7" TargetMode="External" /></Relationships>
</file>

<file path=ppt/notesSlides/_rels/notesSlide21.xml.rels><?xml version="1.0" encoding="UTF-8" standalone="yes"?>
<Relationships xmlns="http://schemas.openxmlformats.org/package/2006/relationships"><Relationship Id="rId13" Type="http://schemas.openxmlformats.org/officeDocument/2006/relationships/hyperlink" Target="http://en.wikipedia.org/wiki/T_cell" TargetMode="External" /><Relationship Id="rId18" Type="http://schemas.openxmlformats.org/officeDocument/2006/relationships/hyperlink" Target="http://en.wikipedia.org/wiki/IL-2_receptor#cite_note-pmid3095922-3" TargetMode="External" /><Relationship Id="rId26" Type="http://schemas.openxmlformats.org/officeDocument/2006/relationships/hyperlink" Target="http://en.wikipedia.org/w/index.php?title=IL-2_receptor&amp;action=edit&amp;section=2" TargetMode="External" /><Relationship Id="rId39" Type="http://schemas.openxmlformats.org/officeDocument/2006/relationships/hyperlink" Target="http://en.wikipedia.org/wiki/Alpha_helix" TargetMode="External" /><Relationship Id="rId21" Type="http://schemas.openxmlformats.org/officeDocument/2006/relationships/hyperlink" Target="http://en.wikipedia.org/wiki/IL2RG" TargetMode="External" /><Relationship Id="rId34" Type="http://schemas.openxmlformats.org/officeDocument/2006/relationships/hyperlink" Target="http://en.wikipedia.org/wiki/Scattering" TargetMode="External" /><Relationship Id="rId42" Type="http://schemas.openxmlformats.org/officeDocument/2006/relationships/hyperlink" Target="http://en.wikipedia.org/wiki/Enzyme" TargetMode="External" /><Relationship Id="rId47" Type="http://schemas.openxmlformats.org/officeDocument/2006/relationships/hyperlink" Target="http://en.wikipedia.org/wiki/IL-2_receptor#cite_note-pmid7973658-14" TargetMode="External" /><Relationship Id="rId50" Type="http://schemas.openxmlformats.org/officeDocument/2006/relationships/hyperlink" Target="http://en.wikipedia.org/wiki/Phosphoinositide_3-kinase" TargetMode="External" /><Relationship Id="rId55" Type="http://schemas.openxmlformats.org/officeDocument/2006/relationships/hyperlink" Target="http://en.wikipedia.org/wiki/Cytokinesis" TargetMode="External" /><Relationship Id="rId63" Type="http://schemas.openxmlformats.org/officeDocument/2006/relationships/hyperlink" Target="http://en.wikipedia.org/wiki/IL-2_receptor#cite_note-pmid11160217-23" TargetMode="External" /><Relationship Id="rId7" Type="http://schemas.openxmlformats.org/officeDocument/2006/relationships/hyperlink" Target="http://en.wikipedia.org/wiki/Non-covalent" TargetMode="External" /><Relationship Id="rId2" Type="http://schemas.openxmlformats.org/officeDocument/2006/relationships/slide" Target="../slides/slide30.xml" /><Relationship Id="rId16" Type="http://schemas.openxmlformats.org/officeDocument/2006/relationships/hyperlink" Target="http://en.wikipedia.org/wiki/IL-2_receptor#cite_note-pmid6815536-2" TargetMode="External" /><Relationship Id="rId29" Type="http://schemas.openxmlformats.org/officeDocument/2006/relationships/hyperlink" Target="http://en.wikipedia.org/wiki/Talk:IL-2_receptor" TargetMode="External" /><Relationship Id="rId1" Type="http://schemas.openxmlformats.org/officeDocument/2006/relationships/notesMaster" Target="../notesMasters/notesMaster1.xml" /><Relationship Id="rId6" Type="http://schemas.openxmlformats.org/officeDocument/2006/relationships/hyperlink" Target="http://en.wikipedia.org/wiki/Interleukin_2" TargetMode="External" /><Relationship Id="rId11" Type="http://schemas.openxmlformats.org/officeDocument/2006/relationships/hyperlink" Target="http://en.wikipedia.org/wiki/Interleukin" TargetMode="External" /><Relationship Id="rId24" Type="http://schemas.openxmlformats.org/officeDocument/2006/relationships/hyperlink" Target="http://en.wikipedia.org/wiki/IL-2_receptor#cite_note-pmid3116143-7" TargetMode="External" /><Relationship Id="rId32" Type="http://schemas.openxmlformats.org/officeDocument/2006/relationships/hyperlink" Target="http://en.wikipedia.org/wiki/Macromolecular" TargetMode="External" /><Relationship Id="rId37" Type="http://schemas.openxmlformats.org/officeDocument/2006/relationships/hyperlink" Target="http://en.wikipedia.org/wiki/IL-2_receptor#cite_note-pmid16293754-11" TargetMode="External" /><Relationship Id="rId40" Type="http://schemas.openxmlformats.org/officeDocument/2006/relationships/hyperlink" Target="http://en.wikipedia.org/w/index.php?title=IL-2_receptor&amp;action=edit&amp;section=3" TargetMode="External" /><Relationship Id="rId45" Type="http://schemas.openxmlformats.org/officeDocument/2006/relationships/hyperlink" Target="http://en.wikipedia.org/wiki/Janus_kinase" TargetMode="External" /><Relationship Id="rId53" Type="http://schemas.openxmlformats.org/officeDocument/2006/relationships/hyperlink" Target="http://en.wikipedia.org/wiki/IL-2_receptor#cite_note-Moriggl_1999-17" TargetMode="External" /><Relationship Id="rId58" Type="http://schemas.openxmlformats.org/officeDocument/2006/relationships/hyperlink" Target="http://en.wikipedia.org/wiki/IL-2_receptor#cite_note-pmid16467871-20" TargetMode="External" /><Relationship Id="rId66" Type="http://schemas.openxmlformats.org/officeDocument/2006/relationships/hyperlink" Target="http://en.wikipedia.org/wiki/Daclizumab" TargetMode="External" /><Relationship Id="rId5" Type="http://schemas.openxmlformats.org/officeDocument/2006/relationships/hyperlink" Target="http://en.wikipedia.org/wiki/Cytokine" TargetMode="External" /><Relationship Id="rId15" Type="http://schemas.openxmlformats.org/officeDocument/2006/relationships/hyperlink" Target="http://en.wikipedia.org/wiki/IL2RA" TargetMode="External" /><Relationship Id="rId23" Type="http://schemas.openxmlformats.org/officeDocument/2006/relationships/hyperlink" Target="http://en.wikipedia.org/wiki/Affinity_(pharmacology)" TargetMode="External" /><Relationship Id="rId28" Type="http://schemas.openxmlformats.org/officeDocument/2006/relationships/hyperlink" Target="http://en.wikipedia.org/wiki/Wikipedia:Please_clarify" TargetMode="External" /><Relationship Id="rId36" Type="http://schemas.openxmlformats.org/officeDocument/2006/relationships/hyperlink" Target="http://en.wikipedia.org/wiki/X-ray_crystallography" TargetMode="External" /><Relationship Id="rId49" Type="http://schemas.openxmlformats.org/officeDocument/2006/relationships/hyperlink" Target="http://en.wikipedia.org/wiki/IL-2_receptor#cite_note-pmid1708096-15" TargetMode="External" /><Relationship Id="rId57" Type="http://schemas.openxmlformats.org/officeDocument/2006/relationships/hyperlink" Target="http://en.wikipedia.org/wiki/IL-2_receptor#cite_note-pmid2688708-19" TargetMode="External" /><Relationship Id="rId61" Type="http://schemas.openxmlformats.org/officeDocument/2006/relationships/hyperlink" Target="http://en.wikipedia.org/wiki/STAT_protein" TargetMode="External" /><Relationship Id="rId10" Type="http://schemas.openxmlformats.org/officeDocument/2006/relationships/hyperlink" Target="http://en.wikipedia.org/w/index.php?title=IL-2_receptor&amp;action=edit&amp;section=1" TargetMode="External" /><Relationship Id="rId19" Type="http://schemas.openxmlformats.org/officeDocument/2006/relationships/hyperlink" Target="http://en.wikipedia.org/wiki/IL-2_receptor#cite_note-pmid3098894-4" TargetMode="External" /><Relationship Id="rId31" Type="http://schemas.openxmlformats.org/officeDocument/2006/relationships/hyperlink" Target="http://en.wikipedia.org/wiki/IL-2_receptor#cite_note-pmid10556880-9" TargetMode="External" /><Relationship Id="rId44" Type="http://schemas.openxmlformats.org/officeDocument/2006/relationships/hyperlink" Target="http://en.wikipedia.org/wiki/Tyrosine_kinase" TargetMode="External" /><Relationship Id="rId52" Type="http://schemas.openxmlformats.org/officeDocument/2006/relationships/hyperlink" Target="http://en.wikipedia.org/wiki/JAK-STAT_pathway" TargetMode="External" /><Relationship Id="rId60" Type="http://schemas.openxmlformats.org/officeDocument/2006/relationships/hyperlink" Target="http://en.wikipedia.org/wiki/IL-2_receptor#cite_note-pmid8268127-21" TargetMode="External" /><Relationship Id="rId65" Type="http://schemas.openxmlformats.org/officeDocument/2006/relationships/hyperlink" Target="http://en.wikipedia.org/wiki/Basiliximab" TargetMode="External" /><Relationship Id="rId4" Type="http://schemas.openxmlformats.org/officeDocument/2006/relationships/hyperlink" Target="http://en.wikipedia.org/wiki/Lymphocyte" TargetMode="External" /><Relationship Id="rId9" Type="http://schemas.openxmlformats.org/officeDocument/2006/relationships/hyperlink" Target="http://en.wikipedia.org/wiki/Type_I_cytokine_receptor" TargetMode="External" /><Relationship Id="rId14" Type="http://schemas.openxmlformats.org/officeDocument/2006/relationships/hyperlink" Target="http://en.wikipedia.org/wiki/Cell_growth" TargetMode="External" /><Relationship Id="rId22" Type="http://schemas.openxmlformats.org/officeDocument/2006/relationships/hyperlink" Target="http://en.wikipedia.org/wiki/IL-2_receptor#cite_note-pmid1545122-6" TargetMode="External" /><Relationship Id="rId27" Type="http://schemas.openxmlformats.org/officeDocument/2006/relationships/hyperlink" Target="http://en.wikipedia.org/wiki/Wikipedia:Vagueness" TargetMode="External" /><Relationship Id="rId30" Type="http://schemas.openxmlformats.org/officeDocument/2006/relationships/hyperlink" Target="http://en.wikipedia.org/wiki/Surface_plasmon_resonance" TargetMode="External" /><Relationship Id="rId35" Type="http://schemas.openxmlformats.org/officeDocument/2006/relationships/hyperlink" Target="http://en.wikipedia.org/wiki/IL-2_receptor#cite_note-pmid15178252-10" TargetMode="External" /><Relationship Id="rId43" Type="http://schemas.openxmlformats.org/officeDocument/2006/relationships/hyperlink" Target="http://en.wikipedia.org/wiki/Janus_kinase_1" TargetMode="External" /><Relationship Id="rId48" Type="http://schemas.openxmlformats.org/officeDocument/2006/relationships/hyperlink" Target="http://en.wikipedia.org/wiki/MAPK/ERK_pathway" TargetMode="External" /><Relationship Id="rId56" Type="http://schemas.openxmlformats.org/officeDocument/2006/relationships/hyperlink" Target="http://en.wikipedia.org/wiki/IL-2_receptor#cite_note-pmid6427923-18" TargetMode="External" /><Relationship Id="rId64" Type="http://schemas.openxmlformats.org/officeDocument/2006/relationships/hyperlink" Target="http://en.wikipedia.org/w/index.php?title=IL-2_receptor&amp;action=edit&amp;section=5" TargetMode="External" /><Relationship Id="rId8" Type="http://schemas.openxmlformats.org/officeDocument/2006/relationships/hyperlink" Target="http://en.wikipedia.org/wiki/Signal_transduction" TargetMode="External" /><Relationship Id="rId51" Type="http://schemas.openxmlformats.org/officeDocument/2006/relationships/hyperlink" Target="http://en.wikipedia.org/wiki/IL-2_receptor#cite_note-pmid14660677-16" TargetMode="External" /><Relationship Id="rId3" Type="http://schemas.openxmlformats.org/officeDocument/2006/relationships/hyperlink" Target="http://en.wikipedia.org/wiki/Trimer_(biochemistry)" TargetMode="External" /><Relationship Id="rId12" Type="http://schemas.openxmlformats.org/officeDocument/2006/relationships/hyperlink" Target="http://en.wikipedia.org/wiki/IL-2_receptor#cite_note-pmid6975347-1" TargetMode="External" /><Relationship Id="rId17" Type="http://schemas.openxmlformats.org/officeDocument/2006/relationships/hyperlink" Target="http://en.wikipedia.org/wiki/IL2RB" TargetMode="External" /><Relationship Id="rId25" Type="http://schemas.openxmlformats.org/officeDocument/2006/relationships/hyperlink" Target="http://en.wikipedia.org/wiki/IL-2_receptor#cite_note-pmid8049354-8" TargetMode="External" /><Relationship Id="rId33" Type="http://schemas.openxmlformats.org/officeDocument/2006/relationships/hyperlink" Target="http://en.wikipedia.org/wiki/Isothermal_Titration_Calorimetry" TargetMode="External" /><Relationship Id="rId38" Type="http://schemas.openxmlformats.org/officeDocument/2006/relationships/hyperlink" Target="http://en.wikipedia.org/wiki/IL-2_receptor#cite_note-pmid16477002-12" TargetMode="External" /><Relationship Id="rId46" Type="http://schemas.openxmlformats.org/officeDocument/2006/relationships/hyperlink" Target="http://en.wikipedia.org/wiki/IL-2_receptor#cite_note-pmid7514277-13" TargetMode="External" /><Relationship Id="rId59" Type="http://schemas.openxmlformats.org/officeDocument/2006/relationships/hyperlink" Target="http://en.wikipedia.org/wiki/Cyclin" TargetMode="External" /><Relationship Id="rId67" Type="http://schemas.openxmlformats.org/officeDocument/2006/relationships/hyperlink" Target="http://en.wikipedia.org/wiki/Transplant_rejection" TargetMode="External" /><Relationship Id="rId20" Type="http://schemas.openxmlformats.org/officeDocument/2006/relationships/hyperlink" Target="http://en.wikipedia.org/wiki/IL-2_receptor#cite_note-pmid3108887-5" TargetMode="External" /><Relationship Id="rId41" Type="http://schemas.openxmlformats.org/officeDocument/2006/relationships/hyperlink" Target="http://en.wikipedia.org/wiki/Cell_membrane" TargetMode="External" /><Relationship Id="rId54" Type="http://schemas.openxmlformats.org/officeDocument/2006/relationships/hyperlink" Target="http://en.wikipedia.org/w/index.php?title=IL-2_receptor&amp;action=edit&amp;section=4" TargetMode="External" /><Relationship Id="rId62" Type="http://schemas.openxmlformats.org/officeDocument/2006/relationships/hyperlink" Target="http://en.wikipedia.org/wiki/IL-2_receptor#cite_note-pmid7990932-22" TargetMode="External" /></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n.wikipedia.org/wiki/Tumor" TargetMode="External" /><Relationship Id="rId13" Type="http://schemas.openxmlformats.org/officeDocument/2006/relationships/hyperlink" Target="http://en.wikipedia.org/wiki/Neuron" TargetMode="External" /><Relationship Id="rId18" Type="http://schemas.openxmlformats.org/officeDocument/2006/relationships/hyperlink" Target="http://en.wikipedia.org/wiki/Interferon_type_I#cite_note-8" TargetMode="External" /><Relationship Id="rId3" Type="http://schemas.openxmlformats.org/officeDocument/2006/relationships/hyperlink" Target="http://en.wikipedia.org/wiki/Lymphocytes" TargetMode="External" /><Relationship Id="rId21" Type="http://schemas.openxmlformats.org/officeDocument/2006/relationships/hyperlink" Target="http://en.wikipedia.org/wiki/Interferon_type_I#cite_note-10" TargetMode="External" /><Relationship Id="rId7" Type="http://schemas.openxmlformats.org/officeDocument/2006/relationships/hyperlink" Target="http://en.wikipedia.org/wiki/Macrophage" TargetMode="External" /><Relationship Id="rId12" Type="http://schemas.openxmlformats.org/officeDocument/2006/relationships/hyperlink" Target="http://en.wikipedia.org/wiki/Pyrogen_(fever)" TargetMode="External" /><Relationship Id="rId17" Type="http://schemas.openxmlformats.org/officeDocument/2006/relationships/hyperlink" Target="http://en.wikipedia.org/wiki/Analgesic" TargetMode="External" /><Relationship Id="rId2" Type="http://schemas.openxmlformats.org/officeDocument/2006/relationships/slide" Target="../slides/slide31.xml" /><Relationship Id="rId16" Type="http://schemas.openxmlformats.org/officeDocument/2006/relationships/hyperlink" Target="http://en.wikipedia.org/wiki/Prostaglandin" TargetMode="External" /><Relationship Id="rId20" Type="http://schemas.openxmlformats.org/officeDocument/2006/relationships/hyperlink" Target="http://en.wikipedia.org/wiki/Interferon_type_I#cite_note-9" TargetMode="External" /><Relationship Id="rId1" Type="http://schemas.openxmlformats.org/officeDocument/2006/relationships/notesMaster" Target="../notesMasters/notesMaster1.xml" /><Relationship Id="rId6" Type="http://schemas.openxmlformats.org/officeDocument/2006/relationships/hyperlink" Target="http://en.wikipedia.org/wiki/T-cell" TargetMode="External" /><Relationship Id="rId11" Type="http://schemas.openxmlformats.org/officeDocument/2006/relationships/hyperlink" Target="http://en.wikipedia.org/wiki/Leukocyte" TargetMode="External" /><Relationship Id="rId5" Type="http://schemas.openxmlformats.org/officeDocument/2006/relationships/hyperlink" Target="http://en.wikipedia.org/wiki/B-cell" TargetMode="External" /><Relationship Id="rId15" Type="http://schemas.openxmlformats.org/officeDocument/2006/relationships/hyperlink" Target="http://en.wikipedia.org/wiki/Opioid_receptor" TargetMode="External" /><Relationship Id="rId10" Type="http://schemas.openxmlformats.org/officeDocument/2006/relationships/hyperlink" Target="http://en.wikipedia.org/wiki/Interferon_type_I#cite_note-pmid_.3D_20402329-7" TargetMode="External" /><Relationship Id="rId19" Type="http://schemas.openxmlformats.org/officeDocument/2006/relationships/hyperlink" Target="http://en.wikipedia.org/wiki/Angiogenesis#Tumor_angiogenesis" TargetMode="External" /><Relationship Id="rId4" Type="http://schemas.openxmlformats.org/officeDocument/2006/relationships/hyperlink" Target="http://en.wikipedia.org/wiki/NK_cells" TargetMode="External" /><Relationship Id="rId9" Type="http://schemas.openxmlformats.org/officeDocument/2006/relationships/hyperlink" Target="http://en.wikipedia.org/wiki/Plasmacytoid_dendritic_cells" TargetMode="External" /><Relationship Id="rId14" Type="http://schemas.openxmlformats.org/officeDocument/2006/relationships/hyperlink" Target="http://en.wikipedia.org/wiki/Hypothalamus" TargetMode="External" /><Relationship Id="rId22" Type="http://schemas.openxmlformats.org/officeDocument/2006/relationships/hyperlink" Target="http://en.wikipedia.org/w/index.php?title=Interferon_type_I&amp;action=edit&amp;section=8" TargetMode="External" /></Relationships>
</file>

<file path=ppt/notesSlides/_rels/notesSlide23.xml.rels><?xml version="1.0" encoding="UTF-8" standalone="yes"?>
<Relationships xmlns="http://schemas.openxmlformats.org/package/2006/relationships"><Relationship Id="rId26" Type="http://schemas.openxmlformats.org/officeDocument/2006/relationships/hyperlink" Target="http://en.wikipedia.org/wiki/Tissue_(biology)" TargetMode="External" /><Relationship Id="rId117" Type="http://schemas.openxmlformats.org/officeDocument/2006/relationships/hyperlink" Target="http://en.wikipedia.org/wiki/Gluten" TargetMode="External" /><Relationship Id="rId21" Type="http://schemas.openxmlformats.org/officeDocument/2006/relationships/hyperlink" Target="http://en.wikipedia.org/wiki/G-CSF" TargetMode="External" /><Relationship Id="rId42" Type="http://schemas.openxmlformats.org/officeDocument/2006/relationships/hyperlink" Target="http://en.wikipedia.org/wiki/Mice" TargetMode="External" /><Relationship Id="rId47" Type="http://schemas.openxmlformats.org/officeDocument/2006/relationships/hyperlink" Target="http://en.wikipedia.org/wiki/Protein" TargetMode="External" /><Relationship Id="rId63" Type="http://schemas.openxmlformats.org/officeDocument/2006/relationships/hyperlink" Target="http://en.wikipedia.org/wiki/Hydrophobe" TargetMode="External" /><Relationship Id="rId68" Type="http://schemas.openxmlformats.org/officeDocument/2006/relationships/hyperlink" Target="http://en.wikipedia.org/wiki/Mast_cells" TargetMode="External" /><Relationship Id="rId84" Type="http://schemas.openxmlformats.org/officeDocument/2006/relationships/hyperlink" Target="http://en.wikipedia.org/wiki/Affinity_(pharmacology)" TargetMode="External" /><Relationship Id="rId89" Type="http://schemas.openxmlformats.org/officeDocument/2006/relationships/hyperlink" Target="http://en.wikipedia.org/wiki/STAT5" TargetMode="External" /><Relationship Id="rId112" Type="http://schemas.openxmlformats.org/officeDocument/2006/relationships/hyperlink" Target="http://en.wikipedia.org/wiki/Epstein-Barr_virus" TargetMode="External" /><Relationship Id="rId16" Type="http://schemas.openxmlformats.org/officeDocument/2006/relationships/hyperlink" Target="http://en.wikipedia.org/wiki/Interleukin_4" TargetMode="External" /><Relationship Id="rId107" Type="http://schemas.openxmlformats.org/officeDocument/2006/relationships/hyperlink" Target="http://en.wikipedia.org/wiki/STAT6" TargetMode="External" /><Relationship Id="rId11" Type="http://schemas.openxmlformats.org/officeDocument/2006/relationships/hyperlink" Target="http://en.wikipedia.org/wiki/Innate_immune_system" TargetMode="External" /><Relationship Id="rId32" Type="http://schemas.openxmlformats.org/officeDocument/2006/relationships/hyperlink" Target="http://en.wikipedia.org/wiki/Fibroblasts" TargetMode="External" /><Relationship Id="rId37" Type="http://schemas.openxmlformats.org/officeDocument/2006/relationships/hyperlink" Target="http://en.wikipedia.org/wiki/Interleukin_15#cite_note-pmid12401478-4" TargetMode="External" /><Relationship Id="rId53" Type="http://schemas.openxmlformats.org/officeDocument/2006/relationships/hyperlink" Target="http://en.wikipedia.org/wiki/Interleukin_15#cite_note-pmid9405632-7" TargetMode="External" /><Relationship Id="rId58" Type="http://schemas.openxmlformats.org/officeDocument/2006/relationships/hyperlink" Target="http://en.wikipedia.org/wiki/Cytoplasm" TargetMode="External" /><Relationship Id="rId74" Type="http://schemas.openxmlformats.org/officeDocument/2006/relationships/hyperlink" Target="http://en.wikipedia.org/wiki/IFN-%CE%B3" TargetMode="External" /><Relationship Id="rId79" Type="http://schemas.openxmlformats.org/officeDocument/2006/relationships/hyperlink" Target="http://en.wikipedia.org/w/index.php?title=Interleukin_15&amp;action=edit&amp;section=3" TargetMode="External" /><Relationship Id="rId102" Type="http://schemas.openxmlformats.org/officeDocument/2006/relationships/hyperlink" Target="http://en.wikipedia.org/wiki/Bcl-xL" TargetMode="External" /><Relationship Id="rId123" Type="http://schemas.openxmlformats.org/officeDocument/2006/relationships/hyperlink" Target="http://en.wikipedia.org/wiki/Phase_I_clinical_trial" TargetMode="External" /><Relationship Id="rId128" Type="http://schemas.openxmlformats.org/officeDocument/2006/relationships/hyperlink" Target="http://en.wiktionary.org/wiki/enrollment" TargetMode="External" /><Relationship Id="rId5" Type="http://schemas.openxmlformats.org/officeDocument/2006/relationships/hyperlink" Target="http://en.wikipedia.org/wiki/IL-2_receptor" TargetMode="External" /><Relationship Id="rId90" Type="http://schemas.openxmlformats.org/officeDocument/2006/relationships/hyperlink" Target="http://en.wikipedia.org/wiki/Receptor_(immunology)" TargetMode="External" /><Relationship Id="rId95" Type="http://schemas.openxmlformats.org/officeDocument/2006/relationships/hyperlink" Target="http://en.wikipedia.org/wiki/Signaling_pathway" TargetMode="External" /><Relationship Id="rId19" Type="http://schemas.openxmlformats.org/officeDocument/2006/relationships/hyperlink" Target="http://en.wikipedia.org/wiki/Interleukin_9" TargetMode="External" /><Relationship Id="rId14" Type="http://schemas.openxmlformats.org/officeDocument/2006/relationships/hyperlink" Target="http://en.wikipedia.org/wiki/Growth_factor" TargetMode="External" /><Relationship Id="rId22" Type="http://schemas.openxmlformats.org/officeDocument/2006/relationships/hyperlink" Target="http://en.wikipedia.org/wiki/Granulocyte-macrophage_colony-stimulating_factor" TargetMode="External" /><Relationship Id="rId27" Type="http://schemas.openxmlformats.org/officeDocument/2006/relationships/hyperlink" Target="http://en.wikipedia.org/wiki/Monocytes" TargetMode="External" /><Relationship Id="rId30" Type="http://schemas.openxmlformats.org/officeDocument/2006/relationships/hyperlink" Target="http://en.wikipedia.org/wiki/Dendritic_cell" TargetMode="External" /><Relationship Id="rId35" Type="http://schemas.openxmlformats.org/officeDocument/2006/relationships/hyperlink" Target="http://en.wikipedia.org/wiki/Innate" TargetMode="External" /><Relationship Id="rId43" Type="http://schemas.openxmlformats.org/officeDocument/2006/relationships/hyperlink" Target="http://en.wikipedia.org/wiki/Interleukin_15#cite_note-pmid10358752-5" TargetMode="External" /><Relationship Id="rId48" Type="http://schemas.openxmlformats.org/officeDocument/2006/relationships/hyperlink" Target="http://en.wikipedia.org/wiki/Interleukin_15#cite_note-entrez-6" TargetMode="External" /><Relationship Id="rId56" Type="http://schemas.openxmlformats.org/officeDocument/2006/relationships/hyperlink" Target="http://en.wikipedia.org/wiki/Endosomes" TargetMode="External" /><Relationship Id="rId64" Type="http://schemas.openxmlformats.org/officeDocument/2006/relationships/hyperlink" Target="http://en.wikipedia.org/wiki/Protein_domain" TargetMode="External" /><Relationship Id="rId69" Type="http://schemas.openxmlformats.org/officeDocument/2006/relationships/hyperlink" Target="http://en.wikipedia.org/wiki/Cancer_cells" TargetMode="External" /><Relationship Id="rId77" Type="http://schemas.openxmlformats.org/officeDocument/2006/relationships/hyperlink" Target="http://en.wikipedia.org/wiki/Candida_albicans" TargetMode="External" /><Relationship Id="rId100" Type="http://schemas.openxmlformats.org/officeDocument/2006/relationships/hyperlink" Target="http://en.wikipedia.org/wiki/Coeliac_disease" TargetMode="External" /><Relationship Id="rId105" Type="http://schemas.openxmlformats.org/officeDocument/2006/relationships/hyperlink" Target="http://en.wikipedia.org/wiki/CD8" TargetMode="External" /><Relationship Id="rId113" Type="http://schemas.openxmlformats.org/officeDocument/2006/relationships/hyperlink" Target="http://en.wikipedia.org/wiki/Interleukin_15#cite_note-pmid16543467-15" TargetMode="External" /><Relationship Id="rId118" Type="http://schemas.openxmlformats.org/officeDocument/2006/relationships/hyperlink" Target="http://en.wikipedia.org/wiki/Interleukin_15#cite_note-pmid19805228-17" TargetMode="External" /><Relationship Id="rId126" Type="http://schemas.openxmlformats.org/officeDocument/2006/relationships/hyperlink" Target="http://en.wikipedia.org/wiki/Melanoma" TargetMode="External" /><Relationship Id="rId8" Type="http://schemas.openxmlformats.org/officeDocument/2006/relationships/hyperlink" Target="http://en.wikipedia.org/wiki/Virus" TargetMode="External" /><Relationship Id="rId51" Type="http://schemas.openxmlformats.org/officeDocument/2006/relationships/hyperlink" Target="http://en.wikipedia.org/wiki/Amino_acids" TargetMode="External" /><Relationship Id="rId72" Type="http://schemas.openxmlformats.org/officeDocument/2006/relationships/hyperlink" Target="http://en.wikipedia.org/wiki/Toll-like_receptors" TargetMode="External" /><Relationship Id="rId80" Type="http://schemas.openxmlformats.org/officeDocument/2006/relationships/hyperlink" Target="http://en.wikipedia.org/wiki/Juxtacrine_signaling" TargetMode="External" /><Relationship Id="rId85" Type="http://schemas.openxmlformats.org/officeDocument/2006/relationships/hyperlink" Target="http://en.wikipedia.org/wiki/Janus_kinase_1" TargetMode="External" /><Relationship Id="rId93" Type="http://schemas.openxmlformats.org/officeDocument/2006/relationships/hyperlink" Target="http://en.wikipedia.org/wiki/Mitogen-activated_protein_kinase" TargetMode="External" /><Relationship Id="rId98" Type="http://schemas.openxmlformats.org/officeDocument/2006/relationships/hyperlink" Target="http://en.wikipedia.org/wiki/Apoptosis" TargetMode="External" /><Relationship Id="rId121" Type="http://schemas.openxmlformats.org/officeDocument/2006/relationships/hyperlink" Target="http://en.wikipedia.org/wiki/Interleukin_15#cite_note-pmid14762166-18" TargetMode="External" /><Relationship Id="rId3" Type="http://schemas.openxmlformats.org/officeDocument/2006/relationships/hyperlink" Target="http://en.wikipedia.org/wiki/Cytokine" TargetMode="External" /><Relationship Id="rId12" Type="http://schemas.openxmlformats.org/officeDocument/2006/relationships/hyperlink" Target="http://en.wikipedia.org/w/index.php?title=Interleukin_15&amp;action=edit&amp;section=1" TargetMode="External" /><Relationship Id="rId17" Type="http://schemas.openxmlformats.org/officeDocument/2006/relationships/hyperlink" Target="http://en.wikipedia.org/wiki/Interleukin-4" TargetMode="External" /><Relationship Id="rId25" Type="http://schemas.openxmlformats.org/officeDocument/2006/relationships/hyperlink" Target="http://en.wikipedia.org/wiki/Cell_types" TargetMode="External" /><Relationship Id="rId33" Type="http://schemas.openxmlformats.org/officeDocument/2006/relationships/hyperlink" Target="http://en.wikipedia.org/wiki/Nerve_cells" TargetMode="External" /><Relationship Id="rId38" Type="http://schemas.openxmlformats.org/officeDocument/2006/relationships/hyperlink" Target="http://en.wikipedia.org/w/index.php?title=Interleukin_15&amp;action=edit&amp;section=2" TargetMode="External" /><Relationship Id="rId46" Type="http://schemas.openxmlformats.org/officeDocument/2006/relationships/hyperlink" Target="http://en.wikipedia.org/wiki/Introns" TargetMode="External" /><Relationship Id="rId59" Type="http://schemas.openxmlformats.org/officeDocument/2006/relationships/hyperlink" Target="http://en.wikipedia.org/wiki/Cell_nucleus" TargetMode="External" /><Relationship Id="rId67" Type="http://schemas.openxmlformats.org/officeDocument/2006/relationships/hyperlink" Target="http://en.wikipedia.org/wiki/Cell_(biology)" TargetMode="External" /><Relationship Id="rId103" Type="http://schemas.openxmlformats.org/officeDocument/2006/relationships/hyperlink" Target="http://en.wikipedia.org/wiki/Interleukin_15#cite_note-pmid20440074-14" TargetMode="External" /><Relationship Id="rId108" Type="http://schemas.openxmlformats.org/officeDocument/2006/relationships/hyperlink" Target="http://en.wikipedia.org/wiki/Transcription_factor" TargetMode="External" /><Relationship Id="rId116" Type="http://schemas.openxmlformats.org/officeDocument/2006/relationships/hyperlink" Target="http://en.wikipedia.org/wiki/Interleukin_15#cite_note-pmid21307853-16" TargetMode="External" /><Relationship Id="rId124" Type="http://schemas.openxmlformats.org/officeDocument/2006/relationships/hyperlink" Target="http://en.wikipedia.org/wiki/Efficacy" TargetMode="External" /><Relationship Id="rId129" Type="http://schemas.openxmlformats.org/officeDocument/2006/relationships/hyperlink" Target="http://en.wikipedia.org/wiki/National_Institutes_of_Health" TargetMode="External" /><Relationship Id="rId20" Type="http://schemas.openxmlformats.org/officeDocument/2006/relationships/hyperlink" Target="http://en.wikipedia.org/wiki/Granulocyte_colony-stimulating_factor" TargetMode="External" /><Relationship Id="rId41" Type="http://schemas.openxmlformats.org/officeDocument/2006/relationships/hyperlink" Target="http://en.wikipedia.org/wiki/Chromosome_8" TargetMode="External" /><Relationship Id="rId54" Type="http://schemas.openxmlformats.org/officeDocument/2006/relationships/hyperlink" Target="http://en.wikipedia.org/wiki/Protein_targeting" TargetMode="External" /><Relationship Id="rId62" Type="http://schemas.openxmlformats.org/officeDocument/2006/relationships/hyperlink" Target="http://en.wikipedia.org/wiki/Translation_(biology)" TargetMode="External" /><Relationship Id="rId70" Type="http://schemas.openxmlformats.org/officeDocument/2006/relationships/hyperlink" Target="http://en.wikipedia.org/wiki/Interleukin_15#cite_note-pmid21531164-9" TargetMode="External" /><Relationship Id="rId75" Type="http://schemas.openxmlformats.org/officeDocument/2006/relationships/hyperlink" Target="http://en.wikipedia.org/wiki/Herpes_simplex_virus" TargetMode="External" /><Relationship Id="rId83" Type="http://schemas.openxmlformats.org/officeDocument/2006/relationships/hyperlink" Target="http://en.wikipedia.org/wiki/Interleukin_15#cite_note-Olsen_2007-11" TargetMode="External" /><Relationship Id="rId88" Type="http://schemas.openxmlformats.org/officeDocument/2006/relationships/hyperlink" Target="http://en.wikipedia.org/wiki/STAT3" TargetMode="External" /><Relationship Id="rId91" Type="http://schemas.openxmlformats.org/officeDocument/2006/relationships/hyperlink" Target="http://en.wikipedia.org/wiki/Bcl-2_family" TargetMode="External" /><Relationship Id="rId96" Type="http://schemas.openxmlformats.org/officeDocument/2006/relationships/hyperlink" Target="http://en.wikipedia.org/wiki/Interleukin_15#cite_note-pmid22064066-13" TargetMode="External" /><Relationship Id="rId111" Type="http://schemas.openxmlformats.org/officeDocument/2006/relationships/hyperlink" Target="http://en.wikipedia.org/wiki/Infectious_mononucleosis" TargetMode="External" /><Relationship Id="rId1" Type="http://schemas.openxmlformats.org/officeDocument/2006/relationships/notesMaster" Target="../notesMasters/notesMaster1.xml" /><Relationship Id="rId6" Type="http://schemas.openxmlformats.org/officeDocument/2006/relationships/hyperlink" Target="http://en.wikipedia.org/wiki/IL2RG" TargetMode="External" /><Relationship Id="rId15" Type="http://schemas.openxmlformats.org/officeDocument/2006/relationships/hyperlink" Target="http://en.wikipedia.org/wiki/Interleukin_15#cite_note-Steel_2012-1" TargetMode="External" /><Relationship Id="rId23" Type="http://schemas.openxmlformats.org/officeDocument/2006/relationships/hyperlink" Target="http://en.wikipedia.org/wiki/GM-CSF" TargetMode="External" /><Relationship Id="rId28" Type="http://schemas.openxmlformats.org/officeDocument/2006/relationships/hyperlink" Target="http://en.wikipedia.org/wiki/Macrophages" TargetMode="External" /><Relationship Id="rId36" Type="http://schemas.openxmlformats.org/officeDocument/2006/relationships/hyperlink" Target="http://en.wikipedia.org/wiki/Adaptive_immunity" TargetMode="External" /><Relationship Id="rId49" Type="http://schemas.openxmlformats.org/officeDocument/2006/relationships/hyperlink" Target="http://en.wikipedia.org/wiki/Isoform" TargetMode="External" /><Relationship Id="rId57" Type="http://schemas.openxmlformats.org/officeDocument/2006/relationships/hyperlink" Target="http://en.wikipedia.org/wiki/Endoplasmic_reticulum" TargetMode="External" /><Relationship Id="rId106" Type="http://schemas.openxmlformats.org/officeDocument/2006/relationships/hyperlink" Target="http://en.wikipedia.org/wiki/Janus_kinase" TargetMode="External" /><Relationship Id="rId114" Type="http://schemas.openxmlformats.org/officeDocument/2006/relationships/hyperlink" Target="http://en.wikipedia.org/w/index.php?title=Interleukin_15&amp;action=edit&amp;section=7" TargetMode="External" /><Relationship Id="rId119" Type="http://schemas.openxmlformats.org/officeDocument/2006/relationships/hyperlink" Target="http://en.wikipedia.org/w/index.php?title=Interleukin_15&amp;action=edit&amp;section=8" TargetMode="External" /><Relationship Id="rId127" Type="http://schemas.openxmlformats.org/officeDocument/2006/relationships/hyperlink" Target="http://en.wikipedia.org/wiki/Renal_cell_carcinoma" TargetMode="External" /><Relationship Id="rId10" Type="http://schemas.openxmlformats.org/officeDocument/2006/relationships/hyperlink" Target="http://en.wikipedia.org/wiki/Natural_killer_cell" TargetMode="External" /><Relationship Id="rId31" Type="http://schemas.openxmlformats.org/officeDocument/2006/relationships/hyperlink" Target="http://en.wikipedia.org/wiki/Keratinocytes" TargetMode="External" /><Relationship Id="rId44" Type="http://schemas.openxmlformats.org/officeDocument/2006/relationships/hyperlink" Target="http://en.wikipedia.org/wiki/Gene" TargetMode="External" /><Relationship Id="rId52" Type="http://schemas.openxmlformats.org/officeDocument/2006/relationships/hyperlink" Target="http://en.wikipedia.org/wiki/Coding_sequence" TargetMode="External" /><Relationship Id="rId60" Type="http://schemas.openxmlformats.org/officeDocument/2006/relationships/hyperlink" Target="http://en.wikipedia.org/wiki/Cell_cycle" TargetMode="External" /><Relationship Id="rId65" Type="http://schemas.openxmlformats.org/officeDocument/2006/relationships/hyperlink" Target="http://en.wikipedia.org/wiki/Interleukin_15#cite_note-pmid10620614-8" TargetMode="External" /><Relationship Id="rId73" Type="http://schemas.openxmlformats.org/officeDocument/2006/relationships/hyperlink" Target="http://en.wikipedia.org/wiki/Interferon_gamma" TargetMode="External" /><Relationship Id="rId78" Type="http://schemas.openxmlformats.org/officeDocument/2006/relationships/hyperlink" Target="http://en.wikipedia.org/wiki/Interleukin_15#cite_note-pmid9574546-10" TargetMode="External" /><Relationship Id="rId81" Type="http://schemas.openxmlformats.org/officeDocument/2006/relationships/hyperlink" Target="http://en.wikipedia.org/wiki/Cellular_membrane" TargetMode="External" /><Relationship Id="rId86" Type="http://schemas.openxmlformats.org/officeDocument/2006/relationships/hyperlink" Target="http://en.wikipedia.org/wiki/Janus_kinase_2" TargetMode="External" /><Relationship Id="rId94" Type="http://schemas.openxmlformats.org/officeDocument/2006/relationships/hyperlink" Target="http://en.wikipedia.org/wiki/Interleukin_15#cite_note-pmid15896666-12" TargetMode="External" /><Relationship Id="rId99" Type="http://schemas.openxmlformats.org/officeDocument/2006/relationships/hyperlink" Target="http://en.wikipedia.org/wiki/BCL2-like_1_(gene)" TargetMode="External" /><Relationship Id="rId101" Type="http://schemas.openxmlformats.org/officeDocument/2006/relationships/hyperlink" Target="http://en.wikipedia.org/wiki/Bcl-2" TargetMode="External" /><Relationship Id="rId122" Type="http://schemas.openxmlformats.org/officeDocument/2006/relationships/hyperlink" Target="http://en.wikipedia.org/wiki/Interleukin_15#cite_note-pmid16474399-19" TargetMode="External" /><Relationship Id="rId130" Type="http://schemas.openxmlformats.org/officeDocument/2006/relationships/hyperlink" Target="http://en.wikipedia.org/wiki/Interleukin_15#cite_note-url_ClinicalTrials.gov-20" TargetMode="External" /><Relationship Id="rId4" Type="http://schemas.openxmlformats.org/officeDocument/2006/relationships/hyperlink" Target="http://en.wikipedia.org/wiki/Interleukin_2" TargetMode="External" /><Relationship Id="rId9" Type="http://schemas.openxmlformats.org/officeDocument/2006/relationships/hyperlink" Target="http://en.wikipedia.org/wiki/Cell_proliferation" TargetMode="External" /><Relationship Id="rId13" Type="http://schemas.openxmlformats.org/officeDocument/2006/relationships/hyperlink" Target="http://en.wikipedia.org/wiki/T_cell" TargetMode="External" /><Relationship Id="rId18" Type="http://schemas.openxmlformats.org/officeDocument/2006/relationships/hyperlink" Target="http://en.wikipedia.org/wiki/Interleukin_7" TargetMode="External" /><Relationship Id="rId39" Type="http://schemas.openxmlformats.org/officeDocument/2006/relationships/hyperlink" Target="http://en.wikipedia.org/wiki/Glycoprotein" TargetMode="External" /><Relationship Id="rId109" Type="http://schemas.openxmlformats.org/officeDocument/2006/relationships/hyperlink" Target="http://en.wikipedia.org/w/index.php?title=Interleukin_15&amp;action=edit&amp;section=5" TargetMode="External" /><Relationship Id="rId34" Type="http://schemas.openxmlformats.org/officeDocument/2006/relationships/hyperlink" Target="http://en.wikipedia.org/wiki/Interleukin_15#cite_note-pmid8178155-3" TargetMode="External" /><Relationship Id="rId50" Type="http://schemas.openxmlformats.org/officeDocument/2006/relationships/hyperlink" Target="http://en.wikipedia.org/wiki/Signal_peptide" TargetMode="External" /><Relationship Id="rId55" Type="http://schemas.openxmlformats.org/officeDocument/2006/relationships/hyperlink" Target="http://en.wikipedia.org/wiki/Golgi_apparatus" TargetMode="External" /><Relationship Id="rId76" Type="http://schemas.openxmlformats.org/officeDocument/2006/relationships/hyperlink" Target="http://en.wikipedia.org/wiki/Mycobacterium_tuberculosis" TargetMode="External" /><Relationship Id="rId97" Type="http://schemas.openxmlformats.org/officeDocument/2006/relationships/hyperlink" Target="http://en.wikipedia.org/w/index.php?title=Interleukin_15&amp;action=edit&amp;section=4" TargetMode="External" /><Relationship Id="rId104" Type="http://schemas.openxmlformats.org/officeDocument/2006/relationships/hyperlink" Target="http://en.wikipedia.org/wiki/Erythropoietin" TargetMode="External" /><Relationship Id="rId120" Type="http://schemas.openxmlformats.org/officeDocument/2006/relationships/hyperlink" Target="http://en.wikipedia.org/w/index.php?title=Interleukin_15&amp;action=edit&amp;section=9" TargetMode="External" /><Relationship Id="rId125" Type="http://schemas.openxmlformats.org/officeDocument/2006/relationships/hyperlink" Target="http://en.wikipedia.org/wiki/Metastasis" TargetMode="External" /><Relationship Id="rId7" Type="http://schemas.openxmlformats.org/officeDocument/2006/relationships/hyperlink" Target="http://en.wikipedia.org/wiki/Phagocytes" TargetMode="External" /><Relationship Id="rId71" Type="http://schemas.openxmlformats.org/officeDocument/2006/relationships/hyperlink" Target="http://en.wikipedia.org/wiki/Lipopolysaccharide" TargetMode="External" /><Relationship Id="rId92" Type="http://schemas.openxmlformats.org/officeDocument/2006/relationships/hyperlink" Target="http://en.wikipedia.org/wiki/MAP_kinase" TargetMode="External" /><Relationship Id="rId2" Type="http://schemas.openxmlformats.org/officeDocument/2006/relationships/slide" Target="../slides/slide32.xml" /><Relationship Id="rId29" Type="http://schemas.openxmlformats.org/officeDocument/2006/relationships/hyperlink" Target="http://en.wikipedia.org/wiki/Dendritic_cells" TargetMode="External" /><Relationship Id="rId24" Type="http://schemas.openxmlformats.org/officeDocument/2006/relationships/hyperlink" Target="http://en.wikipedia.org/wiki/Interleukin_15#cite_note-pmid21074481-2" TargetMode="External" /><Relationship Id="rId40" Type="http://schemas.openxmlformats.org/officeDocument/2006/relationships/hyperlink" Target="http://en.wikipedia.org/wiki/Chromosome" TargetMode="External" /><Relationship Id="rId45" Type="http://schemas.openxmlformats.org/officeDocument/2006/relationships/hyperlink" Target="http://en.wikipedia.org/wiki/Exons" TargetMode="External" /><Relationship Id="rId66" Type="http://schemas.openxmlformats.org/officeDocument/2006/relationships/hyperlink" Target="http://en.wikipedia.org/wiki/MRNA" TargetMode="External" /><Relationship Id="rId87" Type="http://schemas.openxmlformats.org/officeDocument/2006/relationships/hyperlink" Target="http://en.wikipedia.org/wiki/Phosphorylation" TargetMode="External" /><Relationship Id="rId110" Type="http://schemas.openxmlformats.org/officeDocument/2006/relationships/hyperlink" Target="http://en.wikipedia.org/w/index.php?title=Interleukin_15&amp;action=edit&amp;section=6" TargetMode="External" /><Relationship Id="rId115" Type="http://schemas.openxmlformats.org/officeDocument/2006/relationships/hyperlink" Target="http://en.wikipedia.org/wiki/Celiac_disease" TargetMode="External" /><Relationship Id="rId61" Type="http://schemas.openxmlformats.org/officeDocument/2006/relationships/hyperlink" Target="http://en.wikipedia.org/wiki/RNA_splicing" TargetMode="External" /><Relationship Id="rId82" Type="http://schemas.openxmlformats.org/officeDocument/2006/relationships/hyperlink" Target="http://en.wikipedia.org/wiki/IL-15_receptor" TargetMode="External" /></Relationships>
</file>

<file path=ppt/notesSlides/_rels/notesSlide24.xml.rels><?xml version="1.0" encoding="UTF-8" standalone="yes"?>
<Relationships xmlns="http://schemas.openxmlformats.org/package/2006/relationships"><Relationship Id="rId26" Type="http://schemas.openxmlformats.org/officeDocument/2006/relationships/hyperlink" Target="http://en.wikipedia.org/wiki/Tumor_necrosis_factor_alpha#cite_note-pmid12077089-5" TargetMode="External" /><Relationship Id="rId117" Type="http://schemas.openxmlformats.org/officeDocument/2006/relationships/hyperlink" Target="http://en.wikipedia.org/wiki/MEKK1" TargetMode="External" /><Relationship Id="rId21" Type="http://schemas.openxmlformats.org/officeDocument/2006/relationships/hyperlink" Target="http://en.wikipedia.org/wiki/Cancer" TargetMode="External" /><Relationship Id="rId42" Type="http://schemas.openxmlformats.org/officeDocument/2006/relationships/hyperlink" Target="http://en.wikipedia.org/wiki/Memorial_Sloan-Kettering_Cancer_Center" TargetMode="External" /><Relationship Id="rId47" Type="http://schemas.openxmlformats.org/officeDocument/2006/relationships/hyperlink" Target="http://en.wikipedia.org/w/index.php?title=Elizabeth_Carswell&amp;action=edit&amp;redlink=1" TargetMode="External" /><Relationship Id="rId63" Type="http://schemas.openxmlformats.org/officeDocument/2006/relationships/hyperlink" Target="http://en.wikipedia.org/wiki/Tumor_necrosis_factor_alpha#cite_note-pmid3317066-16" TargetMode="External" /><Relationship Id="rId68" Type="http://schemas.openxmlformats.org/officeDocument/2006/relationships/hyperlink" Target="http://en.wikipedia.org/w/index.php?title=Tumor_necrosis_factor_alpha&amp;action=edit&amp;section=2" TargetMode="External" /><Relationship Id="rId84" Type="http://schemas.openxmlformats.org/officeDocument/2006/relationships/hyperlink" Target="http://en.wikipedia.org/wiki/Tumor_necrosis_factor_alpha#cite_note-pmid17442953-23" TargetMode="External" /><Relationship Id="rId89" Type="http://schemas.openxmlformats.org/officeDocument/2006/relationships/hyperlink" Target="http://en.wikipedia.org/wiki/TNFR1" TargetMode="External" /><Relationship Id="rId112" Type="http://schemas.openxmlformats.org/officeDocument/2006/relationships/hyperlink" Target="http://en.wikipedia.org/wiki/Kinases" TargetMode="External" /><Relationship Id="rId133" Type="http://schemas.openxmlformats.org/officeDocument/2006/relationships/hyperlink" Target="http://en.wikipedia.org/wiki/BIRC2" TargetMode="External" /><Relationship Id="rId138" Type="http://schemas.openxmlformats.org/officeDocument/2006/relationships/hyperlink" Target="http://en.wikipedia.org/wiki/Morpheein" TargetMode="External" /><Relationship Id="rId154" Type="http://schemas.openxmlformats.org/officeDocument/2006/relationships/hyperlink" Target="http://en.wikipedia.org/wiki/Interleukin-6" TargetMode="External" /><Relationship Id="rId159" Type="http://schemas.openxmlformats.org/officeDocument/2006/relationships/hyperlink" Target="http://en.wikipedia.org/wiki/Fever" TargetMode="External" /><Relationship Id="rId175" Type="http://schemas.openxmlformats.org/officeDocument/2006/relationships/hyperlink" Target="http://en.wikipedia.org/wiki/Ankylosing_spondylitis" TargetMode="External" /><Relationship Id="rId170" Type="http://schemas.openxmlformats.org/officeDocument/2006/relationships/hyperlink" Target="http://en.wikipedia.org/wiki/Tumor_necrosis_factor_alpha#cite_note-32" TargetMode="External" /><Relationship Id="rId191" Type="http://schemas.openxmlformats.org/officeDocument/2006/relationships/hyperlink" Target="http://en.wikipedia.org/w/index.php?title=Tumor_necrosis_factor_alpha&amp;action=edit&amp;section=9" TargetMode="External" /><Relationship Id="rId16" Type="http://schemas.openxmlformats.org/officeDocument/2006/relationships/hyperlink" Target="http://en.wikipedia.org/wiki/Interleukin_1" TargetMode="External" /><Relationship Id="rId107" Type="http://schemas.openxmlformats.org/officeDocument/2006/relationships/hyperlink" Target="http://en.wikipedia.org/wiki/MAPK" TargetMode="External" /><Relationship Id="rId11" Type="http://schemas.openxmlformats.org/officeDocument/2006/relationships/hyperlink" Target="http://en.wikipedia.org/wiki/Apoptosis" TargetMode="External" /><Relationship Id="rId32" Type="http://schemas.openxmlformats.org/officeDocument/2006/relationships/hyperlink" Target="http://en.wikipedia.org/wiki/Immune_system" TargetMode="External" /><Relationship Id="rId37" Type="http://schemas.openxmlformats.org/officeDocument/2006/relationships/hyperlink" Target="http://en.wikipedia.org/wiki/Lymphotoxin" TargetMode="External" /><Relationship Id="rId53" Type="http://schemas.openxmlformats.org/officeDocument/2006/relationships/hyperlink" Target="http://en.wikipedia.org/wiki/Homology_(chemistry)" TargetMode="External" /><Relationship Id="rId58" Type="http://schemas.openxmlformats.org/officeDocument/2006/relationships/hyperlink" Target="http://en.wikipedia.org/wiki/Endotoxin" TargetMode="External" /><Relationship Id="rId74" Type="http://schemas.openxmlformats.org/officeDocument/2006/relationships/hyperlink" Target="http://en.wikipedia.org/wiki/Tumor_necrosis_factor_alpha#cite_note-pmid2995927-18" TargetMode="External" /><Relationship Id="rId79" Type="http://schemas.openxmlformats.org/officeDocument/2006/relationships/hyperlink" Target="http://en.wikipedia.org/wiki/Tumor_necrosis_factor_alpha#cite_note-pmid3349526-19" TargetMode="External" /><Relationship Id="rId102" Type="http://schemas.openxmlformats.org/officeDocument/2006/relationships/hyperlink" Target="http://en.wikipedia.org/wiki/Phosphorylated" TargetMode="External" /><Relationship Id="rId123" Type="http://schemas.openxmlformats.org/officeDocument/2006/relationships/hyperlink" Target="http://en.wikipedia.org/wiki/ATF2" TargetMode="External" /><Relationship Id="rId128" Type="http://schemas.openxmlformats.org/officeDocument/2006/relationships/hyperlink" Target="http://en.wikipedia.org/wiki/Cysteine_protease" TargetMode="External" /><Relationship Id="rId144" Type="http://schemas.openxmlformats.org/officeDocument/2006/relationships/hyperlink" Target="http://en.wikipedia.org/wiki/Mast_cells" TargetMode="External" /><Relationship Id="rId149" Type="http://schemas.openxmlformats.org/officeDocument/2006/relationships/hyperlink" Target="http://en.wikipedia.org/wiki/Neuron" TargetMode="External" /><Relationship Id="rId5" Type="http://schemas.openxmlformats.org/officeDocument/2006/relationships/hyperlink" Target="http://en.wikipedia.org/wiki/Acute_phase_reaction" TargetMode="External" /><Relationship Id="rId90" Type="http://schemas.openxmlformats.org/officeDocument/2006/relationships/hyperlink" Target="http://en.wikipedia.org/wiki/TNF_receptor" TargetMode="External" /><Relationship Id="rId95" Type="http://schemas.openxmlformats.org/officeDocument/2006/relationships/hyperlink" Target="http://en.wikipedia.org/wiki/Tumor_necrosis_factor_alpha#cite_note-pmid12655295-24" TargetMode="External" /><Relationship Id="rId160" Type="http://schemas.openxmlformats.org/officeDocument/2006/relationships/hyperlink" Target="http://en.wikipedia.org/wiki/Liver" TargetMode="External" /><Relationship Id="rId165" Type="http://schemas.openxmlformats.org/officeDocument/2006/relationships/hyperlink" Target="http://en.wikipedia.org/wiki/Phagocytosis" TargetMode="External" /><Relationship Id="rId181" Type="http://schemas.openxmlformats.org/officeDocument/2006/relationships/hyperlink" Target="http://en.wikipedia.org/wiki/Infliximab" TargetMode="External" /><Relationship Id="rId186" Type="http://schemas.openxmlformats.org/officeDocument/2006/relationships/hyperlink" Target="http://en.wikipedia.org/w/index.php?title=Tumor_necrosis_factor_alpha&amp;action=edit&amp;section=8" TargetMode="External" /><Relationship Id="rId22" Type="http://schemas.openxmlformats.org/officeDocument/2006/relationships/hyperlink" Target="http://en.wikipedia.org/wiki/Tumor_necrosis_factor_alpha#cite_note-pmid11239407-3" TargetMode="External" /><Relationship Id="rId27" Type="http://schemas.openxmlformats.org/officeDocument/2006/relationships/hyperlink" Target="http://en.wikipedia.org/wiki/Tumor_necrosis_factor_alpha#cite_note-pmid17206706-6" TargetMode="External" /><Relationship Id="rId43" Type="http://schemas.openxmlformats.org/officeDocument/2006/relationships/hyperlink" Target="http://en.wikipedia.org/wiki/Tumor_necrosis_factor_alpha#cite_note-pmid1103152-9" TargetMode="External" /><Relationship Id="rId48" Type="http://schemas.openxmlformats.org/officeDocument/2006/relationships/hyperlink" Target="http://en.wikipedia.org/wiki/Tumor_necrosis_factor_alpha#cite_note-pmid6166564-10" TargetMode="External" /><Relationship Id="rId64" Type="http://schemas.openxmlformats.org/officeDocument/2006/relationships/hyperlink" Target="http://en.wikipedia.org/wiki/Mark_Mattson" TargetMode="External" /><Relationship Id="rId69" Type="http://schemas.openxmlformats.org/officeDocument/2006/relationships/hyperlink" Target="http://en.wikipedia.org/wiki/Gene" TargetMode="External" /><Relationship Id="rId113" Type="http://schemas.openxmlformats.org/officeDocument/2006/relationships/hyperlink" Target="http://en.wikipedia.org/wiki/MAP3K10" TargetMode="External" /><Relationship Id="rId118" Type="http://schemas.openxmlformats.org/officeDocument/2006/relationships/hyperlink" Target="http://en.wikipedia.org/wiki/ASK1" TargetMode="External" /><Relationship Id="rId134" Type="http://schemas.openxmlformats.org/officeDocument/2006/relationships/hyperlink" Target="http://en.wikipedia.org/wiki/BIRC3" TargetMode="External" /><Relationship Id="rId139" Type="http://schemas.openxmlformats.org/officeDocument/2006/relationships/hyperlink" Target="http://en.wikipedia.org/wiki/Allosteric_regulation" TargetMode="External" /><Relationship Id="rId80" Type="http://schemas.openxmlformats.org/officeDocument/2006/relationships/hyperlink" Target="http://en.wikipedia.org/wiki/Tumor_necrosis_factor_alpha#cite_note-pmid8679576-20" TargetMode="External" /><Relationship Id="rId85" Type="http://schemas.openxmlformats.org/officeDocument/2006/relationships/hyperlink" Target="http://en.wikipedia.org/wiki/Kilodalton" TargetMode="External" /><Relationship Id="rId150" Type="http://schemas.openxmlformats.org/officeDocument/2006/relationships/hyperlink" Target="http://en.wikipedia.org/wiki/Lipopolysaccharide" TargetMode="External" /><Relationship Id="rId155" Type="http://schemas.openxmlformats.org/officeDocument/2006/relationships/hyperlink" Target="http://en.wikipedia.org/wiki/Hypothalamus" TargetMode="External" /><Relationship Id="rId171" Type="http://schemas.openxmlformats.org/officeDocument/2006/relationships/hyperlink" Target="http://en.wikipedia.org/wiki/Tumor_necrosis_factor_alpha#cite_note-33" TargetMode="External" /><Relationship Id="rId176" Type="http://schemas.openxmlformats.org/officeDocument/2006/relationships/hyperlink" Target="http://en.wikipedia.org/wiki/Psoriasis" TargetMode="External" /><Relationship Id="rId192" Type="http://schemas.openxmlformats.org/officeDocument/2006/relationships/hyperlink" Target="http://en.wikipedia.org/wiki/Tumor_necrosis_factor_alpha#cite_note-pmid17493863-36" TargetMode="External" /><Relationship Id="rId12" Type="http://schemas.openxmlformats.org/officeDocument/2006/relationships/hyperlink" Target="http://en.wikipedia.org/wiki/Cachexia" TargetMode="External" /><Relationship Id="rId17" Type="http://schemas.openxmlformats.org/officeDocument/2006/relationships/hyperlink" Target="http://en.wikipedia.org/wiki/Interleukin_6" TargetMode="External" /><Relationship Id="rId33" Type="http://schemas.openxmlformats.org/officeDocument/2006/relationships/hyperlink" Target="http://en.wikipedia.org/wiki/In_vivo" TargetMode="External" /><Relationship Id="rId38" Type="http://schemas.openxmlformats.org/officeDocument/2006/relationships/hyperlink" Target="http://en.wikipedia.org/wiki/Tumor_necrosis_factor_alpha#cite_note-pmid5249808-7" TargetMode="External" /><Relationship Id="rId59" Type="http://schemas.openxmlformats.org/officeDocument/2006/relationships/hyperlink" Target="http://en.wikipedia.org/wiki/Tumor_necrosis_factor_alpha#cite_note-pmid3895437-14" TargetMode="External" /><Relationship Id="rId103" Type="http://schemas.openxmlformats.org/officeDocument/2006/relationships/hyperlink" Target="http://en.wikipedia.org/wiki/Transcription_factor" TargetMode="External" /><Relationship Id="rId108" Type="http://schemas.openxmlformats.org/officeDocument/2006/relationships/hyperlink" Target="http://en.wikipedia.org/wiki/Stress_(medicine)" TargetMode="External" /><Relationship Id="rId124" Type="http://schemas.openxmlformats.org/officeDocument/2006/relationships/hyperlink" Target="http://en.wikipedia.org/wiki/Cell_differentiation" TargetMode="External" /><Relationship Id="rId129" Type="http://schemas.openxmlformats.org/officeDocument/2006/relationships/hyperlink" Target="http://en.wikipedia.org/wiki/Caspase-8" TargetMode="External" /><Relationship Id="rId54" Type="http://schemas.openxmlformats.org/officeDocument/2006/relationships/hyperlink" Target="http://en.wikipedia.org/wiki/Tumor_necrosis_factor_beta" TargetMode="External" /><Relationship Id="rId70" Type="http://schemas.openxmlformats.org/officeDocument/2006/relationships/hyperlink" Target="http://en.wikipedia.org/wiki/Tumor_necrosis_factor_alpha#cite_note-pmid2413547-17" TargetMode="External" /><Relationship Id="rId75" Type="http://schemas.openxmlformats.org/officeDocument/2006/relationships/hyperlink" Target="http://en.wikipedia.org/wiki/AU-rich_element" TargetMode="External" /><Relationship Id="rId91" Type="http://schemas.openxmlformats.org/officeDocument/2006/relationships/hyperlink" Target="http://en.wikipedia.org/wiki/TNFRSF1B" TargetMode="External" /><Relationship Id="rId96" Type="http://schemas.openxmlformats.org/officeDocument/2006/relationships/hyperlink" Target="http://en.wikipedia.org/wiki/Tumor_necrosis_factor_alpha#cite_note-pmid12040173-25" TargetMode="External" /><Relationship Id="rId140" Type="http://schemas.openxmlformats.org/officeDocument/2006/relationships/hyperlink" Target="http://en.wikipedia.org/wiki/Tumor_necrosis_factor_alpha#cite_note-pmid22182754-28" TargetMode="External" /><Relationship Id="rId145" Type="http://schemas.openxmlformats.org/officeDocument/2006/relationships/hyperlink" Target="http://en.wikipedia.org/wiki/Endothelial_cell" TargetMode="External" /><Relationship Id="rId161" Type="http://schemas.openxmlformats.org/officeDocument/2006/relationships/hyperlink" Target="http://en.wikipedia.org/wiki/Acute_phase_response" TargetMode="External" /><Relationship Id="rId166" Type="http://schemas.openxmlformats.org/officeDocument/2006/relationships/hyperlink" Target="http://en.wikipedia.org/wiki/Prostaglandin_E2" TargetMode="External" /><Relationship Id="rId182" Type="http://schemas.openxmlformats.org/officeDocument/2006/relationships/hyperlink" Target="http://en.wikipedia.org/wiki/Adalimumab" TargetMode="External" /><Relationship Id="rId187" Type="http://schemas.openxmlformats.org/officeDocument/2006/relationships/hyperlink" Target="http://en.wikipedia.org/wiki/Protein-protein_interaction" TargetMode="External" /><Relationship Id="rId1" Type="http://schemas.openxmlformats.org/officeDocument/2006/relationships/notesMaster" Target="../notesMasters/notesMaster1.xml" /><Relationship Id="rId6" Type="http://schemas.openxmlformats.org/officeDocument/2006/relationships/hyperlink" Target="http://en.wikipedia.org/wiki/Macrophages" TargetMode="External" /><Relationship Id="rId23" Type="http://schemas.openxmlformats.org/officeDocument/2006/relationships/hyperlink" Target="http://en.wikipedia.org/wiki/Major_depression" TargetMode="External" /><Relationship Id="rId28" Type="http://schemas.openxmlformats.org/officeDocument/2006/relationships/hyperlink" Target="http://en.wikipedia.org/wiki/Immunostimulant" TargetMode="External" /><Relationship Id="rId49" Type="http://schemas.openxmlformats.org/officeDocument/2006/relationships/hyperlink" Target="http://en.wikipedia.org/wiki/Tumor_necrosis_factor_alpha#cite_note-pmid6181289-11" TargetMode="External" /><Relationship Id="rId114" Type="http://schemas.openxmlformats.org/officeDocument/2006/relationships/hyperlink" Target="http://en.wikipedia.org/wiki/MAP3K11" TargetMode="External" /><Relationship Id="rId119" Type="http://schemas.openxmlformats.org/officeDocument/2006/relationships/hyperlink" Target="http://en.wikipedia.org/wiki/Phosphorylate" TargetMode="External" /><Relationship Id="rId44" Type="http://schemas.openxmlformats.org/officeDocument/2006/relationships/hyperlink" Target="http://en.wikipedia.org/wiki/Fibrosarcoma" TargetMode="External" /><Relationship Id="rId60" Type="http://schemas.openxmlformats.org/officeDocument/2006/relationships/hyperlink" Target="http://en.wikipedia.org/wiki/Kevin_J._Tracey" TargetMode="External" /><Relationship Id="rId65" Type="http://schemas.openxmlformats.org/officeDocument/2006/relationships/hyperlink" Target="http://en.wikipedia.org/wiki/NF-kappaB" TargetMode="External" /><Relationship Id="rId81" Type="http://schemas.openxmlformats.org/officeDocument/2006/relationships/hyperlink" Target="http://en.wikipedia.org/wiki/ADAM17" TargetMode="External" /><Relationship Id="rId86" Type="http://schemas.openxmlformats.org/officeDocument/2006/relationships/hyperlink" Target="http://en.wikipedia.org/wiki/Beta_sheet" TargetMode="External" /><Relationship Id="rId130" Type="http://schemas.openxmlformats.org/officeDocument/2006/relationships/hyperlink" Target="http://en.wikipedia.org/wiki/Caspase" TargetMode="External" /><Relationship Id="rId135" Type="http://schemas.openxmlformats.org/officeDocument/2006/relationships/hyperlink" Target="http://en.wikipedia.org/wiki/Cytokines" TargetMode="External" /><Relationship Id="rId151" Type="http://schemas.openxmlformats.org/officeDocument/2006/relationships/hyperlink" Target="http://en.wikipedia.org/wiki/Bacteria" TargetMode="External" /><Relationship Id="rId156" Type="http://schemas.openxmlformats.org/officeDocument/2006/relationships/hyperlink" Target="http://en.wikipedia.org/wiki/Hypothalamic-pituitary-adrenal_axis" TargetMode="External" /><Relationship Id="rId177" Type="http://schemas.openxmlformats.org/officeDocument/2006/relationships/hyperlink" Target="http://en.wikipedia.org/wiki/Hidradenitis_suppurativa" TargetMode="External" /><Relationship Id="rId172" Type="http://schemas.openxmlformats.org/officeDocument/2006/relationships/hyperlink" Target="http://en.wikipedia.org/w/index.php?title=Tumor_necrosis_factor_alpha&amp;action=edit&amp;section=7" TargetMode="External" /><Relationship Id="rId13" Type="http://schemas.openxmlformats.org/officeDocument/2006/relationships/hyperlink" Target="http://en.wikipedia.org/wiki/Tumorigenesis" TargetMode="External" /><Relationship Id="rId18" Type="http://schemas.openxmlformats.org/officeDocument/2006/relationships/hyperlink" Target="http://en.wikipedia.org/wiki/Disease" TargetMode="External" /><Relationship Id="rId39" Type="http://schemas.openxmlformats.org/officeDocument/2006/relationships/hyperlink" Target="http://en.wikipedia.org/wiki/Yale_University" TargetMode="External" /><Relationship Id="rId109" Type="http://schemas.openxmlformats.org/officeDocument/2006/relationships/hyperlink" Target="http://en.wikipedia.org/wiki/JNK" TargetMode="External" /><Relationship Id="rId34" Type="http://schemas.openxmlformats.org/officeDocument/2006/relationships/hyperlink" Target="http://en.wikipedia.org/wiki/William_B._Coley" TargetMode="External" /><Relationship Id="rId50" Type="http://schemas.openxmlformats.org/officeDocument/2006/relationships/hyperlink" Target="http://en.wikipedia.org/wiki/CDNA" TargetMode="External" /><Relationship Id="rId55" Type="http://schemas.openxmlformats.org/officeDocument/2006/relationships/hyperlink" Target="http://en.wikipedia.org/wiki/Bruce_A._Beutler" TargetMode="External" /><Relationship Id="rId76" Type="http://schemas.openxmlformats.org/officeDocument/2006/relationships/hyperlink" Target="http://en.wikipedia.org/w/index.php?title=Tumor_necrosis_factor_alpha&amp;action=edit&amp;section=3" TargetMode="External" /><Relationship Id="rId97" Type="http://schemas.openxmlformats.org/officeDocument/2006/relationships/hyperlink" Target="http://en.wikipedia.org/wiki/NF-%CE%BAB" TargetMode="External" /><Relationship Id="rId104" Type="http://schemas.openxmlformats.org/officeDocument/2006/relationships/hyperlink" Target="http://en.wikipedia.org/wiki/Cell_nucleus" TargetMode="External" /><Relationship Id="rId120" Type="http://schemas.openxmlformats.org/officeDocument/2006/relationships/hyperlink" Target="http://en.wikipedia.org/wiki/Mitogen-activated_protein_kinase_kinase" TargetMode="External" /><Relationship Id="rId125" Type="http://schemas.openxmlformats.org/officeDocument/2006/relationships/hyperlink" Target="http://en.wikipedia.org/wiki/Tumor_necrosis_factor_alpha#cite_note-pmid14555214-27" TargetMode="External" /><Relationship Id="rId141" Type="http://schemas.openxmlformats.org/officeDocument/2006/relationships/hyperlink" Target="http://en.wikipedia.org/w/index.php?title=Tumor_necrosis_factor_alpha&amp;action=edit&amp;section=6" TargetMode="External" /><Relationship Id="rId146" Type="http://schemas.openxmlformats.org/officeDocument/2006/relationships/hyperlink" Target="http://en.wikipedia.org/wiki/Cardiac_myocyte" TargetMode="External" /><Relationship Id="rId167" Type="http://schemas.openxmlformats.org/officeDocument/2006/relationships/hyperlink" Target="http://en.wikipedia.org/wiki/Shock_(circulatory)" TargetMode="External" /><Relationship Id="rId188" Type="http://schemas.openxmlformats.org/officeDocument/2006/relationships/hyperlink" Target="http://en.wikipedia.org/wiki/TNFRSF1A" TargetMode="External" /><Relationship Id="rId7" Type="http://schemas.openxmlformats.org/officeDocument/2006/relationships/hyperlink" Target="http://en.wikipedia.org/wiki/CD4%2B_lymphocytes" TargetMode="External" /><Relationship Id="rId71" Type="http://schemas.openxmlformats.org/officeDocument/2006/relationships/hyperlink" Target="http://en.wikipedia.org/wiki/Chromosome" TargetMode="External" /><Relationship Id="rId92" Type="http://schemas.openxmlformats.org/officeDocument/2006/relationships/hyperlink" Target="http://en.wikipedia.org/wiki/Ligand" TargetMode="External" /><Relationship Id="rId162" Type="http://schemas.openxmlformats.org/officeDocument/2006/relationships/hyperlink" Target="http://en.wikipedia.org/wiki/C-reactive_protein" TargetMode="External" /><Relationship Id="rId183" Type="http://schemas.openxmlformats.org/officeDocument/2006/relationships/hyperlink" Target="http://en.wikipedia.org/wiki/Certolizumab_pegol" TargetMode="External" /><Relationship Id="rId2" Type="http://schemas.openxmlformats.org/officeDocument/2006/relationships/slide" Target="../slides/slide33.xml" /><Relationship Id="rId29" Type="http://schemas.openxmlformats.org/officeDocument/2006/relationships/hyperlink" Target="http://en.wikipedia.org/wiki/International_Nonproprietary_Name" TargetMode="External" /><Relationship Id="rId24" Type="http://schemas.openxmlformats.org/officeDocument/2006/relationships/hyperlink" Target="http://en.wikipedia.org/wiki/Tumor_necrosis_factor_alpha#cite_note-pmid20015486-4" TargetMode="External" /><Relationship Id="rId40" Type="http://schemas.openxmlformats.org/officeDocument/2006/relationships/hyperlink" Target="http://en.wikipedia.org/wiki/Tumor_necrosis_factor_alpha#cite_note-pmid5693925-8" TargetMode="External" /><Relationship Id="rId45" Type="http://schemas.openxmlformats.org/officeDocument/2006/relationships/hyperlink" Target="http://en.wikipedia.org/w/index.php?title=Ian_A._Clark&amp;action=edit&amp;redlink=1" TargetMode="External" /><Relationship Id="rId66" Type="http://schemas.openxmlformats.org/officeDocument/2006/relationships/hyperlink" Target="http://en.wikipedia.org/wiki/Mn-SOD" TargetMode="External" /><Relationship Id="rId87" Type="http://schemas.openxmlformats.org/officeDocument/2006/relationships/hyperlink" Target="http://en.wikipedia.org/wiki/Viral_capsid" TargetMode="External" /><Relationship Id="rId110" Type="http://schemas.openxmlformats.org/officeDocument/2006/relationships/hyperlink" Target="http://en.wikipedia.org/wiki/P38_MAPK_pathway" TargetMode="External" /><Relationship Id="rId115" Type="http://schemas.openxmlformats.org/officeDocument/2006/relationships/hyperlink" Target="http://en.wikipedia.org/wiki/Tumor_necrosis_factor_alpha#cite_note-pmid21979919-26" TargetMode="External" /><Relationship Id="rId131" Type="http://schemas.openxmlformats.org/officeDocument/2006/relationships/hyperlink" Target="http://en.wikipedia.org/wiki/Caspases" TargetMode="External" /><Relationship Id="rId136" Type="http://schemas.openxmlformats.org/officeDocument/2006/relationships/hyperlink" Target="http://en.wikipedia.org/wiki/Reactive_oxygen_species" TargetMode="External" /><Relationship Id="rId157" Type="http://schemas.openxmlformats.org/officeDocument/2006/relationships/hyperlink" Target="http://en.wikipedia.org/wiki/Corticotropin_releasing_hormone" TargetMode="External" /><Relationship Id="rId178" Type="http://schemas.openxmlformats.org/officeDocument/2006/relationships/hyperlink" Target="http://en.wikipedia.org/wiki/Asthma" TargetMode="External" /><Relationship Id="rId61" Type="http://schemas.openxmlformats.org/officeDocument/2006/relationships/hyperlink" Target="http://en.wikipedia.org/wiki/Septic_shock" TargetMode="External" /><Relationship Id="rId82" Type="http://schemas.openxmlformats.org/officeDocument/2006/relationships/hyperlink" Target="http://en.wikipedia.org/wiki/Tumor_necrosis_factor_alpha#cite_note-pmid9034190-21" TargetMode="External" /><Relationship Id="rId152" Type="http://schemas.openxmlformats.org/officeDocument/2006/relationships/hyperlink" Target="http://en.wikipedia.org/wiki/Interleukin-1" TargetMode="External" /><Relationship Id="rId173" Type="http://schemas.openxmlformats.org/officeDocument/2006/relationships/hyperlink" Target="http://en.wikipedia.org/wiki/TNF_inhibition" TargetMode="External" /><Relationship Id="rId19" Type="http://schemas.openxmlformats.org/officeDocument/2006/relationships/hyperlink" Target="http://en.wikipedia.org/wiki/Alzheimer%27s_disease" TargetMode="External" /><Relationship Id="rId14" Type="http://schemas.openxmlformats.org/officeDocument/2006/relationships/hyperlink" Target="http://en.wikipedia.org/wiki/Viral_replication" TargetMode="External" /><Relationship Id="rId30" Type="http://schemas.openxmlformats.org/officeDocument/2006/relationships/hyperlink" Target="http://en.wikipedia.org/w/index.php?title=Tumor_necrosis_factor_alpha&amp;action=edit&amp;section=1" TargetMode="External" /><Relationship Id="rId35" Type="http://schemas.openxmlformats.org/officeDocument/2006/relationships/hyperlink" Target="http://en.wikipedia.org/wiki/University_of_California,_Irvine" TargetMode="External" /><Relationship Id="rId56" Type="http://schemas.openxmlformats.org/officeDocument/2006/relationships/hyperlink" Target="http://en.wikipedia.org/wiki/Anthony_Cerami" TargetMode="External" /><Relationship Id="rId77" Type="http://schemas.openxmlformats.org/officeDocument/2006/relationships/hyperlink" Target="http://en.wikipedia.org/wiki/Amino_acid" TargetMode="External" /><Relationship Id="rId100" Type="http://schemas.openxmlformats.org/officeDocument/2006/relationships/hyperlink" Target="http://en.wikipedia.org/wiki/I%CE%BAB_kinase" TargetMode="External" /><Relationship Id="rId105" Type="http://schemas.openxmlformats.org/officeDocument/2006/relationships/hyperlink" Target="http://en.wikipedia.org/wiki/Inflammatory_response" TargetMode="External" /><Relationship Id="rId126" Type="http://schemas.openxmlformats.org/officeDocument/2006/relationships/hyperlink" Target="http://en.wikipedia.org/wiki/Fas_receptor" TargetMode="External" /><Relationship Id="rId147" Type="http://schemas.openxmlformats.org/officeDocument/2006/relationships/hyperlink" Target="http://en.wikipedia.org/wiki/Adipose_tissue" TargetMode="External" /><Relationship Id="rId168" Type="http://schemas.openxmlformats.org/officeDocument/2006/relationships/hyperlink" Target="http://en.wikipedia.org/wiki/Tumor_necrosis_factor_alpha#cite_note-pmid20208540-31" TargetMode="External" /><Relationship Id="rId8" Type="http://schemas.openxmlformats.org/officeDocument/2006/relationships/hyperlink" Target="http://en.wikipedia.org/wiki/NK_cells" TargetMode="External" /><Relationship Id="rId51" Type="http://schemas.openxmlformats.org/officeDocument/2006/relationships/hyperlink" Target="http://en.wikipedia.org/wiki/Clone_(genetics)" TargetMode="External" /><Relationship Id="rId72" Type="http://schemas.openxmlformats.org/officeDocument/2006/relationships/hyperlink" Target="http://en.wikipedia.org/wiki/Base_pair#Length_measurements" TargetMode="External" /><Relationship Id="rId93" Type="http://schemas.openxmlformats.org/officeDocument/2006/relationships/hyperlink" Target="http://en.wikipedia.org/wiki/Adaptor_protein" TargetMode="External" /><Relationship Id="rId98" Type="http://schemas.openxmlformats.org/officeDocument/2006/relationships/hyperlink" Target="http://en.wikipedia.org/wiki/TRAF2" TargetMode="External" /><Relationship Id="rId121" Type="http://schemas.openxmlformats.org/officeDocument/2006/relationships/hyperlink" Target="http://en.wikipedia.org/wiki/Transcription_factors" TargetMode="External" /><Relationship Id="rId142" Type="http://schemas.openxmlformats.org/officeDocument/2006/relationships/hyperlink" Target="http://en.wikipedia.org/wiki/Tumor_necrosis_factor_alpha#cite_note-29" TargetMode="External" /><Relationship Id="rId163" Type="http://schemas.openxmlformats.org/officeDocument/2006/relationships/hyperlink" Target="http://en.wikipedia.org/wiki/Insulin_resistance" TargetMode="External" /><Relationship Id="rId184" Type="http://schemas.openxmlformats.org/officeDocument/2006/relationships/hyperlink" Target="http://en.wikipedia.org/wiki/Fusion_protein" TargetMode="External" /><Relationship Id="rId189" Type="http://schemas.openxmlformats.org/officeDocument/2006/relationships/hyperlink" Target="http://en.wikipedia.org/wiki/Tumor_necrosis_factor_alpha#cite_note-pmid14743216-34" TargetMode="External" /><Relationship Id="rId3" Type="http://schemas.openxmlformats.org/officeDocument/2006/relationships/hyperlink" Target="http://en.wikipedia.org/wiki/Adipokine" TargetMode="External" /><Relationship Id="rId25" Type="http://schemas.openxmlformats.org/officeDocument/2006/relationships/hyperlink" Target="http://en.wikipedia.org/wiki/Inflammatory_bowel_disease" TargetMode="External" /><Relationship Id="rId46" Type="http://schemas.openxmlformats.org/officeDocument/2006/relationships/hyperlink" Target="http://en.wikipedia.org/wiki/Australian_National_University" TargetMode="External" /><Relationship Id="rId67" Type="http://schemas.openxmlformats.org/officeDocument/2006/relationships/hyperlink" Target="http://en.wikipedia.org/wiki/Bcl-2" TargetMode="External" /><Relationship Id="rId116" Type="http://schemas.openxmlformats.org/officeDocument/2006/relationships/hyperlink" Target="http://en.wikipedia.org/wiki/MAP3K7" TargetMode="External" /><Relationship Id="rId137" Type="http://schemas.openxmlformats.org/officeDocument/2006/relationships/hyperlink" Target="http://en.wikipedia.org/w/index.php?title=Tumor_necrosis_factor_alpha&amp;action=edit&amp;section=5" TargetMode="External" /><Relationship Id="rId158" Type="http://schemas.openxmlformats.org/officeDocument/2006/relationships/hyperlink" Target="http://en.wikipedia.org/wiki/Appetite" TargetMode="External" /><Relationship Id="rId20" Type="http://schemas.openxmlformats.org/officeDocument/2006/relationships/hyperlink" Target="http://en.wikipedia.org/wiki/Tumor_necrosis_factor_alpha#cite_note-pmid20692646-2" TargetMode="External" /><Relationship Id="rId41" Type="http://schemas.openxmlformats.org/officeDocument/2006/relationships/hyperlink" Target="http://en.wikipedia.org/wiki/Lloyd_J._Old" TargetMode="External" /><Relationship Id="rId62" Type="http://schemas.openxmlformats.org/officeDocument/2006/relationships/hyperlink" Target="http://en.wikipedia.org/wiki/Tumor_necrosis_factor_alpha#cite_note-pmid3764421-15" TargetMode="External" /><Relationship Id="rId83" Type="http://schemas.openxmlformats.org/officeDocument/2006/relationships/hyperlink" Target="http://en.wikipedia.org/wiki/Tumor_necrosis_factor_alpha#cite_note-pmid12951580-22" TargetMode="External" /><Relationship Id="rId88" Type="http://schemas.openxmlformats.org/officeDocument/2006/relationships/hyperlink" Target="http://en.wikipedia.org/w/index.php?title=Tumor_necrosis_factor_alpha&amp;action=edit&amp;section=4" TargetMode="External" /><Relationship Id="rId111" Type="http://schemas.openxmlformats.org/officeDocument/2006/relationships/hyperlink" Target="http://en.wikipedia.org/wiki/Extracellular_signal-regulated_kinases" TargetMode="External" /><Relationship Id="rId132" Type="http://schemas.openxmlformats.org/officeDocument/2006/relationships/hyperlink" Target="http://en.wikipedia.org/wiki/C-FLIP" TargetMode="External" /><Relationship Id="rId153" Type="http://schemas.openxmlformats.org/officeDocument/2006/relationships/hyperlink" Target="http://en.wikipedia.org/wiki/Tumor_necrosis_factor_alpha#cite_note-pmid1709737-30" TargetMode="External" /><Relationship Id="rId174" Type="http://schemas.openxmlformats.org/officeDocument/2006/relationships/hyperlink" Target="http://en.wikipedia.org/wiki/Rheumatoid_arthritis" TargetMode="External" /><Relationship Id="rId179" Type="http://schemas.openxmlformats.org/officeDocument/2006/relationships/hyperlink" Target="http://en.wikipedia.org/wiki/TNF_inhibitor" TargetMode="External" /><Relationship Id="rId190" Type="http://schemas.openxmlformats.org/officeDocument/2006/relationships/hyperlink" Target="http://en.wikipedia.org/wiki/Tumor_necrosis_factor_alpha#cite_note-pmid12887920-35" TargetMode="External" /><Relationship Id="rId15" Type="http://schemas.openxmlformats.org/officeDocument/2006/relationships/hyperlink" Target="http://en.wikipedia.org/wiki/Sepsis" TargetMode="External" /><Relationship Id="rId36" Type="http://schemas.openxmlformats.org/officeDocument/2006/relationships/hyperlink" Target="http://en.wikipedia.org/wiki/Lymphocytes" TargetMode="External" /><Relationship Id="rId57" Type="http://schemas.openxmlformats.org/officeDocument/2006/relationships/hyperlink" Target="http://en.wikipedia.org/wiki/Tumor_necrosis_factor_alpha#cite_note-pmid2993897-13" TargetMode="External" /><Relationship Id="rId106" Type="http://schemas.openxmlformats.org/officeDocument/2006/relationships/hyperlink" Target="http://en.wikipedia.org/wiki/Apoptotic" TargetMode="External" /><Relationship Id="rId127" Type="http://schemas.openxmlformats.org/officeDocument/2006/relationships/hyperlink" Target="http://en.wikipedia.org/wiki/FADD" TargetMode="External" /><Relationship Id="rId10" Type="http://schemas.openxmlformats.org/officeDocument/2006/relationships/hyperlink" Target="http://en.wikipedia.org/wiki/Immune_cells" TargetMode="External" /><Relationship Id="rId31" Type="http://schemas.openxmlformats.org/officeDocument/2006/relationships/hyperlink" Target="http://en.wikipedia.org/wiki/Anti-tumor" TargetMode="External" /><Relationship Id="rId52" Type="http://schemas.openxmlformats.org/officeDocument/2006/relationships/hyperlink" Target="http://en.wikipedia.org/wiki/Tumor_necrosis_factor_alpha#cite_note-pmid6392892-12" TargetMode="External" /><Relationship Id="rId73" Type="http://schemas.openxmlformats.org/officeDocument/2006/relationships/hyperlink" Target="http://en.wikipedia.org/wiki/Exon" TargetMode="External" /><Relationship Id="rId78" Type="http://schemas.openxmlformats.org/officeDocument/2006/relationships/hyperlink" Target="http://en.wikipedia.org/wiki/Transmembrane_protein" TargetMode="External" /><Relationship Id="rId94" Type="http://schemas.openxmlformats.org/officeDocument/2006/relationships/hyperlink" Target="http://en.wikipedia.org/wiki/TRADD" TargetMode="External" /><Relationship Id="rId99" Type="http://schemas.openxmlformats.org/officeDocument/2006/relationships/hyperlink" Target="http://en.wikipedia.org/wiki/Kinase" TargetMode="External" /><Relationship Id="rId101" Type="http://schemas.openxmlformats.org/officeDocument/2006/relationships/hyperlink" Target="http://en.wikipedia.org/wiki/I%CE%BAB%CE%B1" TargetMode="External" /><Relationship Id="rId122" Type="http://schemas.openxmlformats.org/officeDocument/2006/relationships/hyperlink" Target="http://en.wikipedia.org/wiki/C-Jun" TargetMode="External" /><Relationship Id="rId143" Type="http://schemas.openxmlformats.org/officeDocument/2006/relationships/hyperlink" Target="http://en.wikipedia.org/wiki/Lymphoid" TargetMode="External" /><Relationship Id="rId148" Type="http://schemas.openxmlformats.org/officeDocument/2006/relationships/hyperlink" Target="http://en.wikipedia.org/wiki/Fibroblasts" TargetMode="External" /><Relationship Id="rId164" Type="http://schemas.openxmlformats.org/officeDocument/2006/relationships/hyperlink" Target="http://en.wikipedia.org/wiki/Neutrophils" TargetMode="External" /><Relationship Id="rId169" Type="http://schemas.openxmlformats.org/officeDocument/2006/relationships/hyperlink" Target="http://en.wikipedia.org/wiki/Myokine" TargetMode="External" /><Relationship Id="rId185" Type="http://schemas.openxmlformats.org/officeDocument/2006/relationships/hyperlink" Target="http://en.wikipedia.org/wiki/Etanercept" TargetMode="External" /><Relationship Id="rId4" Type="http://schemas.openxmlformats.org/officeDocument/2006/relationships/hyperlink" Target="http://en.wikipedia.org/wiki/Inflammation" TargetMode="External" /><Relationship Id="rId9" Type="http://schemas.openxmlformats.org/officeDocument/2006/relationships/hyperlink" Target="http://en.wikipedia.org/wiki/Tumor_necrosis_factor_alpha#cite_note-ReferenceA-1" TargetMode="External" /><Relationship Id="rId180" Type="http://schemas.openxmlformats.org/officeDocument/2006/relationships/hyperlink" Target="http://en.wikipedia.org/wiki/Monoclonal_antibody" TargetMode="Externa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13" Type="http://schemas.openxmlformats.org/officeDocument/2006/relationships/hyperlink" Target="http://en.wikipedia.org/w/index.php?title=Interleukin_1_family&amp;action=edit&amp;section=2" TargetMode="External" /><Relationship Id="rId18" Type="http://schemas.openxmlformats.org/officeDocument/2006/relationships/hyperlink" Target="http://en.wikipedia.org/w/index.php?title=Precursor_protein&amp;action=edit&amp;redlink=1" TargetMode="External" /><Relationship Id="rId26" Type="http://schemas.openxmlformats.org/officeDocument/2006/relationships/hyperlink" Target="http://en.wikipedia.org/wiki/Cell_surface_receptor" TargetMode="External" /><Relationship Id="rId39" Type="http://schemas.openxmlformats.org/officeDocument/2006/relationships/hyperlink" Target="http://en.wikipedia.org/wiki/Coreceptor" TargetMode="External" /><Relationship Id="rId21" Type="http://schemas.openxmlformats.org/officeDocument/2006/relationships/hyperlink" Target="http://en.wikipedia.org/wiki/Peptide" TargetMode="External" /><Relationship Id="rId34" Type="http://schemas.openxmlformats.org/officeDocument/2006/relationships/hyperlink" Target="http://en.wikipedia.org/wiki/Nomenclature" TargetMode="External" /><Relationship Id="rId42" Type="http://schemas.openxmlformats.org/officeDocument/2006/relationships/hyperlink" Target="http://en.wikipedia.org/w/index.php?title=IL-37&amp;action=edit&amp;redlink=1" TargetMode="External" /><Relationship Id="rId47" Type="http://schemas.openxmlformats.org/officeDocument/2006/relationships/hyperlink" Target="http://en.wikipedia.org/wiki/IL-1R" TargetMode="External" /><Relationship Id="rId50" Type="http://schemas.openxmlformats.org/officeDocument/2006/relationships/hyperlink" Target="http://en.wikipedia.org/wiki/Extracellular" TargetMode="External" /><Relationship Id="rId55" Type="http://schemas.openxmlformats.org/officeDocument/2006/relationships/hyperlink" Target="http://en.wikipedia.org/wiki/Protein_domain" TargetMode="External" /><Relationship Id="rId63" Type="http://schemas.openxmlformats.org/officeDocument/2006/relationships/hyperlink" Target="http://en.wikipedia.org/wiki/MAP3K7" TargetMode="External" /><Relationship Id="rId68" Type="http://schemas.openxmlformats.org/officeDocument/2006/relationships/hyperlink" Target="http://en.wikipedia.org/wiki/P38_mitogen-activated_protein_kinases" TargetMode="External" /><Relationship Id="rId76" Type="http://schemas.openxmlformats.org/officeDocument/2006/relationships/hyperlink" Target="http://en.wikipedia.org/wiki/Epithelial_cell" TargetMode="External" /><Relationship Id="rId84" Type="http://schemas.openxmlformats.org/officeDocument/2006/relationships/hyperlink" Target="http://en.wikipedia.org/wiki/Vasodilation" TargetMode="External" /><Relationship Id="rId7" Type="http://schemas.openxmlformats.org/officeDocument/2006/relationships/hyperlink" Target="http://en.wikipedia.org/wiki/Lymphocytes" TargetMode="External" /><Relationship Id="rId71" Type="http://schemas.openxmlformats.org/officeDocument/2006/relationships/hyperlink" Target="http://en.wikipedia.org/wiki/Monocyte" TargetMode="External" /><Relationship Id="rId2" Type="http://schemas.openxmlformats.org/officeDocument/2006/relationships/slide" Target="../slides/slide35.xml" /><Relationship Id="rId16" Type="http://schemas.openxmlformats.org/officeDocument/2006/relationships/hyperlink" Target="http://en.wikipedia.org/w/index.php?title=Interleukin_1_family&amp;action=edit&amp;section=3" TargetMode="External" /><Relationship Id="rId29" Type="http://schemas.openxmlformats.org/officeDocument/2006/relationships/hyperlink" Target="http://en.wikipedia.org/wiki/Proteases" TargetMode="External" /><Relationship Id="rId11" Type="http://schemas.openxmlformats.org/officeDocument/2006/relationships/hyperlink" Target="http://en.wikipedia.org/wiki/Interleukin_1_family#cite_note-pmid6083565-2" TargetMode="External" /><Relationship Id="rId24" Type="http://schemas.openxmlformats.org/officeDocument/2006/relationships/hyperlink" Target="http://en.wikipedia.org/wiki/IL-1%CE%B1" TargetMode="External" /><Relationship Id="rId32" Type="http://schemas.openxmlformats.org/officeDocument/2006/relationships/hyperlink" Target="http://en.wikipedia.org/wiki/Cytokine" TargetMode="External" /><Relationship Id="rId37" Type="http://schemas.openxmlformats.org/officeDocument/2006/relationships/hyperlink" Target="http://en.wikipedia.org/w/index.php?title=IL-36%CE%B3&amp;action=edit&amp;redlink=1" TargetMode="External" /><Relationship Id="rId40" Type="http://schemas.openxmlformats.org/officeDocument/2006/relationships/hyperlink" Target="http://en.wikipedia.org/w/index.php?title=IL-1RAcP&amp;action=edit&amp;redlink=1" TargetMode="External" /><Relationship Id="rId45" Type="http://schemas.openxmlformats.org/officeDocument/2006/relationships/hyperlink" Target="http://en.wikipedia.org/wiki/Interleukin_1_family#cite_note-dinarello_NI-6" TargetMode="External" /><Relationship Id="rId53" Type="http://schemas.openxmlformats.org/officeDocument/2006/relationships/hyperlink" Target="http://en.wikipedia.org/wiki/Heterodimeric" TargetMode="External" /><Relationship Id="rId58" Type="http://schemas.openxmlformats.org/officeDocument/2006/relationships/hyperlink" Target="http://en.wikipedia.org/wiki/IRAK1" TargetMode="External" /><Relationship Id="rId66" Type="http://schemas.openxmlformats.org/officeDocument/2006/relationships/hyperlink" Target="http://en.wikipedia.org/wiki/AP-1_transcription_factor" TargetMode="External" /><Relationship Id="rId74" Type="http://schemas.openxmlformats.org/officeDocument/2006/relationships/hyperlink" Target="http://en.wikipedia.org/wiki/B_lymphocyte" TargetMode="External" /><Relationship Id="rId79" Type="http://schemas.openxmlformats.org/officeDocument/2006/relationships/hyperlink" Target="http://en.wikipedia.org/wiki/Diapedesis" TargetMode="External" /><Relationship Id="rId5" Type="http://schemas.openxmlformats.org/officeDocument/2006/relationships/hyperlink" Target="http://en.wikipedia.org/wiki/Exudate" TargetMode="External" /><Relationship Id="rId61" Type="http://schemas.openxmlformats.org/officeDocument/2006/relationships/hyperlink" Target="http://en.wikipedia.org/wiki/Ubiquitin_ligase#Individual_E3_ubiquitin_ligases" TargetMode="External" /><Relationship Id="rId82" Type="http://schemas.openxmlformats.org/officeDocument/2006/relationships/hyperlink" Target="http://en.wikipedia.org/wiki/Hypothalamus" TargetMode="External" /><Relationship Id="rId19" Type="http://schemas.openxmlformats.org/officeDocument/2006/relationships/hyperlink" Target="http://en.wikipedia.org/wiki/Protein" TargetMode="External" /><Relationship Id="rId4" Type="http://schemas.openxmlformats.org/officeDocument/2006/relationships/hyperlink" Target="http://en.wikipedia.org/wiki/Fever" TargetMode="External" /><Relationship Id="rId9" Type="http://schemas.openxmlformats.org/officeDocument/2006/relationships/hyperlink" Target="http://en.wikipedia.org/wiki/IL1B" TargetMode="External" /><Relationship Id="rId14" Type="http://schemas.openxmlformats.org/officeDocument/2006/relationships/hyperlink" Target="http://en.wikipedia.org/wiki/Interleukin_1_family#cite_note-dinarell-4" TargetMode="External" /><Relationship Id="rId22" Type="http://schemas.openxmlformats.org/officeDocument/2006/relationships/hyperlink" Target="http://en.wikipedia.org/wiki/Secretion" TargetMode="External" /><Relationship Id="rId27" Type="http://schemas.openxmlformats.org/officeDocument/2006/relationships/hyperlink" Target="http://en.wikipedia.org/wiki/Interleukin_18" TargetMode="External" /><Relationship Id="rId30" Type="http://schemas.openxmlformats.org/officeDocument/2006/relationships/hyperlink" Target="http://en.wikipedia.org/w/index.php?title=Interleukin_1_family&amp;action=edit&amp;section=4" TargetMode="External" /><Relationship Id="rId35" Type="http://schemas.openxmlformats.org/officeDocument/2006/relationships/hyperlink" Target="http://en.wikipedia.org/w/index.php?title=IL-36%CE%B1&amp;action=edit&amp;redlink=1" TargetMode="External" /><Relationship Id="rId43" Type="http://schemas.openxmlformats.org/officeDocument/2006/relationships/hyperlink" Target="http://en.wikipedia.org/w/index.php?title=Splicing_variant&amp;action=edit&amp;redlink=1" TargetMode="External" /><Relationship Id="rId48" Type="http://schemas.openxmlformats.org/officeDocument/2006/relationships/hyperlink" Target="http://en.wikipedia.org/wiki/Binding_site" TargetMode="External" /><Relationship Id="rId56" Type="http://schemas.openxmlformats.org/officeDocument/2006/relationships/hyperlink" Target="http://en.wikipedia.org/wiki/MYD88" TargetMode="External" /><Relationship Id="rId64" Type="http://schemas.openxmlformats.org/officeDocument/2006/relationships/hyperlink" Target="http://en.wikipedia.org/wiki/MAP3K3" TargetMode="External" /><Relationship Id="rId69" Type="http://schemas.openxmlformats.org/officeDocument/2006/relationships/hyperlink" Target="http://en.wikipedia.org/w/index.php?title=Interleukin_1_family&amp;action=edit&amp;section=6" TargetMode="External" /><Relationship Id="rId77" Type="http://schemas.openxmlformats.org/officeDocument/2006/relationships/hyperlink" Target="http://en.wikipedia.org/wiki/Infection" TargetMode="External" /><Relationship Id="rId8" Type="http://schemas.openxmlformats.org/officeDocument/2006/relationships/hyperlink" Target="http://en.wikipedia.org/wiki/IL1A" TargetMode="External" /><Relationship Id="rId51" Type="http://schemas.openxmlformats.org/officeDocument/2006/relationships/hyperlink" Target="http://en.wikipedia.org/wiki/Chain" TargetMode="External" /><Relationship Id="rId72" Type="http://schemas.openxmlformats.org/officeDocument/2006/relationships/hyperlink" Target="http://en.wikipedia.org/wiki/Fibroblast" TargetMode="External" /><Relationship Id="rId80" Type="http://schemas.openxmlformats.org/officeDocument/2006/relationships/hyperlink" Target="http://en.wikipedia.org/wiki/Phagocyte" TargetMode="External" /><Relationship Id="rId85" Type="http://schemas.openxmlformats.org/officeDocument/2006/relationships/hyperlink" Target="http://en.wikipedia.org/wiki/Hypotension" TargetMode="External" /><Relationship Id="rId3" Type="http://schemas.openxmlformats.org/officeDocument/2006/relationships/hyperlink" Target="http://en.wikipedia.org/w/index.php?title=Interleukin_1_family&amp;action=edit&amp;section=1" TargetMode="External" /><Relationship Id="rId12" Type="http://schemas.openxmlformats.org/officeDocument/2006/relationships/hyperlink" Target="http://en.wikipedia.org/wiki/Interleukin_1_family#cite_note-dinarello-3" TargetMode="External" /><Relationship Id="rId17" Type="http://schemas.openxmlformats.org/officeDocument/2006/relationships/hyperlink" Target="http://en.wikipedia.org/wiki/Interleukin_1_receptor_antagonist" TargetMode="External" /><Relationship Id="rId25" Type="http://schemas.openxmlformats.org/officeDocument/2006/relationships/hyperlink" Target="http://en.wikipedia.org/wiki/Interleukin_33" TargetMode="External" /><Relationship Id="rId33" Type="http://schemas.openxmlformats.org/officeDocument/2006/relationships/hyperlink" Target="http://en.wikipedia.org/wiki/Interleukin_1_family#cite_note-sims-5" TargetMode="External" /><Relationship Id="rId38" Type="http://schemas.openxmlformats.org/officeDocument/2006/relationships/hyperlink" Target="http://en.wikipedia.org/w/index.php?title=IL-1Rrp2&amp;action=edit&amp;redlink=1" TargetMode="External" /><Relationship Id="rId46" Type="http://schemas.openxmlformats.org/officeDocument/2006/relationships/hyperlink" Target="http://en.wikipedia.org/w/index.php?title=Interleukin_1_family&amp;action=edit&amp;section=5" TargetMode="External" /><Relationship Id="rId59" Type="http://schemas.openxmlformats.org/officeDocument/2006/relationships/hyperlink" Target="http://en.wikipedia.org/wiki/IRAK2" TargetMode="External" /><Relationship Id="rId67" Type="http://schemas.openxmlformats.org/officeDocument/2006/relationships/hyperlink" Target="http://en.wikipedia.org/wiki/C-Jun_N-terminal_kinase" TargetMode="External" /><Relationship Id="rId20" Type="http://schemas.openxmlformats.org/officeDocument/2006/relationships/hyperlink" Target="http://en.wikipedia.org/wiki/Mature_protein" TargetMode="External" /><Relationship Id="rId41" Type="http://schemas.openxmlformats.org/officeDocument/2006/relationships/hyperlink" Target="http://en.wikipedia.org/w/index.php?title=IL-36Ra&amp;action=edit&amp;redlink=1" TargetMode="External" /><Relationship Id="rId54" Type="http://schemas.openxmlformats.org/officeDocument/2006/relationships/hyperlink" Target="http://en.wikipedia.org/wiki/Adaptor_protein" TargetMode="External" /><Relationship Id="rId62" Type="http://schemas.openxmlformats.org/officeDocument/2006/relationships/hyperlink" Target="http://en.wikipedia.org/w/index.php?title=Ubiquitin_E2_ligase&amp;action=edit&amp;redlink=1" TargetMode="External" /><Relationship Id="rId70" Type="http://schemas.openxmlformats.org/officeDocument/2006/relationships/hyperlink" Target="http://en.wikipedia.org/wiki/Macrophage" TargetMode="External" /><Relationship Id="rId75" Type="http://schemas.openxmlformats.org/officeDocument/2006/relationships/hyperlink" Target="http://en.wikipedia.org/wiki/NK_cell" TargetMode="External" /><Relationship Id="rId83" Type="http://schemas.openxmlformats.org/officeDocument/2006/relationships/hyperlink" Target="http://en.wikipedia.org/wiki/Hyperalgesia" TargetMode="External" /><Relationship Id="rId1" Type="http://schemas.openxmlformats.org/officeDocument/2006/relationships/notesMaster" Target="../notesMasters/notesMaster1.xml" /><Relationship Id="rId6" Type="http://schemas.openxmlformats.org/officeDocument/2006/relationships/hyperlink" Target="http://en.wikipedia.org/wiki/Macrophages" TargetMode="External" /><Relationship Id="rId15" Type="http://schemas.openxmlformats.org/officeDocument/2006/relationships/hyperlink" Target="http://en.wikipedia.org/wiki/Interleukin-1_receptor" TargetMode="External" /><Relationship Id="rId23" Type="http://schemas.openxmlformats.org/officeDocument/2006/relationships/hyperlink" Target="http://en.wikipedia.org/wiki/Golgi_cell" TargetMode="External" /><Relationship Id="rId28" Type="http://schemas.openxmlformats.org/officeDocument/2006/relationships/hyperlink" Target="http://en.wikipedia.org/wiki/Caspase-1" TargetMode="External" /><Relationship Id="rId36" Type="http://schemas.openxmlformats.org/officeDocument/2006/relationships/hyperlink" Target="http://en.wikipedia.org/w/index.php?title=IL-36%CE%B2&amp;action=edit&amp;redlink=1" TargetMode="External" /><Relationship Id="rId49" Type="http://schemas.openxmlformats.org/officeDocument/2006/relationships/hyperlink" Target="http://en.wikipedia.org/wiki/Interleukin_1_family#cite_note-webe-8" TargetMode="External" /><Relationship Id="rId57" Type="http://schemas.openxmlformats.org/officeDocument/2006/relationships/hyperlink" Target="http://en.wikipedia.org/wiki/IRAK4" TargetMode="External" /><Relationship Id="rId10" Type="http://schemas.openxmlformats.org/officeDocument/2006/relationships/hyperlink" Target="http://en.wikipedia.org/wiki/Interleukin_1_family#cite_note-pmid2989698-1" TargetMode="External" /><Relationship Id="rId31" Type="http://schemas.openxmlformats.org/officeDocument/2006/relationships/hyperlink" Target="http://en.wikipedia.org/wiki/Gene" TargetMode="External" /><Relationship Id="rId44" Type="http://schemas.openxmlformats.org/officeDocument/2006/relationships/hyperlink" Target="http://en.wikipedia.org/w/index.php?title=IL-1F10&amp;action=edit&amp;redlink=1" TargetMode="External" /><Relationship Id="rId52" Type="http://schemas.openxmlformats.org/officeDocument/2006/relationships/hyperlink" Target="http://en.wikipedia.org/wiki/IL1RAP" TargetMode="External" /><Relationship Id="rId60" Type="http://schemas.openxmlformats.org/officeDocument/2006/relationships/hyperlink" Target="http://en.wikipedia.org/wiki/TRAF6" TargetMode="External" /><Relationship Id="rId65" Type="http://schemas.openxmlformats.org/officeDocument/2006/relationships/hyperlink" Target="http://en.wikipedia.org/wiki/NF-%CE%BAB" TargetMode="External" /><Relationship Id="rId73" Type="http://schemas.openxmlformats.org/officeDocument/2006/relationships/hyperlink" Target="http://en.wikipedia.org/wiki/Dendritic_cell" TargetMode="External" /><Relationship Id="rId78" Type="http://schemas.openxmlformats.org/officeDocument/2006/relationships/hyperlink" Target="http://en.wikipedia.org/wiki/Adhesion_factor" TargetMode="External" /><Relationship Id="rId81" Type="http://schemas.openxmlformats.org/officeDocument/2006/relationships/hyperlink" Target="http://en.wikipedia.org/wiki/Lymphocyte" TargetMode="External" /><Relationship Id="rId86" Type="http://schemas.openxmlformats.org/officeDocument/2006/relationships/hyperlink" Target="http://en.wikipedia.org/wiki/Interleukin_1_family#cite_note-contassot-9" TargetMode="Externa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13" Type="http://schemas.openxmlformats.org/officeDocument/2006/relationships/hyperlink" Target="http://en.wikipedia.org/wiki/Antigen" TargetMode="External" /><Relationship Id="rId18" Type="http://schemas.openxmlformats.org/officeDocument/2006/relationships/hyperlink" Target="http://en.wikipedia.org/wiki/Interleukin_2#cite_note-pmid3523754-3" TargetMode="External" /><Relationship Id="rId26" Type="http://schemas.openxmlformats.org/officeDocument/2006/relationships/hyperlink" Target="http://en.wikipedia.org/wiki/Interleukin_2#cite_note-pmid16868550-9" TargetMode="External" /><Relationship Id="rId39" Type="http://schemas.openxmlformats.org/officeDocument/2006/relationships/hyperlink" Target="http://en.wikipedia.org/wiki/Cyclosporin" TargetMode="External" /><Relationship Id="rId21" Type="http://schemas.openxmlformats.org/officeDocument/2006/relationships/hyperlink" Target="http://en.wikipedia.org/wiki/Regulatory_T_cells" TargetMode="External" /><Relationship Id="rId34" Type="http://schemas.openxmlformats.org/officeDocument/2006/relationships/hyperlink" Target="http://en.wikipedia.org/wiki/Memory_T_cells" TargetMode="External" /><Relationship Id="rId42" Type="http://schemas.openxmlformats.org/officeDocument/2006/relationships/hyperlink" Target="http://en.wikipedia.org/w/index.php?title=Interleukin_2&amp;action=edit&amp;section=3" TargetMode="External" /><Relationship Id="rId47" Type="http://schemas.openxmlformats.org/officeDocument/2006/relationships/hyperlink" Target="http://en.wikipedia.org/wiki/Interleukin_2#cite_note-12" TargetMode="External" /><Relationship Id="rId50" Type="http://schemas.openxmlformats.org/officeDocument/2006/relationships/hyperlink" Target="http://en.wikipedia.org/wiki/Interleukin_2#cite_note-pmid5868897-14" TargetMode="External" /><Relationship Id="rId55" Type="http://schemas.openxmlformats.org/officeDocument/2006/relationships/hyperlink" Target="http://en.wikipedia.org/wiki/Complementary_DNA" TargetMode="External" /><Relationship Id="rId63" Type="http://schemas.openxmlformats.org/officeDocument/2006/relationships/hyperlink" Target="http://en.wikipedia.org/wiki/USA_Today" TargetMode="External" /><Relationship Id="rId7" Type="http://schemas.openxmlformats.org/officeDocument/2006/relationships/hyperlink" Target="http://en.wikipedia.org/wiki/Interleukin_9" TargetMode="External" /><Relationship Id="rId2" Type="http://schemas.openxmlformats.org/officeDocument/2006/relationships/slide" Target="../slides/slide37.xml" /><Relationship Id="rId16" Type="http://schemas.openxmlformats.org/officeDocument/2006/relationships/hyperlink" Target="http://en.wikipedia.org/wiki/CD4%2B_T_cells" TargetMode="External" /><Relationship Id="rId20" Type="http://schemas.openxmlformats.org/officeDocument/2006/relationships/hyperlink" Target="http://en.wikipedia.org/wiki/Interleukin_2#cite_note-pmid12459040-5" TargetMode="External" /><Relationship Id="rId29" Type="http://schemas.openxmlformats.org/officeDocument/2006/relationships/hyperlink" Target="http://en.wikipedia.org/wiki/Natural_killer_cells" TargetMode="External" /><Relationship Id="rId41" Type="http://schemas.openxmlformats.org/officeDocument/2006/relationships/hyperlink" Target="http://en.wikipedia.org/wiki/Sirolimus" TargetMode="External" /><Relationship Id="rId54" Type="http://schemas.openxmlformats.org/officeDocument/2006/relationships/hyperlink" Target="http://en.wikipedia.org/wiki/Interleukin_2#cite_note-pmid6975347-18" TargetMode="External" /><Relationship Id="rId62" Type="http://schemas.openxmlformats.org/officeDocument/2006/relationships/hyperlink" Target="http://en.wikipedia.org/wiki/Melanoma" TargetMode="External" /><Relationship Id="rId1" Type="http://schemas.openxmlformats.org/officeDocument/2006/relationships/notesMaster" Target="../notesMasters/notesMaster1.xml" /><Relationship Id="rId6" Type="http://schemas.openxmlformats.org/officeDocument/2006/relationships/hyperlink" Target="http://en.wikipedia.org/wiki/Interleukin_7" TargetMode="External" /><Relationship Id="rId11" Type="http://schemas.openxmlformats.org/officeDocument/2006/relationships/hyperlink" Target="http://en.wikipedia.org/wiki/Interleukin_2#cite_note-pmid6427923-1" TargetMode="External" /><Relationship Id="rId24" Type="http://schemas.openxmlformats.org/officeDocument/2006/relationships/hyperlink" Target="http://en.wikipedia.org/wiki/Interleukin_2#cite_note-pmid15153463-8" TargetMode="External" /><Relationship Id="rId32" Type="http://schemas.openxmlformats.org/officeDocument/2006/relationships/hyperlink" Target="http://en.wikipedia.org/wiki/T_cell" TargetMode="External" /><Relationship Id="rId37" Type="http://schemas.openxmlformats.org/officeDocument/2006/relationships/hyperlink" Target="http://en.wikipedia.org/wiki/Interleukin_2#cite_note-pmid21372257-11" TargetMode="External" /><Relationship Id="rId40" Type="http://schemas.openxmlformats.org/officeDocument/2006/relationships/hyperlink" Target="http://en.wikipedia.org/wiki/Tacrolimus" TargetMode="External" /><Relationship Id="rId45" Type="http://schemas.openxmlformats.org/officeDocument/2006/relationships/hyperlink" Target="http://en.wikipedia.org/wiki/Food_and_Drug_Administration" TargetMode="External" /><Relationship Id="rId53" Type="http://schemas.openxmlformats.org/officeDocument/2006/relationships/hyperlink" Target="http://en.wikipedia.org/wiki/Interleukin_2#cite_note-pmid6352804-17" TargetMode="External" /><Relationship Id="rId58" Type="http://schemas.openxmlformats.org/officeDocument/2006/relationships/hyperlink" Target="http://en.wikipedia.org/wiki/Interleukin_2#cite_note-pmid6770028-20" TargetMode="External" /><Relationship Id="rId66" Type="http://schemas.openxmlformats.org/officeDocument/2006/relationships/hyperlink" Target="http://en.wikipedia.org/wiki/Interleukin_2#cite_note-22" TargetMode="External" /><Relationship Id="rId5" Type="http://schemas.openxmlformats.org/officeDocument/2006/relationships/hyperlink" Target="http://en.wikipedia.org/wiki/Interleukin-4" TargetMode="External" /><Relationship Id="rId15" Type="http://schemas.openxmlformats.org/officeDocument/2006/relationships/hyperlink" Target="http://en.wikipedia.org/wiki/IL-2_receptor" TargetMode="External" /><Relationship Id="rId23" Type="http://schemas.openxmlformats.org/officeDocument/2006/relationships/hyperlink" Target="http://en.wikipedia.org/wiki/Interleukin_2#cite_note-pmid9670041-7" TargetMode="External" /><Relationship Id="rId28" Type="http://schemas.openxmlformats.org/officeDocument/2006/relationships/hyperlink" Target="http://en.wikipedia.org/wiki/B_cells" TargetMode="External" /><Relationship Id="rId36" Type="http://schemas.openxmlformats.org/officeDocument/2006/relationships/hyperlink" Target="http://en.wikipedia.org/wiki/Uremic_pruritus" TargetMode="External" /><Relationship Id="rId49" Type="http://schemas.openxmlformats.org/officeDocument/2006/relationships/hyperlink" Target="http://en.wikipedia.org/wiki/Interleukin_2#cite_note-url_Interleukins_and_interleukin_receptors-13" TargetMode="External" /><Relationship Id="rId57" Type="http://schemas.openxmlformats.org/officeDocument/2006/relationships/hyperlink" Target="http://en.wikipedia.org/wiki/Macrophages" TargetMode="External" /><Relationship Id="rId61" Type="http://schemas.openxmlformats.org/officeDocument/2006/relationships/hyperlink" Target="http://en.wikipedia.org/wiki/Grey%27s_Anatomy" TargetMode="External" /><Relationship Id="rId10" Type="http://schemas.openxmlformats.org/officeDocument/2006/relationships/hyperlink" Target="http://en.wikipedia.org/w/index.php?title=Interleukin_2&amp;action=edit&amp;section=2" TargetMode="External" /><Relationship Id="rId19" Type="http://schemas.openxmlformats.org/officeDocument/2006/relationships/hyperlink" Target="http://en.wikipedia.org/wiki/Interleukin_2#cite_note-pmid7681987-4" TargetMode="External" /><Relationship Id="rId31" Type="http://schemas.openxmlformats.org/officeDocument/2006/relationships/hyperlink" Target="http://en.wikipedia.org/wiki/Adaptive_immune_system" TargetMode="External" /><Relationship Id="rId44" Type="http://schemas.openxmlformats.org/officeDocument/2006/relationships/hyperlink" Target="http://en.wikipedia.org/wiki/Biologic_medical_product" TargetMode="External" /><Relationship Id="rId52" Type="http://schemas.openxmlformats.org/officeDocument/2006/relationships/hyperlink" Target="http://en.wikipedia.org/wiki/Interleukin_2#cite_note-pmid6238094-16" TargetMode="External" /><Relationship Id="rId60" Type="http://schemas.openxmlformats.org/officeDocument/2006/relationships/hyperlink" Target="http://en.wikipedia.org/w/index.php?title=Interleukin_2&amp;action=edit&amp;section=6" TargetMode="External" /><Relationship Id="rId65" Type="http://schemas.openxmlformats.org/officeDocument/2006/relationships/hyperlink" Target="http://en.wikipedia.org/wiki/Radiosurgery" TargetMode="External" /><Relationship Id="rId4" Type="http://schemas.openxmlformats.org/officeDocument/2006/relationships/hyperlink" Target="http://en.wikipedia.org/wiki/Cytokine" TargetMode="External" /><Relationship Id="rId9" Type="http://schemas.openxmlformats.org/officeDocument/2006/relationships/hyperlink" Target="http://en.wikipedia.org/wiki/Interleukin_21" TargetMode="External" /><Relationship Id="rId14" Type="http://schemas.openxmlformats.org/officeDocument/2006/relationships/hyperlink" Target="http://en.wikipedia.org/wiki/T_cell_receptor" TargetMode="External" /><Relationship Id="rId22" Type="http://schemas.openxmlformats.org/officeDocument/2006/relationships/hyperlink" Target="http://en.wikipedia.org/wiki/Interleukin_2#cite_note-pmid7636184-6" TargetMode="External" /><Relationship Id="rId27" Type="http://schemas.openxmlformats.org/officeDocument/2006/relationships/hyperlink" Target="http://en.wikipedia.org/wiki/Immunoglobulins" TargetMode="External" /><Relationship Id="rId30" Type="http://schemas.openxmlformats.org/officeDocument/2006/relationships/hyperlink" Target="http://en.wikipedia.org/wiki/Interleukin_2#cite_note-pmid10358752-10" TargetMode="External" /><Relationship Id="rId35" Type="http://schemas.openxmlformats.org/officeDocument/2006/relationships/hyperlink" Target="http://en.wikipedia.org/wiki/Pruritus" TargetMode="External" /><Relationship Id="rId43" Type="http://schemas.openxmlformats.org/officeDocument/2006/relationships/hyperlink" Target="http://en.wikipedia.org/wiki/Recombinant_DNA" TargetMode="External" /><Relationship Id="rId48" Type="http://schemas.openxmlformats.org/officeDocument/2006/relationships/hyperlink" Target="http://en.wikipedia.org/w/index.php?title=Interleukin_2&amp;action=edit&amp;section=5" TargetMode="External" /><Relationship Id="rId56" Type="http://schemas.openxmlformats.org/officeDocument/2006/relationships/hyperlink" Target="http://en.wikipedia.org/wiki/Interleukin_2#cite_note-pmid6403867-19" TargetMode="External" /><Relationship Id="rId64" Type="http://schemas.openxmlformats.org/officeDocument/2006/relationships/hyperlink" Target="http://en.wikipedia.org/wiki/American_Cancer_Society" TargetMode="External" /><Relationship Id="rId8" Type="http://schemas.openxmlformats.org/officeDocument/2006/relationships/hyperlink" Target="http://en.wikipedia.org/wiki/Interleukin_15" TargetMode="External" /><Relationship Id="rId51" Type="http://schemas.openxmlformats.org/officeDocument/2006/relationships/hyperlink" Target="http://en.wikipedia.org/wiki/Interleukin_2#cite_note-pmid4223737-15" TargetMode="External" /><Relationship Id="rId3" Type="http://schemas.openxmlformats.org/officeDocument/2006/relationships/hyperlink" Target="http://en.wikipedia.org/w/index.php?title=Interleukin_2&amp;action=edit&amp;section=1" TargetMode="External" /><Relationship Id="rId12" Type="http://schemas.openxmlformats.org/officeDocument/2006/relationships/hyperlink" Target="http://en.wikipedia.org/wiki/Interleukin_2#cite_note-pmid3131876-2" TargetMode="External" /><Relationship Id="rId17" Type="http://schemas.openxmlformats.org/officeDocument/2006/relationships/hyperlink" Target="http://en.wikipedia.org/wiki/CD8%2B_T_cells" TargetMode="External" /><Relationship Id="rId25" Type="http://schemas.openxmlformats.org/officeDocument/2006/relationships/hyperlink" Target="http://en.wikipedia.org/wiki/Interleukin-15" TargetMode="External" /><Relationship Id="rId33" Type="http://schemas.openxmlformats.org/officeDocument/2006/relationships/hyperlink" Target="http://en.wikipedia.org/wiki/CD8" TargetMode="External" /><Relationship Id="rId38" Type="http://schemas.openxmlformats.org/officeDocument/2006/relationships/hyperlink" Target="http://en.wikipedia.org/wiki/Corticosteroid" TargetMode="External" /><Relationship Id="rId46" Type="http://schemas.openxmlformats.org/officeDocument/2006/relationships/hyperlink" Target="http://en.wikipedia.org/w/index.php?title=Interleukin_2&amp;action=edit&amp;section=4" TargetMode="External" /><Relationship Id="rId59" Type="http://schemas.openxmlformats.org/officeDocument/2006/relationships/hyperlink" Target="http://en.wikipedia.org/wiki/Interleukin_2#cite_note-pmid6776414-21" TargetMode="External" /></Relationships>
</file>

<file path=ppt/notesSlides/_rels/notesSlide29.xml.rels><?xml version="1.0" encoding="UTF-8" standalone="yes"?>
<Relationships xmlns="http://schemas.openxmlformats.org/package/2006/relationships"><Relationship Id="rId13" Type="http://schemas.openxmlformats.org/officeDocument/2006/relationships/hyperlink" Target="http://en.wikipedia.org/wiki/Humoral_immunity" TargetMode="External" /><Relationship Id="rId18" Type="http://schemas.openxmlformats.org/officeDocument/2006/relationships/hyperlink" Target="http://en.wikipedia.org/wiki/Allergies" TargetMode="External" /><Relationship Id="rId26" Type="http://schemas.openxmlformats.org/officeDocument/2006/relationships/hyperlink" Target="http://en.wikipedia.org/wiki/Arginase" TargetMode="External" /><Relationship Id="rId39" Type="http://schemas.openxmlformats.org/officeDocument/2006/relationships/hyperlink" Target="http://en.wikipedia.org/wiki/Alpha-helix" TargetMode="External" /><Relationship Id="rId3" Type="http://schemas.openxmlformats.org/officeDocument/2006/relationships/hyperlink" Target="http://en.wikipedia.org/wiki/Cytokine" TargetMode="External" /><Relationship Id="rId21" Type="http://schemas.openxmlformats.org/officeDocument/2006/relationships/hyperlink" Target="http://en.wikipedia.org/wiki/Macrophage#Fixed_macrophages" TargetMode="External" /><Relationship Id="rId34" Type="http://schemas.openxmlformats.org/officeDocument/2006/relationships/hyperlink" Target="http://en.wikipedia.org/w/index.php?title=Interleukin_4&amp;action=edit&amp;section=4" TargetMode="External" /><Relationship Id="rId42" Type="http://schemas.openxmlformats.org/officeDocument/2006/relationships/hyperlink" Target="http://en.wikipedia.org/wiki/Beta-sheet" TargetMode="External" /><Relationship Id="rId47" Type="http://schemas.openxmlformats.org/officeDocument/2006/relationships/hyperlink" Target="http://en.wikipedia.org/wiki/Interleukin_4#cite_note-9" TargetMode="External" /><Relationship Id="rId50" Type="http://schemas.openxmlformats.org/officeDocument/2006/relationships/hyperlink" Target="http://en.wikipedia.org/wiki/Cellular_differentiation" TargetMode="External" /><Relationship Id="rId7" Type="http://schemas.openxmlformats.org/officeDocument/2006/relationships/hyperlink" Target="http://en.wikipedia.org/wiki/Interleukin_13" TargetMode="External" /><Relationship Id="rId12" Type="http://schemas.openxmlformats.org/officeDocument/2006/relationships/hyperlink" Target="http://en.wikipedia.org/wiki/Plasma_cells" TargetMode="External" /><Relationship Id="rId17" Type="http://schemas.openxmlformats.org/officeDocument/2006/relationships/hyperlink" Target="http://en.wikipedia.org/wiki/MHC_class_II" TargetMode="External" /><Relationship Id="rId25" Type="http://schemas.openxmlformats.org/officeDocument/2006/relationships/hyperlink" Target="http://en.wikipedia.org/wiki/Transforming_growth_factor_beta" TargetMode="External" /><Relationship Id="rId33" Type="http://schemas.openxmlformats.org/officeDocument/2006/relationships/hyperlink" Target="http://en.wikipedia.org/wiki/Interleukin_4#cite_note-pmid15464449-5" TargetMode="External" /><Relationship Id="rId38" Type="http://schemas.openxmlformats.org/officeDocument/2006/relationships/hyperlink" Target="http://en.wikipedia.org/wiki/Interleukin_4#cite_note-pmid1993171-6" TargetMode="External" /><Relationship Id="rId46" Type="http://schemas.openxmlformats.org/officeDocument/2006/relationships/hyperlink" Target="http://en.wikipedia.org/wiki/Nucleotide" TargetMode="External" /><Relationship Id="rId2" Type="http://schemas.openxmlformats.org/officeDocument/2006/relationships/slide" Target="../slides/slide38.xml" /><Relationship Id="rId16" Type="http://schemas.openxmlformats.org/officeDocument/2006/relationships/hyperlink" Target="http://en.wikipedia.org/wiki/IgE" TargetMode="External" /><Relationship Id="rId20" Type="http://schemas.openxmlformats.org/officeDocument/2006/relationships/hyperlink" Target="http://en.wikipedia.org/w/index.php?title=Interleukin_4&amp;action=edit&amp;section=2" TargetMode="External" /><Relationship Id="rId29" Type="http://schemas.openxmlformats.org/officeDocument/2006/relationships/hyperlink" Target="http://en.wikipedia.org/wiki/Interleukin_4#cite_note-isbn1-4160-3121-9-3" TargetMode="External" /><Relationship Id="rId41" Type="http://schemas.openxmlformats.org/officeDocument/2006/relationships/hyperlink" Target="http://en.wikipedia.org/wiki/Antiparallel_(biochemistry)" TargetMode="External" /><Relationship Id="rId1" Type="http://schemas.openxmlformats.org/officeDocument/2006/relationships/notesMaster" Target="../notesMasters/notesMaster1.xml" /><Relationship Id="rId6" Type="http://schemas.openxmlformats.org/officeDocument/2006/relationships/hyperlink" Target="http://en.wikipedia.org/wiki/Interleukin_4#cite_note-1" TargetMode="External" /><Relationship Id="rId11" Type="http://schemas.openxmlformats.org/officeDocument/2006/relationships/hyperlink" Target="http://en.wikipedia.org/wiki/Cell_growth" TargetMode="External" /><Relationship Id="rId24" Type="http://schemas.openxmlformats.org/officeDocument/2006/relationships/hyperlink" Target="http://en.wikipedia.org/wiki/Interleukin_10" TargetMode="External" /><Relationship Id="rId32" Type="http://schemas.openxmlformats.org/officeDocument/2006/relationships/hyperlink" Target="http://en.wikipedia.org/wiki/Interleukin_4#cite_note-pmid22538865-4" TargetMode="External" /><Relationship Id="rId37" Type="http://schemas.openxmlformats.org/officeDocument/2006/relationships/hyperlink" Target="http://en.wikipedia.org/wiki/Disulphide_bonds" TargetMode="External" /><Relationship Id="rId40" Type="http://schemas.openxmlformats.org/officeDocument/2006/relationships/hyperlink" Target="http://en.wikipedia.org/wiki/Interleukin_4#cite_note-pmid1400355-7" TargetMode="External" /><Relationship Id="rId45" Type="http://schemas.openxmlformats.org/officeDocument/2006/relationships/hyperlink" Target="http://en.wikipedia.org/wiki/Ellen_Vitetta" TargetMode="External" /><Relationship Id="rId53" Type="http://schemas.openxmlformats.org/officeDocument/2006/relationships/hyperlink" Target="http://en.wikipedia.org/wiki/Interleukin_4#cite_note-pmid21536546-10" TargetMode="External" /><Relationship Id="rId5" Type="http://schemas.openxmlformats.org/officeDocument/2006/relationships/hyperlink" Target="http://en.wikipedia.org/wiki/Th2_cell" TargetMode="External" /><Relationship Id="rId15" Type="http://schemas.openxmlformats.org/officeDocument/2006/relationships/hyperlink" Target="http://en.wikipedia.org/wiki/Class_switching" TargetMode="External" /><Relationship Id="rId23" Type="http://schemas.openxmlformats.org/officeDocument/2006/relationships/hyperlink" Target="http://en.wikipedia.org/wiki/Wound_repair" TargetMode="External" /><Relationship Id="rId28" Type="http://schemas.openxmlformats.org/officeDocument/2006/relationships/hyperlink" Target="http://en.wikipedia.org/wiki/Fibrosis" TargetMode="External" /><Relationship Id="rId36" Type="http://schemas.openxmlformats.org/officeDocument/2006/relationships/hyperlink" Target="http://en.wikipedia.org/wiki/Cytokines" TargetMode="External" /><Relationship Id="rId49" Type="http://schemas.openxmlformats.org/officeDocument/2006/relationships/hyperlink" Target="http://en.wikipedia.org/wiki/Mitogenesis" TargetMode="External" /><Relationship Id="rId10" Type="http://schemas.openxmlformats.org/officeDocument/2006/relationships/hyperlink" Target="http://en.wikipedia.org/wiki/T-cell" TargetMode="External" /><Relationship Id="rId19" Type="http://schemas.openxmlformats.org/officeDocument/2006/relationships/hyperlink" Target="http://en.wikipedia.org/wiki/Interleukin_4#cite_note-pmid9392697-2" TargetMode="External" /><Relationship Id="rId31" Type="http://schemas.openxmlformats.org/officeDocument/2006/relationships/hyperlink" Target="http://en.wikipedia.org/wiki/Interleukin-4_receptor" TargetMode="External" /><Relationship Id="rId44" Type="http://schemas.openxmlformats.org/officeDocument/2006/relationships/hyperlink" Target="http://en.wikipedia.org/wiki/Interleukin_4#cite_note-8" TargetMode="External" /><Relationship Id="rId52" Type="http://schemas.openxmlformats.org/officeDocument/2006/relationships/hyperlink" Target="http://en.wikipedia.org/wiki/Rhabdomyosarcoma" TargetMode="External" /><Relationship Id="rId4" Type="http://schemas.openxmlformats.org/officeDocument/2006/relationships/hyperlink" Target="http://en.wikipedia.org/wiki/Th0_cell" TargetMode="External" /><Relationship Id="rId9" Type="http://schemas.openxmlformats.org/officeDocument/2006/relationships/hyperlink" Target="http://en.wikipedia.org/wiki/B-cell" TargetMode="External" /><Relationship Id="rId14" Type="http://schemas.openxmlformats.org/officeDocument/2006/relationships/hyperlink" Target="http://en.wikipedia.org/wiki/Adaptive_immunity" TargetMode="External" /><Relationship Id="rId22" Type="http://schemas.openxmlformats.org/officeDocument/2006/relationships/hyperlink" Target="http://en.wikipedia.org/wiki/Inflammation" TargetMode="External" /><Relationship Id="rId27" Type="http://schemas.openxmlformats.org/officeDocument/2006/relationships/hyperlink" Target="http://en.wikipedia.org/wiki/Proline" TargetMode="External" /><Relationship Id="rId30" Type="http://schemas.openxmlformats.org/officeDocument/2006/relationships/hyperlink" Target="http://en.wikipedia.org/w/index.php?title=Interleukin_4&amp;action=edit&amp;section=3" TargetMode="External" /><Relationship Id="rId35" Type="http://schemas.openxmlformats.org/officeDocument/2006/relationships/hyperlink" Target="http://en.wikipedia.org/wiki/Protein_folding" TargetMode="External" /><Relationship Id="rId43" Type="http://schemas.openxmlformats.org/officeDocument/2006/relationships/hyperlink" Target="http://en.wikipedia.org/w/index.php?title=Interleukin_4&amp;action=edit&amp;section=5" TargetMode="External" /><Relationship Id="rId48" Type="http://schemas.openxmlformats.org/officeDocument/2006/relationships/hyperlink" Target="http://en.wikipedia.org/w/index.php?title=Interleukin_4&amp;action=edit&amp;section=6" TargetMode="External" /><Relationship Id="rId8" Type="http://schemas.openxmlformats.org/officeDocument/2006/relationships/hyperlink" Target="http://en.wikipedia.org/w/index.php?title=Interleukin_4&amp;action=edit&amp;section=1" TargetMode="External" /><Relationship Id="rId51" Type="http://schemas.openxmlformats.org/officeDocument/2006/relationships/hyperlink" Target="http://en.wikipedia.org/wiki/Metastasis" TargetMode="Externa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13" Type="http://schemas.openxmlformats.org/officeDocument/2006/relationships/hyperlink" Target="http://en.wikipedia.org/wiki/Cytokine" TargetMode="External" /><Relationship Id="rId18" Type="http://schemas.openxmlformats.org/officeDocument/2006/relationships/hyperlink" Target="http://en.wikipedia.org/wiki/Gene" TargetMode="External" /><Relationship Id="rId26" Type="http://schemas.openxmlformats.org/officeDocument/2006/relationships/hyperlink" Target="http://en.wikipedia.org/wiki/Immunohistochemistry" TargetMode="External" /><Relationship Id="rId39" Type="http://schemas.openxmlformats.org/officeDocument/2006/relationships/hyperlink" Target="http://en.wikipedia.org/wiki/Granulocytes" TargetMode="External" /><Relationship Id="rId3" Type="http://schemas.openxmlformats.org/officeDocument/2006/relationships/hyperlink" Target="http://en.wikipedia.org/wiki/Interleukin" TargetMode="External" /><Relationship Id="rId21" Type="http://schemas.openxmlformats.org/officeDocument/2006/relationships/hyperlink" Target="http://en.wikipedia.org/wiki/Granulocyte-macrophage_colony-stimulating_factor" TargetMode="External" /><Relationship Id="rId34" Type="http://schemas.openxmlformats.org/officeDocument/2006/relationships/hyperlink" Target="http://en.wikipedia.org/wiki/Sputum" TargetMode="External" /><Relationship Id="rId42" Type="http://schemas.openxmlformats.org/officeDocument/2006/relationships/hyperlink" Target="http://en.wikipedia.org/wiki/Interleukin_5#cite_note-pmid10353986-9" TargetMode="External" /><Relationship Id="rId47" Type="http://schemas.openxmlformats.org/officeDocument/2006/relationships/hyperlink" Target="http://en.wikipedia.org/wiki/Interleukin_5_receptor_alpha_subunit" TargetMode="External" /><Relationship Id="rId50" Type="http://schemas.openxmlformats.org/officeDocument/2006/relationships/hyperlink" Target="http://en.wikipedia.org/wiki/Interleukin_5#cite_note-pmid1732409-13" TargetMode="External" /><Relationship Id="rId7" Type="http://schemas.openxmlformats.org/officeDocument/2006/relationships/hyperlink" Target="http://en.wikipedia.org/wiki/Interleukin-5_receptor" TargetMode="External" /><Relationship Id="rId12" Type="http://schemas.openxmlformats.org/officeDocument/2006/relationships/hyperlink" Target="http://en.wikipedia.org/wiki/Amino_acid" TargetMode="External" /><Relationship Id="rId17" Type="http://schemas.openxmlformats.org/officeDocument/2006/relationships/hyperlink" Target="http://en.wikipedia.org/w/index.php?title=Interleukin_5&amp;action=edit&amp;section=3" TargetMode="External" /><Relationship Id="rId25" Type="http://schemas.openxmlformats.org/officeDocument/2006/relationships/hyperlink" Target="http://en.wikipedia.org/wiki/Interleukin_5#cite_note-pmid8294877-4" TargetMode="External" /><Relationship Id="rId33" Type="http://schemas.openxmlformats.org/officeDocument/2006/relationships/hyperlink" Target="http://en.wikipedia.org/wiki/Asthma" TargetMode="External" /><Relationship Id="rId38" Type="http://schemas.openxmlformats.org/officeDocument/2006/relationships/hyperlink" Target="http://en.wikipedia.org/w/index.php?title=Terminally_differentiated&amp;action=edit&amp;redlink=1" TargetMode="External" /><Relationship Id="rId46" Type="http://schemas.openxmlformats.org/officeDocument/2006/relationships/hyperlink" Target="http://en.wikipedia.org/wiki/Protein-protein_interaction" TargetMode="External" /><Relationship Id="rId2" Type="http://schemas.openxmlformats.org/officeDocument/2006/relationships/slide" Target="../slides/slide39.xml" /><Relationship Id="rId16" Type="http://schemas.openxmlformats.org/officeDocument/2006/relationships/hyperlink" Target="http://en.wikipedia.org/wiki/Interleukin_5#cite_note-pmid8483502-1" TargetMode="External" /><Relationship Id="rId20" Type="http://schemas.openxmlformats.org/officeDocument/2006/relationships/hyperlink" Target="http://en.wikipedia.org/wiki/Interleukin_4" TargetMode="External" /><Relationship Id="rId29" Type="http://schemas.openxmlformats.org/officeDocument/2006/relationships/hyperlink" Target="http://en.wikipedia.org/wiki/GATA3" TargetMode="External" /><Relationship Id="rId41" Type="http://schemas.openxmlformats.org/officeDocument/2006/relationships/hyperlink" Target="http://en.wikipedia.org/wiki/Cytotoxic" TargetMode="External" /><Relationship Id="rId1" Type="http://schemas.openxmlformats.org/officeDocument/2006/relationships/notesMaster" Target="../notesMasters/notesMaster1.xml" /><Relationship Id="rId6" Type="http://schemas.openxmlformats.org/officeDocument/2006/relationships/hyperlink" Target="http://en.wikipedia.org/w/index.php?title=Interleukin_5&amp;action=edit&amp;section=1" TargetMode="External" /><Relationship Id="rId11" Type="http://schemas.openxmlformats.org/officeDocument/2006/relationships/hyperlink" Target="http://en.wikipedia.org/w/index.php?title=Interleukin_5&amp;action=edit&amp;section=2" TargetMode="External" /><Relationship Id="rId24" Type="http://schemas.openxmlformats.org/officeDocument/2006/relationships/hyperlink" Target="http://en.wikipedia.org/wiki/Eosinophils" TargetMode="External" /><Relationship Id="rId32" Type="http://schemas.openxmlformats.org/officeDocument/2006/relationships/hyperlink" Target="http://en.wikipedia.org/wiki/Allergic_rhinitis" TargetMode="External" /><Relationship Id="rId37" Type="http://schemas.openxmlformats.org/officeDocument/2006/relationships/hyperlink" Target="http://en.wikipedia.org/w/index.php?title=Interleukin_5&amp;action=edit&amp;section=5" TargetMode="External" /><Relationship Id="rId40" Type="http://schemas.openxmlformats.org/officeDocument/2006/relationships/hyperlink" Target="http://en.wikipedia.org/wiki/Mammals" TargetMode="External" /><Relationship Id="rId45" Type="http://schemas.openxmlformats.org/officeDocument/2006/relationships/hyperlink" Target="http://en.wikipedia.org/w/index.php?title=Interleukin_5&amp;action=edit&amp;section=6" TargetMode="External" /><Relationship Id="rId5" Type="http://schemas.openxmlformats.org/officeDocument/2006/relationships/hyperlink" Target="http://en.wikipedia.org/wiki/Mast_cells" TargetMode="External" /><Relationship Id="rId15" Type="http://schemas.openxmlformats.org/officeDocument/2006/relationships/hyperlink" Target="http://en.wikipedia.org/wiki/GM-CSF" TargetMode="External" /><Relationship Id="rId23" Type="http://schemas.openxmlformats.org/officeDocument/2006/relationships/hyperlink" Target="http://en.wikipedia.org/wiki/Interleukin_5#cite_note-pmid2564789-3" TargetMode="External" /><Relationship Id="rId28" Type="http://schemas.openxmlformats.org/officeDocument/2006/relationships/hyperlink" Target="http://en.wikipedia.org/wiki/Transcription_factors" TargetMode="External" /><Relationship Id="rId36" Type="http://schemas.openxmlformats.org/officeDocument/2006/relationships/hyperlink" Target="http://en.wikipedia.org/wiki/Interleukin_5#cite_note-pmid1596561-8" TargetMode="External" /><Relationship Id="rId49" Type="http://schemas.openxmlformats.org/officeDocument/2006/relationships/hyperlink" Target="http://en.wikipedia.org/wiki/Interleukin_5#cite_note-pmid7721873-12" TargetMode="External" /><Relationship Id="rId10" Type="http://schemas.openxmlformats.org/officeDocument/2006/relationships/hyperlink" Target="http://en.wikipedia.org/wiki/Eosinophil" TargetMode="External" /><Relationship Id="rId19" Type="http://schemas.openxmlformats.org/officeDocument/2006/relationships/hyperlink" Target="http://en.wikipedia.org/wiki/Chromosome" TargetMode="External" /><Relationship Id="rId31" Type="http://schemas.openxmlformats.org/officeDocument/2006/relationships/hyperlink" Target="http://en.wikipedia.org/w/index.php?title=Interleukin_5&amp;action=edit&amp;section=4" TargetMode="External" /><Relationship Id="rId44" Type="http://schemas.openxmlformats.org/officeDocument/2006/relationships/hyperlink" Target="http://en.wikipedia.org/wiki/Mepolizumab" TargetMode="External" /><Relationship Id="rId4" Type="http://schemas.openxmlformats.org/officeDocument/2006/relationships/hyperlink" Target="http://en.wikipedia.org/wiki/T_helper_cell" TargetMode="External" /><Relationship Id="rId9" Type="http://schemas.openxmlformats.org/officeDocument/2006/relationships/hyperlink" Target="http://en.wikipedia.org/wiki/Immunoglobulin" TargetMode="External" /><Relationship Id="rId14" Type="http://schemas.openxmlformats.org/officeDocument/2006/relationships/hyperlink" Target="http://en.wikipedia.org/wiki/Interleukin_3" TargetMode="External" /><Relationship Id="rId22" Type="http://schemas.openxmlformats.org/officeDocument/2006/relationships/hyperlink" Target="http://en.wikipedia.org/wiki/Interleukin_5#cite_note-pmid2784591-2" TargetMode="External" /><Relationship Id="rId27" Type="http://schemas.openxmlformats.org/officeDocument/2006/relationships/hyperlink" Target="http://en.wikipedia.org/wiki/Interleukin_5#cite_note-pmid8179909-5" TargetMode="External" /><Relationship Id="rId30" Type="http://schemas.openxmlformats.org/officeDocument/2006/relationships/hyperlink" Target="http://en.wikipedia.org/wiki/Interleukin_5#cite_note-pmid15947486-6" TargetMode="External" /><Relationship Id="rId35" Type="http://schemas.openxmlformats.org/officeDocument/2006/relationships/hyperlink" Target="http://en.wikipedia.org/wiki/Interleukin_5#cite_note-pmid12626589-7" TargetMode="External" /><Relationship Id="rId43" Type="http://schemas.openxmlformats.org/officeDocument/2006/relationships/hyperlink" Target="http://en.wikipedia.org/wiki/Interleukin_5#cite_note-pmid3486243-10" TargetMode="External" /><Relationship Id="rId48" Type="http://schemas.openxmlformats.org/officeDocument/2006/relationships/hyperlink" Target="http://en.wikipedia.org/wiki/Interleukin_5#cite_note-pmid7957082-11" TargetMode="External" /><Relationship Id="rId8" Type="http://schemas.openxmlformats.org/officeDocument/2006/relationships/hyperlink" Target="http://en.wikipedia.org/wiki/B_cell" TargetMode="External" /></Relationships>
</file>

<file path=ppt/notesSlides/_rels/notesSlide31.xml.rels><?xml version="1.0" encoding="UTF-8" standalone="yes"?>
<Relationships xmlns="http://schemas.openxmlformats.org/package/2006/relationships"><Relationship Id="rId26" Type="http://schemas.openxmlformats.org/officeDocument/2006/relationships/hyperlink" Target="http://en.wikipedia.org/wiki/Hypothalamus" TargetMode="External" /><Relationship Id="rId117" Type="http://schemas.openxmlformats.org/officeDocument/2006/relationships/hyperlink" Target="http://en.wikipedia.org/wiki/DNMT1" TargetMode="External" /><Relationship Id="rId21" Type="http://schemas.openxmlformats.org/officeDocument/2006/relationships/hyperlink" Target="http://en.wikipedia.org/wiki/Fever" TargetMode="External" /><Relationship Id="rId42" Type="http://schemas.openxmlformats.org/officeDocument/2006/relationships/hyperlink" Target="http://en.wikipedia.org/wiki/Neutrophils" TargetMode="External" /><Relationship Id="rId47" Type="http://schemas.openxmlformats.org/officeDocument/2006/relationships/hyperlink" Target="http://en.wikipedia.org/wiki/Interleukin_6#cite_note-pmid18923185-8" TargetMode="External" /><Relationship Id="rId63" Type="http://schemas.openxmlformats.org/officeDocument/2006/relationships/hyperlink" Target="http://en.wikipedia.org/wiki/Cardiotrophin-1" TargetMode="External" /><Relationship Id="rId68" Type="http://schemas.openxmlformats.org/officeDocument/2006/relationships/hyperlink" Target="http://en.wikipedia.org/wiki/Interleukin_6#cite_note-14" TargetMode="External" /><Relationship Id="rId84" Type="http://schemas.openxmlformats.org/officeDocument/2006/relationships/hyperlink" Target="http://en.wikipedia.org/wiki/Diabetes" TargetMode="External" /><Relationship Id="rId89" Type="http://schemas.openxmlformats.org/officeDocument/2006/relationships/hyperlink" Target="http://en.wikipedia.org/wiki/Interleukin_6#cite_note-pmid_20015486-23" TargetMode="External" /><Relationship Id="rId112" Type="http://schemas.openxmlformats.org/officeDocument/2006/relationships/hyperlink" Target="http://en.wikipedia.org/wiki/Interleukin_6#cite_note-pmid11424113-35" TargetMode="External" /><Relationship Id="rId133" Type="http://schemas.openxmlformats.org/officeDocument/2006/relationships/hyperlink" Target="http://en.wikipedia.org/wiki/Anterior_cingulate_cortex" TargetMode="External" /><Relationship Id="rId16" Type="http://schemas.openxmlformats.org/officeDocument/2006/relationships/hyperlink" Target="http://en.wikipedia.org/wiki/TNF-alpha" TargetMode="External" /><Relationship Id="rId107" Type="http://schemas.openxmlformats.org/officeDocument/2006/relationships/hyperlink" Target="http://en.wikipedia.org/wiki/Tocilizumab" TargetMode="External" /><Relationship Id="rId11" Type="http://schemas.openxmlformats.org/officeDocument/2006/relationships/hyperlink" Target="http://en.wikipedia.org/wiki/Interleukin_6#cite_note-2" TargetMode="External" /><Relationship Id="rId32" Type="http://schemas.openxmlformats.org/officeDocument/2006/relationships/hyperlink" Target="http://en.wikipedia.org/wiki/Toll-like_receptor" TargetMode="External" /><Relationship Id="rId37" Type="http://schemas.openxmlformats.org/officeDocument/2006/relationships/hyperlink" Target="http://en.wikipedia.org/wiki/Adipocytes" TargetMode="External" /><Relationship Id="rId53" Type="http://schemas.openxmlformats.org/officeDocument/2006/relationships/hyperlink" Target="http://en.wikipedia.org/wiki/Interleukin_6#cite_note-pmid23663276-13" TargetMode="External" /><Relationship Id="rId58" Type="http://schemas.openxmlformats.org/officeDocument/2006/relationships/hyperlink" Target="http://en.wikipedia.org/wiki/Gp130" TargetMode="External" /><Relationship Id="rId74" Type="http://schemas.openxmlformats.org/officeDocument/2006/relationships/hyperlink" Target="http://en.wikipedia.org/wiki/Interleukin_6#cite_note-15" TargetMode="External" /><Relationship Id="rId79" Type="http://schemas.openxmlformats.org/officeDocument/2006/relationships/hyperlink" Target="http://en.wikipedia.org/wiki/Interleukin_6#cite_note-pmid12643274-18" TargetMode="External" /><Relationship Id="rId102" Type="http://schemas.openxmlformats.org/officeDocument/2006/relationships/hyperlink" Target="http://en.wikipedia.org/wiki/Metastatic_cancer" TargetMode="External" /><Relationship Id="rId123" Type="http://schemas.openxmlformats.org/officeDocument/2006/relationships/hyperlink" Target="http://en.wikipedia.org/wiki/Gamma-Aminobutyric_acid" TargetMode="External" /><Relationship Id="rId128" Type="http://schemas.openxmlformats.org/officeDocument/2006/relationships/hyperlink" Target="http://en.wikipedia.org/wiki/Depression_(mood)" TargetMode="External" /><Relationship Id="rId5" Type="http://schemas.openxmlformats.org/officeDocument/2006/relationships/hyperlink" Target="http://en.wikipedia.org/wiki/Myokine" TargetMode="External" /><Relationship Id="rId90" Type="http://schemas.openxmlformats.org/officeDocument/2006/relationships/hyperlink" Target="http://en.wikipedia.org/wiki/Alzheimer%27s_Disease" TargetMode="External" /><Relationship Id="rId95" Type="http://schemas.openxmlformats.org/officeDocument/2006/relationships/hyperlink" Target="http://en.wikipedia.org/wiki/Interleukin_6#cite_note-pmid10816321-26" TargetMode="External" /><Relationship Id="rId14" Type="http://schemas.openxmlformats.org/officeDocument/2006/relationships/hyperlink" Target="http://en.wikipedia.org/wiki/Smooth_muscle_cell" TargetMode="External" /><Relationship Id="rId22" Type="http://schemas.openxmlformats.org/officeDocument/2006/relationships/hyperlink" Target="http://en.wikipedia.org/wiki/Acute_phase_response" TargetMode="External" /><Relationship Id="rId27" Type="http://schemas.openxmlformats.org/officeDocument/2006/relationships/hyperlink" Target="http://en.wikipedia.org/wiki/Macrophages" TargetMode="External" /><Relationship Id="rId30" Type="http://schemas.openxmlformats.org/officeDocument/2006/relationships/hyperlink" Target="http://en.wikipedia.org/wiki/Innate_immune_system" TargetMode="External" /><Relationship Id="rId35" Type="http://schemas.openxmlformats.org/officeDocument/2006/relationships/hyperlink" Target="http://en.wikipedia.org/wiki/Estrogen" TargetMode="External" /><Relationship Id="rId43" Type="http://schemas.openxmlformats.org/officeDocument/2006/relationships/hyperlink" Target="http://en.wikipedia.org/wiki/B_cells" TargetMode="External" /><Relationship Id="rId48" Type="http://schemas.openxmlformats.org/officeDocument/2006/relationships/hyperlink" Target="http://en.wikipedia.org/wiki/Interleukin_6#cite_note-9" TargetMode="External" /><Relationship Id="rId56" Type="http://schemas.openxmlformats.org/officeDocument/2006/relationships/hyperlink" Target="http://en.wikipedia.org/wiki/Type_I_cytokine_receptor" TargetMode="External" /><Relationship Id="rId64" Type="http://schemas.openxmlformats.org/officeDocument/2006/relationships/hyperlink" Target="http://en.wikipedia.org/wiki/Intracellular" TargetMode="External" /><Relationship Id="rId69" Type="http://schemas.openxmlformats.org/officeDocument/2006/relationships/hyperlink" Target="http://en.wikipedia.org/wiki/Interleukin_27" TargetMode="External" /><Relationship Id="rId77" Type="http://schemas.openxmlformats.org/officeDocument/2006/relationships/hyperlink" Target="http://en.wikipedia.org/wiki/Protein-protein_interaction" TargetMode="External" /><Relationship Id="rId100" Type="http://schemas.openxmlformats.org/officeDocument/2006/relationships/hyperlink" Target="http://en.wikipedia.org/wiki/Rheumatoid_arthritis" TargetMode="External" /><Relationship Id="rId105" Type="http://schemas.openxmlformats.org/officeDocument/2006/relationships/hyperlink" Target="http://en.wikipedia.org/wiki/Interleukin_6#cite_note-pmid16083340-31" TargetMode="External" /><Relationship Id="rId113" Type="http://schemas.openxmlformats.org/officeDocument/2006/relationships/hyperlink" Target="http://en.wikipedia.org/wiki/Interleukin_6#cite_note-pmid20354000-36" TargetMode="External" /><Relationship Id="rId118" Type="http://schemas.openxmlformats.org/officeDocument/2006/relationships/hyperlink" Target="http://en.wikipedia.org/wiki/Interleukin_6#cite_note-pmid18204201-38" TargetMode="External" /><Relationship Id="rId126" Type="http://schemas.openxmlformats.org/officeDocument/2006/relationships/hyperlink" Target="http://en.wikipedia.org/wiki/Interleukin_6#cite_note-pmid20087360-41" TargetMode="External" /><Relationship Id="rId134" Type="http://schemas.openxmlformats.org/officeDocument/2006/relationships/hyperlink" Target="http://en.wikipedia.org/wiki/Hippocampus" TargetMode="External" /><Relationship Id="rId8" Type="http://schemas.openxmlformats.org/officeDocument/2006/relationships/hyperlink" Target="http://en.wikipedia.org/wiki/T_cell" TargetMode="External" /><Relationship Id="rId51" Type="http://schemas.openxmlformats.org/officeDocument/2006/relationships/hyperlink" Target="http://en.wikipedia.org/wiki/Interleukin_6#cite_note-12" TargetMode="External" /><Relationship Id="rId72" Type="http://schemas.openxmlformats.org/officeDocument/2006/relationships/hyperlink" Target="http://en.wikipedia.org/wiki/Kaposi%27s_sarcoma-associated_herpesvirus" TargetMode="External" /><Relationship Id="rId80" Type="http://schemas.openxmlformats.org/officeDocument/2006/relationships/hyperlink" Target="http://en.wikipedia.org/wiki/Interleukin_6#cite_note-pmid2788034-19" TargetMode="External" /><Relationship Id="rId85" Type="http://schemas.openxmlformats.org/officeDocument/2006/relationships/hyperlink" Target="http://en.wikipedia.org/wiki/Interleukin_6#cite_note-pmid16306329-21" TargetMode="External" /><Relationship Id="rId93" Type="http://schemas.openxmlformats.org/officeDocument/2006/relationships/hyperlink" Target="http://en.wikipedia.org/wiki/Interleukin_6#cite_note-pmid15230289-25" TargetMode="External" /><Relationship Id="rId98" Type="http://schemas.openxmlformats.org/officeDocument/2006/relationships/hyperlink" Target="http://en.wikipedia.org/wiki/Beh%C3%A7et%27s_disease" TargetMode="External" /><Relationship Id="rId121" Type="http://schemas.openxmlformats.org/officeDocument/2006/relationships/hyperlink" Target="http://en.wikipedia.org/wiki/Glutamate_decarboxylase" TargetMode="External" /><Relationship Id="rId3" Type="http://schemas.openxmlformats.org/officeDocument/2006/relationships/hyperlink" Target="http://en.wikipedia.org/wiki/Interleukin" TargetMode="External" /><Relationship Id="rId12" Type="http://schemas.openxmlformats.org/officeDocument/2006/relationships/hyperlink" Target="http://en.wikipedia.org/wiki/Osteoblast" TargetMode="External" /><Relationship Id="rId17" Type="http://schemas.openxmlformats.org/officeDocument/2006/relationships/hyperlink" Target="http://en.wikipedia.org/wiki/IL1A" TargetMode="External" /><Relationship Id="rId25" Type="http://schemas.openxmlformats.org/officeDocument/2006/relationships/hyperlink" Target="http://en.wikipedia.org/wiki/Prostaglandin_E2" TargetMode="External" /><Relationship Id="rId33" Type="http://schemas.openxmlformats.org/officeDocument/2006/relationships/hyperlink" Target="http://en.wikipedia.org/wiki/Hybridoma" TargetMode="External" /><Relationship Id="rId38" Type="http://schemas.openxmlformats.org/officeDocument/2006/relationships/hyperlink" Target="http://en.wikipedia.org/wiki/C-reactive_protein" TargetMode="External" /><Relationship Id="rId46" Type="http://schemas.openxmlformats.org/officeDocument/2006/relationships/hyperlink" Target="http://en.wikipedia.org/wiki/Interleukin_6#cite_note-pmid15772055-7" TargetMode="External" /><Relationship Id="rId59" Type="http://schemas.openxmlformats.org/officeDocument/2006/relationships/hyperlink" Target="http://en.wikipedia.org/wiki/Leukemia_inhibitory_factor" TargetMode="External" /><Relationship Id="rId67" Type="http://schemas.openxmlformats.org/officeDocument/2006/relationships/hyperlink" Target="http://en.wikipedia.org/wiki/STAT_protein" TargetMode="External" /><Relationship Id="rId103" Type="http://schemas.openxmlformats.org/officeDocument/2006/relationships/hyperlink" Target="http://en.wikipedia.org/wiki/Interleukin_6#cite_note-urlMedscape.com_Log_In-30" TargetMode="External" /><Relationship Id="rId108" Type="http://schemas.openxmlformats.org/officeDocument/2006/relationships/hyperlink" Target="http://en.wikipedia.org/wiki/Interleukin_6#cite_note-33" TargetMode="External" /><Relationship Id="rId116" Type="http://schemas.openxmlformats.org/officeDocument/2006/relationships/hyperlink" Target="http://en.wikipedia.org/wiki/AKT" TargetMode="External" /><Relationship Id="rId124" Type="http://schemas.openxmlformats.org/officeDocument/2006/relationships/hyperlink" Target="http://en.wikipedia.org/wiki/Neural_oscillation" TargetMode="External" /><Relationship Id="rId129" Type="http://schemas.openxmlformats.org/officeDocument/2006/relationships/hyperlink" Target="http://en.wikipedia.org/wiki/Brain-derived_neurotrophic_factor" TargetMode="External" /><Relationship Id="rId20" Type="http://schemas.openxmlformats.org/officeDocument/2006/relationships/hyperlink" Target="http://en.wikipedia.org/w/index.php?title=Interleukin_6&amp;action=edit&amp;section=1" TargetMode="External" /><Relationship Id="rId41" Type="http://schemas.openxmlformats.org/officeDocument/2006/relationships/hyperlink" Target="http://en.wikipedia.org/wiki/Interleukin_6#cite_note-pmid19546306-5" TargetMode="External" /><Relationship Id="rId54" Type="http://schemas.openxmlformats.org/officeDocument/2006/relationships/hyperlink" Target="http://en.wikipedia.org/w/index.php?title=Interleukin_6&amp;action=edit&amp;section=3" TargetMode="External" /><Relationship Id="rId62" Type="http://schemas.openxmlformats.org/officeDocument/2006/relationships/hyperlink" Target="http://en.wikipedia.org/wiki/Interleukin_11" TargetMode="External" /><Relationship Id="rId70" Type="http://schemas.openxmlformats.org/officeDocument/2006/relationships/hyperlink" Target="http://en.wikipedia.org/wiki/Ciliary_neurotrophic_factor" TargetMode="External" /><Relationship Id="rId75" Type="http://schemas.openxmlformats.org/officeDocument/2006/relationships/hyperlink" Target="http://en.wikipedia.org/wiki/Interleukin_6#cite_note-16" TargetMode="External" /><Relationship Id="rId83" Type="http://schemas.openxmlformats.org/officeDocument/2006/relationships/hyperlink" Target="http://en.wikipedia.org/w/index.php?title=Interleukin_6&amp;action=edit&amp;section=5" TargetMode="External" /><Relationship Id="rId88" Type="http://schemas.openxmlformats.org/officeDocument/2006/relationships/hyperlink" Target="http://en.wikipedia.org/wiki/Major_depressive_disorder" TargetMode="External" /><Relationship Id="rId91" Type="http://schemas.openxmlformats.org/officeDocument/2006/relationships/hyperlink" Target="http://en.wikipedia.org/wiki/Interleukin_6#cite_note-pmid_20692646-24" TargetMode="External" /><Relationship Id="rId96" Type="http://schemas.openxmlformats.org/officeDocument/2006/relationships/hyperlink" Target="http://en.wikipedia.org/wiki/Prostate_cancer" TargetMode="External" /><Relationship Id="rId111" Type="http://schemas.openxmlformats.org/officeDocument/2006/relationships/hyperlink" Target="http://en.wikipedia.org/wiki/Interleukin_6#cite_note-pmid17913903-34" TargetMode="External" /><Relationship Id="rId132" Type="http://schemas.openxmlformats.org/officeDocument/2006/relationships/hyperlink" Target="http://en.wikipedia.org/wiki/Interleukin_6#cite_note-pmid15882774-44" TargetMode="External" /><Relationship Id="rId1" Type="http://schemas.openxmlformats.org/officeDocument/2006/relationships/notesMaster" Target="../notesMasters/notesMaster1.xml" /><Relationship Id="rId6" Type="http://schemas.openxmlformats.org/officeDocument/2006/relationships/hyperlink" Target="http://en.wikipedia.org/wiki/Gene" TargetMode="External" /><Relationship Id="rId15" Type="http://schemas.openxmlformats.org/officeDocument/2006/relationships/hyperlink" Target="http://en.wikipedia.org/wiki/Tunica_media" TargetMode="External" /><Relationship Id="rId23" Type="http://schemas.openxmlformats.org/officeDocument/2006/relationships/hyperlink" Target="http://en.wikipedia.org/wiki/Blood-brain_barrier" TargetMode="External" /><Relationship Id="rId28" Type="http://schemas.openxmlformats.org/officeDocument/2006/relationships/hyperlink" Target="http://en.wikipedia.org/wiki/Pathogen" TargetMode="External" /><Relationship Id="rId36" Type="http://schemas.openxmlformats.org/officeDocument/2006/relationships/hyperlink" Target="http://en.wikipedia.org/wiki/Osteoporosis" TargetMode="External" /><Relationship Id="rId49" Type="http://schemas.openxmlformats.org/officeDocument/2006/relationships/hyperlink" Target="http://en.wikipedia.org/wiki/Interleukin_6#cite_note-pmid9130176-10" TargetMode="External" /><Relationship Id="rId57" Type="http://schemas.openxmlformats.org/officeDocument/2006/relationships/hyperlink" Target="http://en.wikipedia.org/wiki/Cluster_of_differentiation" TargetMode="External" /><Relationship Id="rId106" Type="http://schemas.openxmlformats.org/officeDocument/2006/relationships/hyperlink" Target="http://en.wikipedia.org/wiki/Interleukin_6#cite_note-pmid16899109-32" TargetMode="External" /><Relationship Id="rId114" Type="http://schemas.openxmlformats.org/officeDocument/2006/relationships/hyperlink" Target="http://en.wikipedia.org/wiki/Interleukin_6#cite_note-pmid19029285-37" TargetMode="External" /><Relationship Id="rId119" Type="http://schemas.openxmlformats.org/officeDocument/2006/relationships/hyperlink" Target="http://en.wikipedia.org/wiki/CpG_islands" TargetMode="External" /><Relationship Id="rId127" Type="http://schemas.openxmlformats.org/officeDocument/2006/relationships/hyperlink" Target="http://en.wikipedia.org/w/index.php?title=Interleukin_6&amp;action=edit&amp;section=8" TargetMode="External" /><Relationship Id="rId10" Type="http://schemas.openxmlformats.org/officeDocument/2006/relationships/hyperlink" Target="http://en.wikipedia.org/wiki/Streptococcus_pneumoniae" TargetMode="External" /><Relationship Id="rId31" Type="http://schemas.openxmlformats.org/officeDocument/2006/relationships/hyperlink" Target="http://en.wikipedia.org/wiki/Pattern_recognition_receptor" TargetMode="External" /><Relationship Id="rId44" Type="http://schemas.openxmlformats.org/officeDocument/2006/relationships/hyperlink" Target="http://en.wikipedia.org/w/index.php?title=Interleukin_6&amp;action=edit&amp;section=2" TargetMode="External" /><Relationship Id="rId52" Type="http://schemas.openxmlformats.org/officeDocument/2006/relationships/hyperlink" Target="http://en.wikipedia.org/wiki/Physical_exercise" TargetMode="External" /><Relationship Id="rId60" Type="http://schemas.openxmlformats.org/officeDocument/2006/relationships/hyperlink" Target="http://en.wikipedia.org/wiki/Ciliary_neurotropic_factor" TargetMode="External" /><Relationship Id="rId65" Type="http://schemas.openxmlformats.org/officeDocument/2006/relationships/hyperlink" Target="http://en.wikipedia.org/wiki/Transcription_factors" TargetMode="External" /><Relationship Id="rId73" Type="http://schemas.openxmlformats.org/officeDocument/2006/relationships/hyperlink" Target="http://en.wikipedia.org/w/index.php?title=KSHV-IL6&amp;action=edit&amp;redlink=1" TargetMode="External" /><Relationship Id="rId78" Type="http://schemas.openxmlformats.org/officeDocument/2006/relationships/hyperlink" Target="http://en.wikipedia.org/wiki/Interleukin_6#cite_note-pmid14557255-17" TargetMode="External" /><Relationship Id="rId81" Type="http://schemas.openxmlformats.org/officeDocument/2006/relationships/hyperlink" Target="http://en.wikipedia.org/wiki/Glycoprotein_130" TargetMode="External" /><Relationship Id="rId86" Type="http://schemas.openxmlformats.org/officeDocument/2006/relationships/hyperlink" Target="http://en.wikipedia.org/wiki/Atherosclerosis" TargetMode="External" /><Relationship Id="rId94" Type="http://schemas.openxmlformats.org/officeDocument/2006/relationships/hyperlink" Target="http://en.wikipedia.org/wiki/Multiple_myeloma" TargetMode="External" /><Relationship Id="rId99" Type="http://schemas.openxmlformats.org/officeDocument/2006/relationships/hyperlink" Target="http://en.wikipedia.org/wiki/Interleukin_6#cite_note-pmid23257520-28" TargetMode="External" /><Relationship Id="rId101" Type="http://schemas.openxmlformats.org/officeDocument/2006/relationships/hyperlink" Target="http://en.wikipedia.org/wiki/Interleukin_6#cite_note-pmid16582692-29" TargetMode="External" /><Relationship Id="rId122" Type="http://schemas.openxmlformats.org/officeDocument/2006/relationships/hyperlink" Target="http://en.wikipedia.org/wiki/Interleukin_6#cite_note-pmid11074872-39" TargetMode="External" /><Relationship Id="rId130" Type="http://schemas.openxmlformats.org/officeDocument/2006/relationships/hyperlink" Target="http://en.wikipedia.org/wiki/Interleukin_6#cite_note-pmid18536530-42" TargetMode="External" /><Relationship Id="rId135" Type="http://schemas.openxmlformats.org/officeDocument/2006/relationships/hyperlink" Target="http://en.wikipedia.org/wiki/Interleukin_6#cite_note-pmid17210143-45" TargetMode="External" /><Relationship Id="rId4" Type="http://schemas.openxmlformats.org/officeDocument/2006/relationships/hyperlink" Target="http://en.wikipedia.org/wiki/Cytokine" TargetMode="External" /><Relationship Id="rId9" Type="http://schemas.openxmlformats.org/officeDocument/2006/relationships/hyperlink" Target="http://en.wikipedia.org/wiki/Macrophage" TargetMode="External" /><Relationship Id="rId13" Type="http://schemas.openxmlformats.org/officeDocument/2006/relationships/hyperlink" Target="http://en.wikipedia.org/wiki/Osteoclast" TargetMode="External" /><Relationship Id="rId18" Type="http://schemas.openxmlformats.org/officeDocument/2006/relationships/hyperlink" Target="http://en.wikipedia.org/wiki/Interleukin_1_receptor_antagonist" TargetMode="External" /><Relationship Id="rId39" Type="http://schemas.openxmlformats.org/officeDocument/2006/relationships/hyperlink" Target="http://en.wikipedia.org/wiki/Interleukin_6#cite_note-Bastard27041999-4" TargetMode="External" /><Relationship Id="rId109" Type="http://schemas.openxmlformats.org/officeDocument/2006/relationships/hyperlink" Target="http://en.wikipedia.org/w/index.php?title=Interleukin_6&amp;action=edit&amp;section=6" TargetMode="External" /><Relationship Id="rId34" Type="http://schemas.openxmlformats.org/officeDocument/2006/relationships/hyperlink" Target="http://en.wikipedia.org/w/index.php?title=Briclone&amp;action=edit&amp;redlink=1" TargetMode="External" /><Relationship Id="rId50" Type="http://schemas.openxmlformats.org/officeDocument/2006/relationships/hyperlink" Target="http://en.wikipedia.org/wiki/Interleukin_6#cite_note-pmid23897689-11" TargetMode="External" /><Relationship Id="rId55" Type="http://schemas.openxmlformats.org/officeDocument/2006/relationships/hyperlink" Target="http://en.wikipedia.org/wiki/Interleukin-6_receptor" TargetMode="External" /><Relationship Id="rId76" Type="http://schemas.openxmlformats.org/officeDocument/2006/relationships/hyperlink" Target="http://en.wikipedia.org/w/index.php?title=Interleukin_6&amp;action=edit&amp;section=4" TargetMode="External" /><Relationship Id="rId97" Type="http://schemas.openxmlformats.org/officeDocument/2006/relationships/hyperlink" Target="http://en.wikipedia.org/wiki/Interleukin_6#cite_note-pmid11312117-27" TargetMode="External" /><Relationship Id="rId104" Type="http://schemas.openxmlformats.org/officeDocument/2006/relationships/hyperlink" Target="http://en.wikipedia.org/wiki/Anti-IL-6" TargetMode="External" /><Relationship Id="rId120" Type="http://schemas.openxmlformats.org/officeDocument/2006/relationships/hyperlink" Target="http://en.wikipedia.org/w/index.php?title=Interleukin_6&amp;action=edit&amp;section=7" TargetMode="External" /><Relationship Id="rId125" Type="http://schemas.openxmlformats.org/officeDocument/2006/relationships/hyperlink" Target="http://en.wikipedia.org/wiki/Interleukin_6#cite_note-pmid22806213-40" TargetMode="External" /><Relationship Id="rId7" Type="http://schemas.openxmlformats.org/officeDocument/2006/relationships/hyperlink" Target="http://en.wikipedia.org/wiki/Interleukin_6#cite_note-pmid3294161-1" TargetMode="External" /><Relationship Id="rId71" Type="http://schemas.openxmlformats.org/officeDocument/2006/relationships/hyperlink" Target="http://en.wikipedia.org/wiki/CLCF1" TargetMode="External" /><Relationship Id="rId92" Type="http://schemas.openxmlformats.org/officeDocument/2006/relationships/hyperlink" Target="http://en.wikipedia.org/wiki/Systemic_lupus_erythematosus" TargetMode="External" /><Relationship Id="rId2" Type="http://schemas.openxmlformats.org/officeDocument/2006/relationships/slide" Target="../slides/slide40.xml" /><Relationship Id="rId29" Type="http://schemas.openxmlformats.org/officeDocument/2006/relationships/hyperlink" Target="http://en.wikipedia.org/wiki/Pathogen-associated_molecular_pattern" TargetMode="External" /><Relationship Id="rId24" Type="http://schemas.openxmlformats.org/officeDocument/2006/relationships/hyperlink" Target="http://en.wikipedia.org/wiki/Interleukin_6#cite_note-pmid7845624-3" TargetMode="External" /><Relationship Id="rId40" Type="http://schemas.openxmlformats.org/officeDocument/2006/relationships/hyperlink" Target="http://en.wikipedia.org/wiki/Memory_consolidation" TargetMode="External" /><Relationship Id="rId45" Type="http://schemas.openxmlformats.org/officeDocument/2006/relationships/hyperlink" Target="http://en.wikipedia.org/wiki/Interleukin_6#cite_note-6" TargetMode="External" /><Relationship Id="rId66" Type="http://schemas.openxmlformats.org/officeDocument/2006/relationships/hyperlink" Target="http://en.wikipedia.org/wiki/Janus_kinase" TargetMode="External" /><Relationship Id="rId87" Type="http://schemas.openxmlformats.org/officeDocument/2006/relationships/hyperlink" Target="http://en.wikipedia.org/wiki/Interleukin_6#cite_note-pmid17684929-22" TargetMode="External" /><Relationship Id="rId110" Type="http://schemas.openxmlformats.org/officeDocument/2006/relationships/hyperlink" Target="http://en.wikipedia.org/wiki/Epigenetics" TargetMode="External" /><Relationship Id="rId115" Type="http://schemas.openxmlformats.org/officeDocument/2006/relationships/hyperlink" Target="http://en.wikipedia.org/wiki/Phosphoinositide_3-kinase" TargetMode="External" /><Relationship Id="rId131" Type="http://schemas.openxmlformats.org/officeDocument/2006/relationships/hyperlink" Target="http://en.wikipedia.org/wiki/Interleukin_6#cite_note-pmid16343697-43" TargetMode="External" /><Relationship Id="rId136" Type="http://schemas.openxmlformats.org/officeDocument/2006/relationships/hyperlink" Target="http://en.wikipedia.org/wiki/Interleukin_6#cite_note-pmid16819523-46" TargetMode="External" /><Relationship Id="rId61" Type="http://schemas.openxmlformats.org/officeDocument/2006/relationships/hyperlink" Target="http://en.wikipedia.org/wiki/Oncostatin_M" TargetMode="External" /><Relationship Id="rId82" Type="http://schemas.openxmlformats.org/officeDocument/2006/relationships/hyperlink" Target="http://en.wikipedia.org/wiki/Interleukin_6#cite_note-pmid15989626-20" TargetMode="External" /><Relationship Id="rId19" Type="http://schemas.openxmlformats.org/officeDocument/2006/relationships/hyperlink" Target="http://en.wikipedia.org/wiki/Interleukin_10" TargetMode="Externa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en.wikipedia.org/wiki/Knockout_mice" TargetMode="External" /><Relationship Id="rId13" Type="http://schemas.openxmlformats.org/officeDocument/2006/relationships/hyperlink" Target="http://en.wikipedia.org/wiki/Mast_cell" TargetMode="External" /><Relationship Id="rId18" Type="http://schemas.openxmlformats.org/officeDocument/2006/relationships/hyperlink" Target="http://en.wikipedia.org/wiki/Interleukin_3" TargetMode="External" /><Relationship Id="rId26" Type="http://schemas.openxmlformats.org/officeDocument/2006/relationships/hyperlink" Target="http://en.wikipedia.org/wiki/Interleukin_10#cite_note-16" TargetMode="External" /><Relationship Id="rId3" Type="http://schemas.openxmlformats.org/officeDocument/2006/relationships/hyperlink" Target="http://en.wikipedia.org/wiki/Pleiotropic" TargetMode="External" /><Relationship Id="rId21" Type="http://schemas.openxmlformats.org/officeDocument/2006/relationships/hyperlink" Target="http://en.wikipedia.org/wiki/Macrophages" TargetMode="External" /><Relationship Id="rId7" Type="http://schemas.openxmlformats.org/officeDocument/2006/relationships/hyperlink" Target="http://en.wikipedia.org/wiki/JAK-STAT_signaling_pathway" TargetMode="External" /><Relationship Id="rId12" Type="http://schemas.openxmlformats.org/officeDocument/2006/relationships/hyperlink" Target="http://en.wikipedia.org/wiki/Interleukin_10#cite_note-pmid16716759-12" TargetMode="External" /><Relationship Id="rId17" Type="http://schemas.openxmlformats.org/officeDocument/2006/relationships/hyperlink" Target="http://en.wikipedia.org/wiki/Interleukin-2" TargetMode="External" /><Relationship Id="rId25" Type="http://schemas.openxmlformats.org/officeDocument/2006/relationships/hyperlink" Target="http://en.wikipedia.org/wiki/Interleukin_10#cite_note-15" TargetMode="External" /><Relationship Id="rId2" Type="http://schemas.openxmlformats.org/officeDocument/2006/relationships/slide" Target="../slides/slide42.xml" /><Relationship Id="rId16" Type="http://schemas.openxmlformats.org/officeDocument/2006/relationships/hyperlink" Target="http://en.wikipedia.org/wiki/Interferon-gamma" TargetMode="External" /><Relationship Id="rId20" Type="http://schemas.openxmlformats.org/officeDocument/2006/relationships/hyperlink" Target="http://en.wikipedia.org/wiki/GM-CSF" TargetMode="External" /><Relationship Id="rId1" Type="http://schemas.openxmlformats.org/officeDocument/2006/relationships/notesMaster" Target="../notesMasters/notesMaster1.xml" /><Relationship Id="rId6" Type="http://schemas.openxmlformats.org/officeDocument/2006/relationships/hyperlink" Target="http://en.wikipedia.org/wiki/NF-%CE%BAB" TargetMode="External" /><Relationship Id="rId11" Type="http://schemas.openxmlformats.org/officeDocument/2006/relationships/hyperlink" Target="http://en.wikipedia.org/wiki/Autoimmunity" TargetMode="External" /><Relationship Id="rId24" Type="http://schemas.openxmlformats.org/officeDocument/2006/relationships/hyperlink" Target="http://en.wikipedia.org/wiki/Physical_exercise" TargetMode="External" /><Relationship Id="rId5" Type="http://schemas.openxmlformats.org/officeDocument/2006/relationships/hyperlink" Target="http://en.wikipedia.org/wiki/Macrophage" TargetMode="External" /><Relationship Id="rId15" Type="http://schemas.openxmlformats.org/officeDocument/2006/relationships/hyperlink" Target="http://en.wikipedia.org/wiki/Interleukin_10#cite_note-pmid17767162-13" TargetMode="External" /><Relationship Id="rId23" Type="http://schemas.openxmlformats.org/officeDocument/2006/relationships/hyperlink" Target="http://en.wikipedia.org/wiki/Myokine" TargetMode="External" /><Relationship Id="rId10" Type="http://schemas.openxmlformats.org/officeDocument/2006/relationships/hyperlink" Target="http://en.wikipedia.org/wiki/Crohn%27s_disease" TargetMode="External" /><Relationship Id="rId19" Type="http://schemas.openxmlformats.org/officeDocument/2006/relationships/hyperlink" Target="http://en.wikipedia.org/wiki/Tumor_necrosis_factor-alpha" TargetMode="External" /><Relationship Id="rId4" Type="http://schemas.openxmlformats.org/officeDocument/2006/relationships/hyperlink" Target="http://en.wikipedia.org/wiki/T_helper_cell" TargetMode="External" /><Relationship Id="rId9" Type="http://schemas.openxmlformats.org/officeDocument/2006/relationships/hyperlink" Target="http://en.wikipedia.org/wiki/Interleukin_10#cite_note-11" TargetMode="External" /><Relationship Id="rId14" Type="http://schemas.openxmlformats.org/officeDocument/2006/relationships/hyperlink" Target="http://en.wikipedia.org/wiki/Allergic_reaction" TargetMode="External" /><Relationship Id="rId22" Type="http://schemas.openxmlformats.org/officeDocument/2006/relationships/hyperlink" Target="http://en.wikipedia.org/wiki/Interleukin_10#cite_note-14" TargetMode="External" /></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Macrophage" TargetMode="External" /><Relationship Id="rId13" Type="http://schemas.openxmlformats.org/officeDocument/2006/relationships/hyperlink" Target="http://en.wikipedia.org/wiki/Granulocyte" TargetMode="External" /><Relationship Id="rId18" Type="http://schemas.openxmlformats.org/officeDocument/2006/relationships/hyperlink" Target="http://en.wikipedia.org/wiki/Interleukin_6" TargetMode="External" /><Relationship Id="rId3" Type="http://schemas.openxmlformats.org/officeDocument/2006/relationships/hyperlink" Target="http://en.wikipedia.org/wiki/Chemotaxis" TargetMode="External" /><Relationship Id="rId21" Type="http://schemas.openxmlformats.org/officeDocument/2006/relationships/hyperlink" Target="http://en.wikipedia.org/wiki/Chromosome_17" TargetMode="External" /><Relationship Id="rId7" Type="http://schemas.openxmlformats.org/officeDocument/2006/relationships/hyperlink" Target="http://en.wikipedia.org/wiki/CCL4" TargetMode="External" /><Relationship Id="rId12" Type="http://schemas.openxmlformats.org/officeDocument/2006/relationships/hyperlink" Target="http://en.wikipedia.org/wiki/Macrophage_inflammatory_protein#cite_note-pmid20959807-4" TargetMode="External" /><Relationship Id="rId17" Type="http://schemas.openxmlformats.org/officeDocument/2006/relationships/hyperlink" Target="http://en.wikipedia.org/wiki/Interleukin_1" TargetMode="External" /><Relationship Id="rId2" Type="http://schemas.openxmlformats.org/officeDocument/2006/relationships/slide" Target="../slides/slide43.xml" /><Relationship Id="rId16" Type="http://schemas.openxmlformats.org/officeDocument/2006/relationships/hyperlink" Target="http://en.wikipedia.org/wiki/Basophil" TargetMode="External" /><Relationship Id="rId20" Type="http://schemas.openxmlformats.org/officeDocument/2006/relationships/hyperlink" Target="http://en.wikipedia.org/wiki/Fibroblast" TargetMode="External" /><Relationship Id="rId1" Type="http://schemas.openxmlformats.org/officeDocument/2006/relationships/notesMaster" Target="../notesMasters/notesMaster1.xml" /><Relationship Id="rId6" Type="http://schemas.openxmlformats.org/officeDocument/2006/relationships/hyperlink" Target="http://en.wikipedia.org/wiki/CCL3" TargetMode="External" /><Relationship Id="rId11" Type="http://schemas.openxmlformats.org/officeDocument/2006/relationships/hyperlink" Target="http://en.wikipedia.org/wiki/Macrophage_inflammatory_protein#cite_note-pmid3058856-3" TargetMode="External" /><Relationship Id="rId5" Type="http://schemas.openxmlformats.org/officeDocument/2006/relationships/hyperlink" Target="http://en.wikipedia.org/wiki/Chemokine" TargetMode="External" /><Relationship Id="rId15" Type="http://schemas.openxmlformats.org/officeDocument/2006/relationships/hyperlink" Target="http://en.wikipedia.org/wiki/Eosinophil" TargetMode="External" /><Relationship Id="rId23" Type="http://schemas.openxmlformats.org/officeDocument/2006/relationships/hyperlink" Target="http://en.wikipedia.org/wiki/Macrophage_inflammatory_protein#cite_note-pmid15203102-6" TargetMode="External" /><Relationship Id="rId10" Type="http://schemas.openxmlformats.org/officeDocument/2006/relationships/hyperlink" Target="http://en.wikipedia.org/wiki/Endotoxin" TargetMode="External" /><Relationship Id="rId19" Type="http://schemas.openxmlformats.org/officeDocument/2006/relationships/hyperlink" Target="http://en.wikipedia.org/wiki/TNF-%CE%B1" TargetMode="External" /><Relationship Id="rId4" Type="http://schemas.openxmlformats.org/officeDocument/2006/relationships/hyperlink" Target="http://en.wikipedia.org/wiki/Cytokine" TargetMode="External" /><Relationship Id="rId9" Type="http://schemas.openxmlformats.org/officeDocument/2006/relationships/hyperlink" Target="http://en.wikipedia.org/wiki/Bacteria" TargetMode="External" /><Relationship Id="rId14" Type="http://schemas.openxmlformats.org/officeDocument/2006/relationships/hyperlink" Target="http://en.wikipedia.org/wiki/Neutrophil" TargetMode="External" /><Relationship Id="rId22" Type="http://schemas.openxmlformats.org/officeDocument/2006/relationships/hyperlink" Target="http://en.wikipedia.org/wiki/Macrophage_inflammatory_protein#cite_note-pmid1972563-5" TargetMode="External" /></Relationships>
</file>

<file path=ppt/notesSlides/_rels/notesSlide35.xml.rels><?xml version="1.0" encoding="UTF-8" standalone="yes"?>
<Relationships xmlns="http://schemas.openxmlformats.org/package/2006/relationships"><Relationship Id="rId26" Type="http://schemas.openxmlformats.org/officeDocument/2006/relationships/hyperlink" Target="http://en.wikipedia.org/wiki/Three-dimensional_space" TargetMode="External" /><Relationship Id="rId21" Type="http://schemas.openxmlformats.org/officeDocument/2006/relationships/hyperlink" Target="http://en.wikipedia.org/wiki/Interleukin_17#cite_note-pmid12097364-6" TargetMode="External" /><Relationship Id="rId42" Type="http://schemas.openxmlformats.org/officeDocument/2006/relationships/hyperlink" Target="http://en.wikipedia.org/wiki/Endothelial_cells" TargetMode="External" /><Relationship Id="rId47" Type="http://schemas.openxmlformats.org/officeDocument/2006/relationships/hyperlink" Target="http://en.wikipedia.org/wiki/T_helper_17_cell" TargetMode="External" /><Relationship Id="rId63" Type="http://schemas.openxmlformats.org/officeDocument/2006/relationships/hyperlink" Target="http://en.wikipedia.org/wiki/Nervous_system" TargetMode="External" /><Relationship Id="rId68" Type="http://schemas.openxmlformats.org/officeDocument/2006/relationships/hyperlink" Target="http://en.wikipedia.org/wiki/NF-%CE%BAB" TargetMode="External" /><Relationship Id="rId84" Type="http://schemas.openxmlformats.org/officeDocument/2006/relationships/hyperlink" Target="http://en.wikipedia.org/wiki/Signal_peptide" TargetMode="External" /><Relationship Id="rId89" Type="http://schemas.openxmlformats.org/officeDocument/2006/relationships/hyperlink" Target="http://en.wikipedia.org/wiki/Cysteine_knot" TargetMode="External" /><Relationship Id="rId2" Type="http://schemas.openxmlformats.org/officeDocument/2006/relationships/slide" Target="../slides/slide44.xml" /><Relationship Id="rId16" Type="http://schemas.openxmlformats.org/officeDocument/2006/relationships/hyperlink" Target="http://en.wikipedia.org/wiki/Interleukin_17#cite_note-pmid19710487-5" TargetMode="External" /><Relationship Id="rId29" Type="http://schemas.openxmlformats.org/officeDocument/2006/relationships/hyperlink" Target="http://en.wikipedia.org/wiki/Mammal" TargetMode="External" /><Relationship Id="rId107" Type="http://schemas.openxmlformats.org/officeDocument/2006/relationships/hyperlink" Target="http://en.wikipedia.org/wiki/Janus_kinase" TargetMode="External" /><Relationship Id="rId11" Type="http://schemas.openxmlformats.org/officeDocument/2006/relationships/hyperlink" Target="http://en.wikipedia.org/wiki/Interleukin_17#cite_note-pmid8390535-2" TargetMode="External" /><Relationship Id="rId24" Type="http://schemas.openxmlformats.org/officeDocument/2006/relationships/hyperlink" Target="http://en.wikipedia.org/wiki/Protein" TargetMode="External" /><Relationship Id="rId32" Type="http://schemas.openxmlformats.org/officeDocument/2006/relationships/hyperlink" Target="http://en.wikipedia.org/wiki/Interleukin_6" TargetMode="External" /><Relationship Id="rId37" Type="http://schemas.openxmlformats.org/officeDocument/2006/relationships/hyperlink" Target="http://en.wikipedia.org/wiki/Chemokines" TargetMode="External" /><Relationship Id="rId40" Type="http://schemas.openxmlformats.org/officeDocument/2006/relationships/hyperlink" Target="http://en.wikipedia.org/wiki/Prostaglandin_E" TargetMode="External" /><Relationship Id="rId45" Type="http://schemas.openxmlformats.org/officeDocument/2006/relationships/hyperlink" Target="http://en.wikipedia.org/wiki/Macrophages" TargetMode="External" /><Relationship Id="rId53" Type="http://schemas.openxmlformats.org/officeDocument/2006/relationships/hyperlink" Target="http://en.wikipedia.org/wiki/Interleukin_17#cite_note-aggaral-8" TargetMode="External" /><Relationship Id="rId58" Type="http://schemas.openxmlformats.org/officeDocument/2006/relationships/hyperlink" Target="http://en.wikipedia.org/wiki/Base_pair" TargetMode="External" /><Relationship Id="rId66" Type="http://schemas.openxmlformats.org/officeDocument/2006/relationships/hyperlink" Target="http://en.wikipedia.org/wiki/Interleukin_17#cite_note-pmid12417590-11" TargetMode="External" /><Relationship Id="rId74" Type="http://schemas.openxmlformats.org/officeDocument/2006/relationships/hyperlink" Target="http://en.wikipedia.org/wiki/Interleukin_17#cite_note-Veldhoen2006-14" TargetMode="External" /><Relationship Id="rId79" Type="http://schemas.openxmlformats.org/officeDocument/2006/relationships/hyperlink" Target="http://en.wikipedia.org/wiki/RAR-related_orphan_receptor_gamma" TargetMode="External" /><Relationship Id="rId87" Type="http://schemas.openxmlformats.org/officeDocument/2006/relationships/hyperlink" Target="http://en.wikipedia.org/wiki/Interleukin" TargetMode="External" /><Relationship Id="rId102" Type="http://schemas.openxmlformats.org/officeDocument/2006/relationships/hyperlink" Target="http://en.wikipedia.org/wiki/Interleukin_17#cite_note-Kawaguchi2004-23" TargetMode="External" /><Relationship Id="rId110" Type="http://schemas.openxmlformats.org/officeDocument/2006/relationships/hyperlink" Target="http://en.wikipedia.org/wiki/Interleukin_17#cite_note-pmid16891673-26" TargetMode="External" /><Relationship Id="rId5" Type="http://schemas.openxmlformats.org/officeDocument/2006/relationships/hyperlink" Target="http://en.wikipedia.org/wiki/T-cell" TargetMode="External" /><Relationship Id="rId61" Type="http://schemas.openxmlformats.org/officeDocument/2006/relationships/hyperlink" Target="http://en.wikipedia.org/wiki/T_cells" TargetMode="External" /><Relationship Id="rId82" Type="http://schemas.openxmlformats.org/officeDocument/2006/relationships/hyperlink" Target="http://en.wikipedia.org/wiki/Disulfide" TargetMode="External" /><Relationship Id="rId90" Type="http://schemas.openxmlformats.org/officeDocument/2006/relationships/hyperlink" Target="http://en.wikipedia.org/wiki/%CE%92-strand" TargetMode="External" /><Relationship Id="rId95" Type="http://schemas.openxmlformats.org/officeDocument/2006/relationships/hyperlink" Target="http://en.wikipedia.org/w/index.php?title=Vidofludimus&amp;action=edit&amp;redlink=1" TargetMode="External" /><Relationship Id="rId19" Type="http://schemas.openxmlformats.org/officeDocument/2006/relationships/hyperlink" Target="http://en.wikipedia.org/wiki/IL17RB" TargetMode="External" /><Relationship Id="rId14" Type="http://schemas.openxmlformats.org/officeDocument/2006/relationships/hyperlink" Target="http://en.wikipedia.org/wiki/Interleukin-1" TargetMode="External" /><Relationship Id="rId22" Type="http://schemas.openxmlformats.org/officeDocument/2006/relationships/hyperlink" Target="http://en.wikipedia.org/w/index.php?title=Interleukin_17&amp;action=edit&amp;section=1" TargetMode="External" /><Relationship Id="rId27" Type="http://schemas.openxmlformats.org/officeDocument/2006/relationships/hyperlink" Target="http://en.wikipedia.org/wiki/Phylogenetic" TargetMode="External" /><Relationship Id="rId30" Type="http://schemas.openxmlformats.org/officeDocument/2006/relationships/hyperlink" Target="http://en.wikipedia.org/wiki/Interleukin_17#cite_note-Kolls2004-7" TargetMode="External" /><Relationship Id="rId35" Type="http://schemas.openxmlformats.org/officeDocument/2006/relationships/hyperlink" Target="http://en.wikipedia.org/wiki/TGF-%CE%B2" TargetMode="External" /><Relationship Id="rId43" Type="http://schemas.openxmlformats.org/officeDocument/2006/relationships/hyperlink" Target="http://en.wikipedia.org/wiki/Epithelial_cells" TargetMode="External" /><Relationship Id="rId48" Type="http://schemas.openxmlformats.org/officeDocument/2006/relationships/hyperlink" Target="http://en.wikipedia.org/wiki/Rheumatoid_arthritis" TargetMode="External" /><Relationship Id="rId56" Type="http://schemas.openxmlformats.org/officeDocument/2006/relationships/hyperlink" Target="http://en.wikipedia.org/w/index.php?title=Interleukin_17&amp;action=edit&amp;section=4" TargetMode="External" /><Relationship Id="rId64" Type="http://schemas.openxmlformats.org/officeDocument/2006/relationships/hyperlink" Target="http://en.wikipedia.org/wiki/Skeletal_muscle" TargetMode="External" /><Relationship Id="rId69" Type="http://schemas.openxmlformats.org/officeDocument/2006/relationships/hyperlink" Target="http://en.wikipedia.org/wiki/Interleukin_17#cite_note-pmid16622035-12" TargetMode="External" /><Relationship Id="rId77" Type="http://schemas.openxmlformats.org/officeDocument/2006/relationships/hyperlink" Target="http://en.wikipedia.org/wiki/Thymus" TargetMode="External" /><Relationship Id="rId100" Type="http://schemas.openxmlformats.org/officeDocument/2006/relationships/hyperlink" Target="http://en.wikipedia.org/wiki/Interleukin_17#cite_note-22" TargetMode="External" /><Relationship Id="rId105" Type="http://schemas.openxmlformats.org/officeDocument/2006/relationships/hyperlink" Target="http://en.wikipedia.org/wiki/Alternate_splicing" TargetMode="External" /><Relationship Id="rId8" Type="http://schemas.openxmlformats.org/officeDocument/2006/relationships/hyperlink" Target="http://en.wikipedia.org/wiki/IL-17_family" TargetMode="External" /><Relationship Id="rId51" Type="http://schemas.openxmlformats.org/officeDocument/2006/relationships/hyperlink" Target="http://en.wikipedia.org/wiki/Allograft" TargetMode="External" /><Relationship Id="rId72" Type="http://schemas.openxmlformats.org/officeDocument/2006/relationships/hyperlink" Target="http://en.wikipedia.org/wiki/Phosphorylation" TargetMode="External" /><Relationship Id="rId80" Type="http://schemas.openxmlformats.org/officeDocument/2006/relationships/hyperlink" Target="http://en.wikipedia.org/wiki/Interleukin_17#cite_note-17" TargetMode="External" /><Relationship Id="rId85" Type="http://schemas.openxmlformats.org/officeDocument/2006/relationships/hyperlink" Target="http://en.wikipedia.org/wiki/Glycosylation" TargetMode="External" /><Relationship Id="rId93" Type="http://schemas.openxmlformats.org/officeDocument/2006/relationships/hyperlink" Target="http://en.wikipedia.org/wiki/Interleukin_17#cite_note-pmid11574464-1" TargetMode="External" /><Relationship Id="rId98" Type="http://schemas.openxmlformats.org/officeDocument/2006/relationships/hyperlink" Target="http://en.wikipedia.org/wiki/Interleukin_17#cite_note-20" TargetMode="External" /><Relationship Id="rId3" Type="http://schemas.openxmlformats.org/officeDocument/2006/relationships/hyperlink" Target="http://en.wikipedia.org/wiki/Transcription_(genetics)" TargetMode="External" /><Relationship Id="rId12" Type="http://schemas.openxmlformats.org/officeDocument/2006/relationships/hyperlink" Target="http://en.wikipedia.org/wiki/Interleukin_17#cite_note-isbn1-4292-0211-4-3" TargetMode="External" /><Relationship Id="rId17" Type="http://schemas.openxmlformats.org/officeDocument/2006/relationships/hyperlink" Target="http://en.wikipedia.org/wiki/Interleukin-17_receptor" TargetMode="External" /><Relationship Id="rId25" Type="http://schemas.openxmlformats.org/officeDocument/2006/relationships/hyperlink" Target="http://en.wikipedia.org/wiki/Cysteine" TargetMode="External" /><Relationship Id="rId33" Type="http://schemas.openxmlformats.org/officeDocument/2006/relationships/hyperlink" Target="http://en.wikipedia.org/wiki/G-CSF" TargetMode="External" /><Relationship Id="rId38" Type="http://schemas.openxmlformats.org/officeDocument/2006/relationships/hyperlink" Target="http://en.wikipedia.org/wiki/Interleukin_8" TargetMode="External" /><Relationship Id="rId46" Type="http://schemas.openxmlformats.org/officeDocument/2006/relationships/hyperlink" Target="http://en.wikipedia.org/wiki/CD4" TargetMode="External" /><Relationship Id="rId59" Type="http://schemas.openxmlformats.org/officeDocument/2006/relationships/hyperlink" Target="http://en.wikipedia.org/wiki/Interleukin_17#cite_note-Yao1995-10" TargetMode="External" /><Relationship Id="rId67" Type="http://schemas.openxmlformats.org/officeDocument/2006/relationships/hyperlink" Target="http://en.wikipedia.org/wiki/STAT_protein" TargetMode="External" /><Relationship Id="rId103" Type="http://schemas.openxmlformats.org/officeDocument/2006/relationships/hyperlink" Target="http://en.wikipedia.org/wiki/Interleukin_17#cite_note-Moseley2003-24" TargetMode="External" /><Relationship Id="rId108" Type="http://schemas.openxmlformats.org/officeDocument/2006/relationships/hyperlink" Target="http://en.wikipedia.org/wiki/Erk_kinase" TargetMode="External" /><Relationship Id="rId20" Type="http://schemas.openxmlformats.org/officeDocument/2006/relationships/hyperlink" Target="http://en.wikipedia.org/wiki/IL17RC" TargetMode="External" /><Relationship Id="rId41" Type="http://schemas.openxmlformats.org/officeDocument/2006/relationships/hyperlink" Target="http://en.wikipedia.org/wiki/Fibroblasts" TargetMode="External" /><Relationship Id="rId54" Type="http://schemas.openxmlformats.org/officeDocument/2006/relationships/hyperlink" Target="http://en.wikipedia.org/w/index.php?title=Interleukin_17&amp;action=edit&amp;section=3" TargetMode="External" /><Relationship Id="rId62" Type="http://schemas.openxmlformats.org/officeDocument/2006/relationships/hyperlink" Target="http://en.wikipedia.org/wiki/Inflammation" TargetMode="External" /><Relationship Id="rId70" Type="http://schemas.openxmlformats.org/officeDocument/2006/relationships/hyperlink" Target="http://en.wikipedia.org/wiki/SOCS3" TargetMode="External" /><Relationship Id="rId75" Type="http://schemas.openxmlformats.org/officeDocument/2006/relationships/hyperlink" Target="http://en.wikipedia.org/wiki/Interleukin_17#cite_note-Mangan2006-15" TargetMode="External" /><Relationship Id="rId83" Type="http://schemas.openxmlformats.org/officeDocument/2006/relationships/hyperlink" Target="http://en.wikipedia.org/wiki/Glycoprotein" TargetMode="External" /><Relationship Id="rId88" Type="http://schemas.openxmlformats.org/officeDocument/2006/relationships/hyperlink" Target="http://en.wikipedia.org/wiki/Neurotrophin" TargetMode="External" /><Relationship Id="rId91" Type="http://schemas.openxmlformats.org/officeDocument/2006/relationships/hyperlink" Target="http://en.wikipedia.org/wiki/Serine" TargetMode="External" /><Relationship Id="rId96" Type="http://schemas.openxmlformats.org/officeDocument/2006/relationships/hyperlink" Target="http://en.wikipedia.org/wiki/Interleukin_17#cite_note-18" TargetMode="External" /><Relationship Id="rId1" Type="http://schemas.openxmlformats.org/officeDocument/2006/relationships/notesMaster" Target="../notesMasters/notesMaster1.xml" /><Relationship Id="rId6" Type="http://schemas.openxmlformats.org/officeDocument/2006/relationships/hyperlink" Target="http://en.wikipedia.org/wiki/Hybridoma" TargetMode="External" /><Relationship Id="rId15" Type="http://schemas.openxmlformats.org/officeDocument/2006/relationships/hyperlink" Target="http://en.wikipedia.org/wiki/Interleukin_17#cite_note-4" TargetMode="External" /><Relationship Id="rId23" Type="http://schemas.openxmlformats.org/officeDocument/2006/relationships/hyperlink" Target="http://en.wikipedia.org/wiki/Interleukin_25" TargetMode="External" /><Relationship Id="rId28" Type="http://schemas.openxmlformats.org/officeDocument/2006/relationships/hyperlink" Target="http://en.wikipedia.org/wiki/Amino_acid" TargetMode="External" /><Relationship Id="rId36" Type="http://schemas.openxmlformats.org/officeDocument/2006/relationships/hyperlink" Target="http://en.wikipedia.org/wiki/TNF-%CE%B1" TargetMode="External" /><Relationship Id="rId49" Type="http://schemas.openxmlformats.org/officeDocument/2006/relationships/hyperlink" Target="http://en.wikipedia.org/wiki/Asthma" TargetMode="External" /><Relationship Id="rId57" Type="http://schemas.openxmlformats.org/officeDocument/2006/relationships/hyperlink" Target="http://en.wikipedia.org/wiki/Gene" TargetMode="External" /><Relationship Id="rId106" Type="http://schemas.openxmlformats.org/officeDocument/2006/relationships/hyperlink" Target="http://en.wikipedia.org/wiki/TRAF" TargetMode="External" /><Relationship Id="rId10" Type="http://schemas.openxmlformats.org/officeDocument/2006/relationships/hyperlink" Target="http://en.wikipedia.org/wiki/Rhadinovirus" TargetMode="External" /><Relationship Id="rId31" Type="http://schemas.openxmlformats.org/officeDocument/2006/relationships/hyperlink" Target="http://en.wikipedia.org/w/index.php?title=Interleukin_17&amp;action=edit&amp;section=2" TargetMode="External" /><Relationship Id="rId44" Type="http://schemas.openxmlformats.org/officeDocument/2006/relationships/hyperlink" Target="http://en.wikipedia.org/wiki/Keratinocytes" TargetMode="External" /><Relationship Id="rId52" Type="http://schemas.openxmlformats.org/officeDocument/2006/relationships/hyperlink" Target="http://en.wikipedia.org/wiki/Psoriasis" TargetMode="External" /><Relationship Id="rId60" Type="http://schemas.openxmlformats.org/officeDocument/2006/relationships/hyperlink" Target="http://en.wikipedia.org/wiki/Gene_expression" TargetMode="External" /><Relationship Id="rId65" Type="http://schemas.openxmlformats.org/officeDocument/2006/relationships/hyperlink" Target="http://en.wikipedia.org/wiki/Interleukin_23" TargetMode="External" /><Relationship Id="rId73" Type="http://schemas.openxmlformats.org/officeDocument/2006/relationships/hyperlink" Target="http://en.wikipedia.org/wiki/Promoter_(biology)" TargetMode="External" /><Relationship Id="rId78" Type="http://schemas.openxmlformats.org/officeDocument/2006/relationships/hyperlink" Target="http://en.wikipedia.org/wiki/Nuclear_receptor" TargetMode="External" /><Relationship Id="rId81" Type="http://schemas.openxmlformats.org/officeDocument/2006/relationships/hyperlink" Target="http://en.wikipedia.org/w/index.php?title=Interleukin_17&amp;action=edit&amp;section=5" TargetMode="External" /><Relationship Id="rId86" Type="http://schemas.openxmlformats.org/officeDocument/2006/relationships/hyperlink" Target="http://en.wikipedia.org/wiki/Disulfide_bond" TargetMode="External" /><Relationship Id="rId94" Type="http://schemas.openxmlformats.org/officeDocument/2006/relationships/hyperlink" Target="http://en.wikipedia.org/w/index.php?title=Interleukin_17&amp;action=edit&amp;section=6" TargetMode="External" /><Relationship Id="rId99" Type="http://schemas.openxmlformats.org/officeDocument/2006/relationships/hyperlink" Target="http://en.wikipedia.org/wiki/Interleukin_17#cite_note-21" TargetMode="External" /><Relationship Id="rId101" Type="http://schemas.openxmlformats.org/officeDocument/2006/relationships/hyperlink" Target="http://en.wikipedia.org/w/index.php?title=Interleukin_17&amp;action=edit&amp;section=7" TargetMode="External" /><Relationship Id="rId4" Type="http://schemas.openxmlformats.org/officeDocument/2006/relationships/hyperlink" Target="http://en.wikipedia.org/wiki/Rodent" TargetMode="External" /><Relationship Id="rId9" Type="http://schemas.openxmlformats.org/officeDocument/2006/relationships/hyperlink" Target="http://en.wikipedia.org/wiki/Open_reading_frame" TargetMode="External" /><Relationship Id="rId13" Type="http://schemas.openxmlformats.org/officeDocument/2006/relationships/hyperlink" Target="http://en.wikipedia.org/wiki/Tumor_necrosis_factor" TargetMode="External" /><Relationship Id="rId18" Type="http://schemas.openxmlformats.org/officeDocument/2006/relationships/hyperlink" Target="http://en.wikipedia.org/wiki/IL17RA" TargetMode="External" /><Relationship Id="rId39" Type="http://schemas.openxmlformats.org/officeDocument/2006/relationships/hyperlink" Target="http://en.wikipedia.org/wiki/Prostaglandins" TargetMode="External" /><Relationship Id="rId109" Type="http://schemas.openxmlformats.org/officeDocument/2006/relationships/hyperlink" Target="http://en.wikipedia.org/wiki/AP-1_transcription_factor" TargetMode="External" /><Relationship Id="rId34" Type="http://schemas.openxmlformats.org/officeDocument/2006/relationships/hyperlink" Target="http://en.wikipedia.org/wiki/GM-CSF" TargetMode="External" /><Relationship Id="rId50" Type="http://schemas.openxmlformats.org/officeDocument/2006/relationships/hyperlink" Target="http://en.wikipedia.org/wiki/Lupus_erythematosus" TargetMode="External" /><Relationship Id="rId55" Type="http://schemas.openxmlformats.org/officeDocument/2006/relationships/hyperlink" Target="http://en.wikipedia.org/wiki/Interleukin_17#cite_note-pmid20025586-9" TargetMode="External" /><Relationship Id="rId76" Type="http://schemas.openxmlformats.org/officeDocument/2006/relationships/hyperlink" Target="http://en.wikipedia.org/wiki/Interleukin_17#cite_note-Bettelli2006-16" TargetMode="External" /><Relationship Id="rId97" Type="http://schemas.openxmlformats.org/officeDocument/2006/relationships/hyperlink" Target="http://en.wikipedia.org/wiki/Interleukin_17#cite_note-19" TargetMode="External" /><Relationship Id="rId104" Type="http://schemas.openxmlformats.org/officeDocument/2006/relationships/hyperlink" Target="http://en.wikipedia.org/wiki/Interleukin_17#cite_note-pmid21726218-25" TargetMode="External" /><Relationship Id="rId7" Type="http://schemas.openxmlformats.org/officeDocument/2006/relationships/hyperlink" Target="http://en.wikipedia.org/wiki/Cytokine" TargetMode="External" /><Relationship Id="rId71" Type="http://schemas.openxmlformats.org/officeDocument/2006/relationships/hyperlink" Target="http://en.wikipedia.org/wiki/Interleukin_17#cite_note-pmid16698929-13" TargetMode="External" /><Relationship Id="rId92" Type="http://schemas.openxmlformats.org/officeDocument/2006/relationships/hyperlink" Target="http://en.wikipedia.org/wiki/Nerve_growth_factor" TargetMode="External" /></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en.wikipedia.org/wiki/Macrophages" TargetMode="External" /><Relationship Id="rId13" Type="http://schemas.openxmlformats.org/officeDocument/2006/relationships/hyperlink" Target="http://en.wikipedia.org/wiki/Interleukin_8#cite_note-5" TargetMode="External" /><Relationship Id="rId18" Type="http://schemas.openxmlformats.org/officeDocument/2006/relationships/hyperlink" Target="http://www.ucsf.edu/dpsl/psoriasis.html" TargetMode="External" /><Relationship Id="rId3" Type="http://schemas.openxmlformats.org/officeDocument/2006/relationships/hyperlink" Target="http://en.wikipedia.org/wiki/Chemotaxis" TargetMode="External" /><Relationship Id="rId21" Type="http://schemas.openxmlformats.org/officeDocument/2006/relationships/hyperlink" Target="http://en.wikipedia.org/wiki/Interleukin_8#cite_note-ImmunologicProfile-9" TargetMode="External" /><Relationship Id="rId7" Type="http://schemas.openxmlformats.org/officeDocument/2006/relationships/hyperlink" Target="http://en.wikipedia.org/wiki/Toll-like_receptor" TargetMode="External" /><Relationship Id="rId12" Type="http://schemas.openxmlformats.org/officeDocument/2006/relationships/hyperlink" Target="http://en.wikipedia.org/wiki/Interleukin_8#cite_note-pmid1967588-4" TargetMode="External" /><Relationship Id="rId17" Type="http://schemas.openxmlformats.org/officeDocument/2006/relationships/hyperlink" Target="http://en.wikipedia.org/wiki/Psoriasis" TargetMode="External" /><Relationship Id="rId2" Type="http://schemas.openxmlformats.org/officeDocument/2006/relationships/slide" Target="../slides/slide45.xml" /><Relationship Id="rId16" Type="http://schemas.openxmlformats.org/officeDocument/2006/relationships/hyperlink" Target="http://en.wikipedia.org/wiki/Interleukin_8#cite_note-7" TargetMode="External" /><Relationship Id="rId20" Type="http://schemas.openxmlformats.org/officeDocument/2006/relationships/hyperlink" Target="http://en.wikipedia.org/wiki/Obesity" TargetMode="External" /><Relationship Id="rId1" Type="http://schemas.openxmlformats.org/officeDocument/2006/relationships/notesMaster" Target="../notesMasters/notesMaster1.xml" /><Relationship Id="rId6" Type="http://schemas.openxmlformats.org/officeDocument/2006/relationships/hyperlink" Target="http://en.wikipedia.org/wiki/Respiratory_burst" TargetMode="External" /><Relationship Id="rId11" Type="http://schemas.openxmlformats.org/officeDocument/2006/relationships/hyperlink" Target="http://en.wikipedia.org/wiki/Bronchiolitis" TargetMode="External" /><Relationship Id="rId24" Type="http://schemas.openxmlformats.org/officeDocument/2006/relationships/hyperlink" Target="http://en.wikipedia.org/wiki/Interleukin_8#cite_note-pmid15291683-11" TargetMode="External" /><Relationship Id="rId5" Type="http://schemas.openxmlformats.org/officeDocument/2006/relationships/hyperlink" Target="http://en.wikipedia.org/wiki/Histamine" TargetMode="External" /><Relationship Id="rId15" Type="http://schemas.openxmlformats.org/officeDocument/2006/relationships/hyperlink" Target="http://en.wikipedia.org/wiki/Gingivitis" TargetMode="External" /><Relationship Id="rId23" Type="http://schemas.openxmlformats.org/officeDocument/2006/relationships/hyperlink" Target="http://en.wikipedia.org/wiki/Interleukin_8#cite_note-pmid15121655-10" TargetMode="External" /><Relationship Id="rId10" Type="http://schemas.openxmlformats.org/officeDocument/2006/relationships/hyperlink" Target="http://en.wikipedia.org/wiki/Methylation" TargetMode="External" /><Relationship Id="rId19" Type="http://schemas.openxmlformats.org/officeDocument/2006/relationships/hyperlink" Target="http://en.wikipedia.org/wiki/Interleukin_8#cite_note-pmid10477716-8" TargetMode="External" /><Relationship Id="rId4" Type="http://schemas.openxmlformats.org/officeDocument/2006/relationships/hyperlink" Target="http://en.wikipedia.org/wiki/Angiogenesis" TargetMode="External" /><Relationship Id="rId9" Type="http://schemas.openxmlformats.org/officeDocument/2006/relationships/hyperlink" Target="http://en.wikipedia.org/wiki/Homodimer" TargetMode="External" /><Relationship Id="rId14" Type="http://schemas.openxmlformats.org/officeDocument/2006/relationships/hyperlink" Target="http://en.wikipedia.org/w/index.php?title=Interleukin_8&amp;action=edit&amp;section=3" TargetMode="External" /><Relationship Id="rId22" Type="http://schemas.openxmlformats.org/officeDocument/2006/relationships/hyperlink" Target="http://en.wikipedia.org/wiki/Schizophrenia" TargetMode="External" /></Relationships>
</file>

<file path=ppt/notesSlides/_rels/notesSlide4.xml.rels><?xml version="1.0" encoding="UTF-8" standalone="yes"?>
<Relationships xmlns="http://schemas.openxmlformats.org/package/2006/relationships"><Relationship Id="rId13" Type="http://schemas.openxmlformats.org/officeDocument/2006/relationships/hyperlink" Target="http://en.wikipedia.org/wiki/Endothelium" TargetMode="External" /><Relationship Id="rId18" Type="http://schemas.openxmlformats.org/officeDocument/2006/relationships/hyperlink" Target="http://en.wikipedia.org/wiki/Recombinant_DNA" TargetMode="External" /><Relationship Id="rId26" Type="http://schemas.openxmlformats.org/officeDocument/2006/relationships/hyperlink" Target="http://en.wikipedia.org/wiki/Apoptosis" TargetMode="External" /><Relationship Id="rId39" Type="http://schemas.openxmlformats.org/officeDocument/2006/relationships/hyperlink" Target="http://en.wikipedia.org/wiki/Chemotherapy" TargetMode="External" /><Relationship Id="rId21" Type="http://schemas.openxmlformats.org/officeDocument/2006/relationships/hyperlink" Target="http://en.wikipedia.org/wiki/Cellular_differentiation" TargetMode="External" /><Relationship Id="rId34" Type="http://schemas.openxmlformats.org/officeDocument/2006/relationships/hyperlink" Target="http://en.wikipedia.org/wiki/G-CSF_factor_stem-loop_destabilising_element" TargetMode="External" /><Relationship Id="rId42" Type="http://schemas.openxmlformats.org/officeDocument/2006/relationships/hyperlink" Target="http://en.wikipedia.org/wiki/Infection" TargetMode="External" /><Relationship Id="rId47" Type="http://schemas.openxmlformats.org/officeDocument/2006/relationships/hyperlink" Target="http://en.wikipedia.org/wiki/Pregnancy" TargetMode="External" /><Relationship Id="rId50" Type="http://schemas.openxmlformats.org/officeDocument/2006/relationships/hyperlink" Target="http://en.wikipedia.org/wiki/Granulocyte_colony-stimulating_factor#cite_note-Pessach2013-7" TargetMode="External" /><Relationship Id="rId55" Type="http://schemas.openxmlformats.org/officeDocument/2006/relationships/hyperlink" Target="http://en.wikipedia.org/wiki/Stromal_cell-derived_factor-1" TargetMode="External" /><Relationship Id="rId63" Type="http://schemas.openxmlformats.org/officeDocument/2006/relationships/hyperlink" Target="http://en.wikipedia.org/wiki/Sweet%27s_syndrome" TargetMode="External" /><Relationship Id="rId68" Type="http://schemas.openxmlformats.org/officeDocument/2006/relationships/hyperlink" Target="http://en.wikipedia.org/wiki/Filgrastim" TargetMode="External" /><Relationship Id="rId76" Type="http://schemas.openxmlformats.org/officeDocument/2006/relationships/hyperlink" Target="http://en.wikipedia.org/wiki/Leukemia" TargetMode="External" /><Relationship Id="rId7" Type="http://schemas.openxmlformats.org/officeDocument/2006/relationships/hyperlink" Target="http://en.wikipedia.org/wiki/Japan" TargetMode="External" /><Relationship Id="rId71" Type="http://schemas.openxmlformats.org/officeDocument/2006/relationships/hyperlink" Target="http://en.wikipedia.org/wiki/Half-life" TargetMode="External" /><Relationship Id="rId2" Type="http://schemas.openxmlformats.org/officeDocument/2006/relationships/slide" Target="../slides/slide13.xml" /><Relationship Id="rId16" Type="http://schemas.openxmlformats.org/officeDocument/2006/relationships/hyperlink" Target="http://en.wikipedia.org/wiki/Amino_acid" TargetMode="External" /><Relationship Id="rId29" Type="http://schemas.openxmlformats.org/officeDocument/2006/relationships/hyperlink" Target="http://en.wikipedia.org/wiki/Cerebral_ischemia" TargetMode="External" /><Relationship Id="rId11" Type="http://schemas.openxmlformats.org/officeDocument/2006/relationships/hyperlink" Target="http://en.wikipedia.org/wiki/Granulocyte_colony-stimulating_factor#cite_note-pmid2420009-3" TargetMode="External" /><Relationship Id="rId24" Type="http://schemas.openxmlformats.org/officeDocument/2006/relationships/hyperlink" Target="http://en.wikipedia.org/wiki/Neurogenesis" TargetMode="External" /><Relationship Id="rId32" Type="http://schemas.openxmlformats.org/officeDocument/2006/relationships/hyperlink" Target="http://en.wikipedia.org/wiki/Intron" TargetMode="External" /><Relationship Id="rId37" Type="http://schemas.openxmlformats.org/officeDocument/2006/relationships/hyperlink" Target="http://en.wikipedia.org/wiki/Hematology" TargetMode="External" /><Relationship Id="rId40" Type="http://schemas.openxmlformats.org/officeDocument/2006/relationships/hyperlink" Target="http://en.wikipedia.org/wiki/Myelosuppression" TargetMode="External" /><Relationship Id="rId45" Type="http://schemas.openxmlformats.org/officeDocument/2006/relationships/hyperlink" Target="http://en.wikipedia.org/wiki/Leukapheresis" TargetMode="External" /><Relationship Id="rId53" Type="http://schemas.openxmlformats.org/officeDocument/2006/relationships/hyperlink" Target="http://en.wikipedia.org/wiki/Conditioning_regimens" TargetMode="External" /><Relationship Id="rId58" Type="http://schemas.openxmlformats.org/officeDocument/2006/relationships/hyperlink" Target="http://en.wikipedia.org/wiki/Bone_mineral_density" TargetMode="External" /><Relationship Id="rId66" Type="http://schemas.openxmlformats.org/officeDocument/2006/relationships/hyperlink" Target="http://en.wikipedia.org/wiki/Neupogen" TargetMode="External" /><Relationship Id="rId74" Type="http://schemas.openxmlformats.org/officeDocument/2006/relationships/hyperlink" Target="http://en.wikipedia.org/wiki/Granulocyte_colony-stimulating_factor#cite_note-13" TargetMode="External" /><Relationship Id="rId5" Type="http://schemas.openxmlformats.org/officeDocument/2006/relationships/hyperlink" Target="http://en.wikipedia.org/wiki/Australia" TargetMode="External" /><Relationship Id="rId15" Type="http://schemas.openxmlformats.org/officeDocument/2006/relationships/hyperlink" Target="http://en.wikipedia.org/wiki/Immune_system" TargetMode="External" /><Relationship Id="rId23" Type="http://schemas.openxmlformats.org/officeDocument/2006/relationships/hyperlink" Target="http://en.wikipedia.org/wiki/Granulocyte_colony-stimulating_factor#cite_note-pmid11953662-4" TargetMode="External" /><Relationship Id="rId28" Type="http://schemas.openxmlformats.org/officeDocument/2006/relationships/hyperlink" Target="http://en.wikipedia.org/wiki/Granulocyte_colony-stimulating_factor#cite_note-pmid18835867-6" TargetMode="External" /><Relationship Id="rId36" Type="http://schemas.openxmlformats.org/officeDocument/2006/relationships/hyperlink" Target="http://en.wikipedia.org/wiki/Oncology" TargetMode="External" /><Relationship Id="rId49" Type="http://schemas.openxmlformats.org/officeDocument/2006/relationships/hyperlink" Target="http://en.wikipedia.org/wiki/Trimester" TargetMode="External" /><Relationship Id="rId57" Type="http://schemas.openxmlformats.org/officeDocument/2006/relationships/hyperlink" Target="http://en.wikipedia.org/wiki/Washington_University_School_of_Medicine" TargetMode="External" /><Relationship Id="rId61" Type="http://schemas.openxmlformats.org/officeDocument/2006/relationships/hyperlink" Target="http://en.wikipedia.org/wiki/Amyotrophic_lateral_sclerosis" TargetMode="External" /><Relationship Id="rId10" Type="http://schemas.openxmlformats.org/officeDocument/2006/relationships/hyperlink" Target="http://en.wikipedia.org/wiki/Granulocyte_colony-stimulating_factor#cite_note-pmid3484805-2" TargetMode="External" /><Relationship Id="rId19" Type="http://schemas.openxmlformats.org/officeDocument/2006/relationships/hyperlink" Target="http://en.wikipedia.org/wiki/Granulocyte_colony-stimulating_factor_receptor" TargetMode="External" /><Relationship Id="rId31" Type="http://schemas.openxmlformats.org/officeDocument/2006/relationships/hyperlink" Target="http://en.wikipedia.org/wiki/Chromosome" TargetMode="External" /><Relationship Id="rId44" Type="http://schemas.openxmlformats.org/officeDocument/2006/relationships/hyperlink" Target="http://en.wikipedia.org/wiki/Hematopoietic_stem_cells" TargetMode="External" /><Relationship Id="rId52" Type="http://schemas.openxmlformats.org/officeDocument/2006/relationships/hyperlink" Target="http://en.wikipedia.org/wiki/Clearance_(medicine)" TargetMode="External" /><Relationship Id="rId60" Type="http://schemas.openxmlformats.org/officeDocument/2006/relationships/hyperlink" Target="http://en.wikipedia.org/wiki/Granulocyte_colony-stimulating_factor#cite_note-10" TargetMode="External" /><Relationship Id="rId65" Type="http://schemas.openxmlformats.org/officeDocument/2006/relationships/hyperlink" Target="http://en.wikipedia.org/wiki/Amgen" TargetMode="External" /><Relationship Id="rId73" Type="http://schemas.openxmlformats.org/officeDocument/2006/relationships/hyperlink" Target="http://en.wikipedia.org/wiki/Chinese_Hamster_Ovary_cell" TargetMode="External" /><Relationship Id="rId4" Type="http://schemas.openxmlformats.org/officeDocument/2006/relationships/hyperlink" Target="http://en.wikipedia.org/wiki/Walter_and_Eliza_Hall_Institute" TargetMode="External" /><Relationship Id="rId9" Type="http://schemas.openxmlformats.org/officeDocument/2006/relationships/hyperlink" Target="http://en.wikipedia.org/wiki/United_States" TargetMode="External" /><Relationship Id="rId14" Type="http://schemas.openxmlformats.org/officeDocument/2006/relationships/hyperlink" Target="http://en.wikipedia.org/wiki/Macrophage" TargetMode="External" /><Relationship Id="rId22" Type="http://schemas.openxmlformats.org/officeDocument/2006/relationships/hyperlink" Target="http://en.wikipedia.org/wiki/Granulocyte" TargetMode="External" /><Relationship Id="rId27" Type="http://schemas.openxmlformats.org/officeDocument/2006/relationships/hyperlink" Target="http://en.wikipedia.org/wiki/Granulocyte_colony-stimulating_factor#cite_note-pmid16007267-5" TargetMode="External" /><Relationship Id="rId30" Type="http://schemas.openxmlformats.org/officeDocument/2006/relationships/hyperlink" Target="http://en.wikipedia.org/w/index.php?title=Granulocyte_colony-stimulating_factor&amp;action=edit&amp;section=3" TargetMode="External" /><Relationship Id="rId35" Type="http://schemas.openxmlformats.org/officeDocument/2006/relationships/hyperlink" Target="http://en.wikipedia.org/w/index.php?title=Granulocyte_colony-stimulating_factor&amp;action=edit&amp;section=4" TargetMode="External" /><Relationship Id="rId43" Type="http://schemas.openxmlformats.org/officeDocument/2006/relationships/hyperlink" Target="http://en.wikipedia.org/wiki/Sepsis" TargetMode="External" /><Relationship Id="rId48" Type="http://schemas.openxmlformats.org/officeDocument/2006/relationships/hyperlink" Target="http://en.wikipedia.org/wiki/Implantation" TargetMode="External" /><Relationship Id="rId56" Type="http://schemas.openxmlformats.org/officeDocument/2006/relationships/hyperlink" Target="http://en.wikipedia.org/wiki/Granulocyte_colony-stimulating_factor#cite_note-isbn0-7333-1248-9-8" TargetMode="External" /><Relationship Id="rId64" Type="http://schemas.openxmlformats.org/officeDocument/2006/relationships/hyperlink" Target="http://en.wikipedia.org/wiki/Granulocyte_colony-stimulating_factor#cite_note-pmid7504506-12" TargetMode="External" /><Relationship Id="rId69" Type="http://schemas.openxmlformats.org/officeDocument/2006/relationships/hyperlink" Target="http://en.wikipedia.org/wiki/Pegfilgrastim" TargetMode="External" /><Relationship Id="rId8" Type="http://schemas.openxmlformats.org/officeDocument/2006/relationships/hyperlink" Target="http://en.wikipedia.org/wiki/Germany" TargetMode="External" /><Relationship Id="rId51" Type="http://schemas.openxmlformats.org/officeDocument/2006/relationships/hyperlink" Target="http://en.wikipedia.org/wiki/Breastfeeding" TargetMode="External" /><Relationship Id="rId72" Type="http://schemas.openxmlformats.org/officeDocument/2006/relationships/hyperlink" Target="http://en.wikipedia.org/wiki/Lenograstim" TargetMode="External" /><Relationship Id="rId3" Type="http://schemas.openxmlformats.org/officeDocument/2006/relationships/hyperlink" Target="http://en.wikipedia.org/w/index.php?title=Granulocyte_colony-stimulating_factor&amp;action=edit&amp;section=1" TargetMode="External" /><Relationship Id="rId12" Type="http://schemas.openxmlformats.org/officeDocument/2006/relationships/hyperlink" Target="http://en.wikipedia.org/w/index.php?title=Granulocyte_colony-stimulating_factor&amp;action=edit&amp;section=2" TargetMode="External" /><Relationship Id="rId17" Type="http://schemas.openxmlformats.org/officeDocument/2006/relationships/hyperlink" Target="http://en.wikipedia.org/wiki/Protein" TargetMode="External" /><Relationship Id="rId25" Type="http://schemas.openxmlformats.org/officeDocument/2006/relationships/hyperlink" Target="http://en.wikipedia.org/wiki/Neuroplasticity" TargetMode="External" /><Relationship Id="rId33" Type="http://schemas.openxmlformats.org/officeDocument/2006/relationships/hyperlink" Target="http://en.wikipedia.org/wiki/Polypeptide" TargetMode="External" /><Relationship Id="rId38" Type="http://schemas.openxmlformats.org/officeDocument/2006/relationships/hyperlink" Target="http://en.wikipedia.org/wiki/Neutropenia" TargetMode="External" /><Relationship Id="rId46" Type="http://schemas.openxmlformats.org/officeDocument/2006/relationships/hyperlink" Target="http://en.wikipedia.org/wiki/Hematopoietic_stem_cell_transplantation" TargetMode="External" /><Relationship Id="rId59" Type="http://schemas.openxmlformats.org/officeDocument/2006/relationships/hyperlink" Target="http://en.wikipedia.org/wiki/Granulocyte_colony-stimulating_factor#cite_note-pmid17192391-9" TargetMode="External" /><Relationship Id="rId67" Type="http://schemas.openxmlformats.org/officeDocument/2006/relationships/hyperlink" Target="http://en.wikipedia.org/wiki/E._coli" TargetMode="External" /><Relationship Id="rId20" Type="http://schemas.openxmlformats.org/officeDocument/2006/relationships/hyperlink" Target="http://en.wikipedia.org/wiki/Bone_marrow" TargetMode="External" /><Relationship Id="rId41" Type="http://schemas.openxmlformats.org/officeDocument/2006/relationships/hyperlink" Target="http://en.wikipedia.org/wiki/White_blood_cell" TargetMode="External" /><Relationship Id="rId54" Type="http://schemas.openxmlformats.org/officeDocument/2006/relationships/hyperlink" Target="http://en.wikipedia.org/w/index.php?title=Itescu&amp;action=edit&amp;redlink=1" TargetMode="External" /><Relationship Id="rId62" Type="http://schemas.openxmlformats.org/officeDocument/2006/relationships/hyperlink" Target="http://en.wikipedia.org/wiki/Granulocyte_colony-stimulating_factor#cite_note-11" TargetMode="External" /><Relationship Id="rId70" Type="http://schemas.openxmlformats.org/officeDocument/2006/relationships/hyperlink" Target="http://en.wikipedia.org/wiki/Polyethylene_glycol" TargetMode="External" /><Relationship Id="rId75" Type="http://schemas.openxmlformats.org/officeDocument/2006/relationships/hyperlink" Target="http://en.wikipedia.org/wiki/Granulocyte_colony-stimulating_factor#cite_note-14" TargetMode="External" /><Relationship Id="rId1" Type="http://schemas.openxmlformats.org/officeDocument/2006/relationships/notesMaster" Target="../notesMasters/notesMaster1.xml" /><Relationship Id="rId6" Type="http://schemas.openxmlformats.org/officeDocument/2006/relationships/hyperlink" Target="http://en.wikipedia.org/wiki/Granulocyte_colony-stimulating_factor#cite_note-pmid2990035-1" TargetMode="External" /></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en.wikipedia.org/wiki/White_blood_cell" TargetMode="External" /><Relationship Id="rId18" Type="http://schemas.openxmlformats.org/officeDocument/2006/relationships/hyperlink" Target="http://en.wikipedia.org/wiki/Eosinophil" TargetMode="External" /><Relationship Id="rId26" Type="http://schemas.openxmlformats.org/officeDocument/2006/relationships/hyperlink" Target="http://en.wikipedia.org/wiki/Homodimer" TargetMode="External" /><Relationship Id="rId39" Type="http://schemas.openxmlformats.org/officeDocument/2006/relationships/hyperlink" Target="http://en.wikipedia.org/wiki/Yeast" TargetMode="External" /><Relationship Id="rId21" Type="http://schemas.openxmlformats.org/officeDocument/2006/relationships/hyperlink" Target="http://en.wikipedia.org/wiki/Dendritic_cell" TargetMode="External" /><Relationship Id="rId34" Type="http://schemas.openxmlformats.org/officeDocument/2006/relationships/hyperlink" Target="http://en.wikipedia.org/w/index.php?title=Granulocyte_macrophage_colony-stimulating_factor&amp;action=edit&amp;section=3" TargetMode="External" /><Relationship Id="rId42" Type="http://schemas.openxmlformats.org/officeDocument/2006/relationships/hyperlink" Target="http://en.wikipedia.org/wiki/Chemotherapy" TargetMode="External" /><Relationship Id="rId47" Type="http://schemas.openxmlformats.org/officeDocument/2006/relationships/hyperlink" Target="http://en.wikipedia.org/wiki/Berlex_Laboratories" TargetMode="External" /><Relationship Id="rId50" Type="http://schemas.openxmlformats.org/officeDocument/2006/relationships/hyperlink" Target="http://en.wikipedia.org/wiki/Bone_marrow_transplantation" TargetMode="External" /><Relationship Id="rId55" Type="http://schemas.openxmlformats.org/officeDocument/2006/relationships/hyperlink" Target="http://en.wikipedia.org/wiki/Fungal_infection_in_animals" TargetMode="External" /><Relationship Id="rId63" Type="http://schemas.openxmlformats.org/officeDocument/2006/relationships/hyperlink" Target="http://en.wikipedia.org/wiki/Morphogen" TargetMode="External" /><Relationship Id="rId68" Type="http://schemas.openxmlformats.org/officeDocument/2006/relationships/hyperlink" Target="http://en.wikipedia.org/wiki/Hepatocyte_growth_factor#cite_note-1" TargetMode="External" /><Relationship Id="rId76" Type="http://schemas.openxmlformats.org/officeDocument/2006/relationships/hyperlink" Target="http://en.wikipedia.org/wiki/Tumorogenesis" TargetMode="External" /><Relationship Id="rId84" Type="http://schemas.openxmlformats.org/officeDocument/2006/relationships/hyperlink" Target="http://en.wikipedia.org/wiki/Coronary_artery_disease" TargetMode="External" /><Relationship Id="rId89" Type="http://schemas.openxmlformats.org/officeDocument/2006/relationships/hyperlink" Target="http://en.wikipedia.org/wiki/Arthralgia" TargetMode="External" /><Relationship Id="rId7" Type="http://schemas.openxmlformats.org/officeDocument/2006/relationships/hyperlink" Target="http://en.wikipedia.org/wiki/Mast_cells" TargetMode="External" /><Relationship Id="rId71" Type="http://schemas.openxmlformats.org/officeDocument/2006/relationships/hyperlink" Target="http://en.wikipedia.org/wiki/Tyrosine_kinase" TargetMode="External" /><Relationship Id="rId92" Type="http://schemas.openxmlformats.org/officeDocument/2006/relationships/hyperlink" Target="http://en.wikipedia.org/wiki/Protein-protein_interaction" TargetMode="External" /><Relationship Id="rId2" Type="http://schemas.openxmlformats.org/officeDocument/2006/relationships/slide" Target="../slides/slide14.xml" /><Relationship Id="rId16" Type="http://schemas.openxmlformats.org/officeDocument/2006/relationships/hyperlink" Target="http://en.wikipedia.org/wiki/Granulocyte" TargetMode="External" /><Relationship Id="rId29" Type="http://schemas.openxmlformats.org/officeDocument/2006/relationships/hyperlink" Target="http://en.wikipedia.org/wiki/Acute_myelogenous_leukemia" TargetMode="External" /><Relationship Id="rId11" Type="http://schemas.openxmlformats.org/officeDocument/2006/relationships/hyperlink" Target="http://en.wikipedia.org/w/index.php?title=Granulocyte_macrophage_colony-stimulating_factor&amp;action=edit&amp;section=1" TargetMode="External" /><Relationship Id="rId24" Type="http://schemas.openxmlformats.org/officeDocument/2006/relationships/hyperlink" Target="http://en.wikipedia.org/wiki/Biochemical_cascade" TargetMode="External" /><Relationship Id="rId32" Type="http://schemas.openxmlformats.org/officeDocument/2006/relationships/hyperlink" Target="http://en.wikipedia.org/wiki/Interleukin_13" TargetMode="External" /><Relationship Id="rId37" Type="http://schemas.openxmlformats.org/officeDocument/2006/relationships/hyperlink" Target="http://en.wikipedia.org/wiki/Biologic_medical_product" TargetMode="External" /><Relationship Id="rId40" Type="http://schemas.openxmlformats.org/officeDocument/2006/relationships/hyperlink" Target="http://en.wikipedia.org/wiki/Sargramostim" TargetMode="External" /><Relationship Id="rId45" Type="http://schemas.openxmlformats.org/officeDocument/2006/relationships/hyperlink" Target="http://en.wikipedia.org/w/index.php?title=Granulocyte_macrophage_colony-stimulating_factor&amp;action=edit&amp;section=5" TargetMode="External" /><Relationship Id="rId53" Type="http://schemas.openxmlformats.org/officeDocument/2006/relationships/hyperlink" Target="http://en.wikipedia.org/wiki/Hodgkin%27s_disease" TargetMode="External" /><Relationship Id="rId58" Type="http://schemas.openxmlformats.org/officeDocument/2006/relationships/hyperlink" Target="http://en.wikipedia.org/wiki/Rheumatoid_arthritis" TargetMode="External" /><Relationship Id="rId66" Type="http://schemas.openxmlformats.org/officeDocument/2006/relationships/hyperlink" Target="http://en.wikipedia.org/wiki/Haematopoiesis" TargetMode="External" /><Relationship Id="rId74" Type="http://schemas.openxmlformats.org/officeDocument/2006/relationships/hyperlink" Target="http://en.wikipedia.org/wiki/Mitogenesis" TargetMode="External" /><Relationship Id="rId79" Type="http://schemas.openxmlformats.org/officeDocument/2006/relationships/hyperlink" Target="http://en.wikipedia.org/wiki/Plasminogen" TargetMode="External" /><Relationship Id="rId87" Type="http://schemas.openxmlformats.org/officeDocument/2006/relationships/hyperlink" Target="http://en.wikipedia.org/wiki/Hepatocyte_growth_factor#cite_note-HahnPyun2011-5" TargetMode="External" /><Relationship Id="rId5" Type="http://schemas.openxmlformats.org/officeDocument/2006/relationships/hyperlink" Target="http://en.wikipedia.org/wiki/Macrophage" TargetMode="External" /><Relationship Id="rId61" Type="http://schemas.openxmlformats.org/officeDocument/2006/relationships/hyperlink" Target="http://en.wikipedia.org/wiki/Paracrine" TargetMode="External" /><Relationship Id="rId82" Type="http://schemas.openxmlformats.org/officeDocument/2006/relationships/hyperlink" Target="http://en.wikipedia.org/wiki/Human_HGF_plasmid_DNA_therapy" TargetMode="External" /><Relationship Id="rId90" Type="http://schemas.openxmlformats.org/officeDocument/2006/relationships/hyperlink" Target="http://en.wikipedia.org/wiki/Hepatocyte_growth_factor#cite_note-pmid21288813-6" TargetMode="External" /><Relationship Id="rId19" Type="http://schemas.openxmlformats.org/officeDocument/2006/relationships/hyperlink" Target="http://en.wikipedia.org/wiki/Basophil" TargetMode="External" /><Relationship Id="rId14" Type="http://schemas.openxmlformats.org/officeDocument/2006/relationships/hyperlink" Target="http://en.wikipedia.org/wiki/Growth_factor" TargetMode="External" /><Relationship Id="rId22" Type="http://schemas.openxmlformats.org/officeDocument/2006/relationships/hyperlink" Target="http://en.wikipedia.org/wiki/Immune_system" TargetMode="External" /><Relationship Id="rId27" Type="http://schemas.openxmlformats.org/officeDocument/2006/relationships/hyperlink" Target="http://en.wikipedia.org/w/index.php?title=Granulocyte_macrophage_colony-stimulating_factor&amp;action=edit&amp;section=2" TargetMode="External" /><Relationship Id="rId30" Type="http://schemas.openxmlformats.org/officeDocument/2006/relationships/hyperlink" Target="http://en.wikipedia.org/wiki/Interleukin_4" TargetMode="External" /><Relationship Id="rId35" Type="http://schemas.openxmlformats.org/officeDocument/2006/relationships/hyperlink" Target="http://en.wikipedia.org/w/index.php?title=Granulocyte_macrophage_colony-stimulating_factor&amp;action=edit&amp;section=4" TargetMode="External" /><Relationship Id="rId43" Type="http://schemas.openxmlformats.org/officeDocument/2006/relationships/hyperlink" Target="http://en.wikipedia.org/wiki/Adjuvant" TargetMode="External" /><Relationship Id="rId48" Type="http://schemas.openxmlformats.org/officeDocument/2006/relationships/hyperlink" Target="http://en.wikipedia.org/wiki/Schering_AG" TargetMode="External" /><Relationship Id="rId56" Type="http://schemas.openxmlformats.org/officeDocument/2006/relationships/hyperlink" Target="http://en.wikipedia.org/wiki/Granulocyte_macrophage_colony-stimulating_factor#cite_note-urlNewly_Approved_Drug_Therapies_.28179.29:_Leukine_.28sargramostim.29.2C_Immunex-5" TargetMode="External" /><Relationship Id="rId64" Type="http://schemas.openxmlformats.org/officeDocument/2006/relationships/hyperlink" Target="http://en.wikipedia.org/wiki/Mesenchymal_cell" TargetMode="External" /><Relationship Id="rId69" Type="http://schemas.openxmlformats.org/officeDocument/2006/relationships/hyperlink" Target="http://en.wikipedia.org/w/index.php?title=Hepatocyte_growth_factor&amp;action=edit&amp;section=1" TargetMode="External" /><Relationship Id="rId77" Type="http://schemas.openxmlformats.org/officeDocument/2006/relationships/hyperlink" Target="http://en.wikipedia.org/wiki/Hepatocyte_growth_factor#cite_note-entrez-3" TargetMode="External" /><Relationship Id="rId8" Type="http://schemas.openxmlformats.org/officeDocument/2006/relationships/hyperlink" Target="http://en.wikipedia.org/wiki/NK_cells" TargetMode="External" /><Relationship Id="rId51" Type="http://schemas.openxmlformats.org/officeDocument/2006/relationships/hyperlink" Target="http://en.wikipedia.org/wiki/Non-Hodgkin%27s_lymphoma" TargetMode="External" /><Relationship Id="rId72" Type="http://schemas.openxmlformats.org/officeDocument/2006/relationships/hyperlink" Target="http://en.wikipedia.org/wiki/C-Met" TargetMode="External" /><Relationship Id="rId80" Type="http://schemas.openxmlformats.org/officeDocument/2006/relationships/hyperlink" Target="http://en.wikipedia.org/wiki/Protease" TargetMode="External" /><Relationship Id="rId85" Type="http://schemas.openxmlformats.org/officeDocument/2006/relationships/hyperlink" Target="http://en.wikipedia.org/wiki/Myocardial_infarction" TargetMode="External" /><Relationship Id="rId93" Type="http://schemas.openxmlformats.org/officeDocument/2006/relationships/hyperlink" Target="http://en.wikipedia.org/wiki/Hepatocyte_growth_factor#cite_note-pmid8380735-7" TargetMode="External" /><Relationship Id="rId3" Type="http://schemas.openxmlformats.org/officeDocument/2006/relationships/hyperlink" Target="http://en.wikipedia.org/wiki/Granulocyte_colony-stimulating_factor" TargetMode="External" /><Relationship Id="rId12" Type="http://schemas.openxmlformats.org/officeDocument/2006/relationships/hyperlink" Target="http://en.wikipedia.org/wiki/Cytokine" TargetMode="External" /><Relationship Id="rId17" Type="http://schemas.openxmlformats.org/officeDocument/2006/relationships/hyperlink" Target="http://en.wikipedia.org/wiki/Neutrophil" TargetMode="External" /><Relationship Id="rId25" Type="http://schemas.openxmlformats.org/officeDocument/2006/relationships/hyperlink" Target="http://en.wikipedia.org/wiki/Infection" TargetMode="External" /><Relationship Id="rId33" Type="http://schemas.openxmlformats.org/officeDocument/2006/relationships/hyperlink" Target="http://en.wikipedia.org/wiki/Granulocyte_macrophage_colony-stimulating_factor#cite_note-1" TargetMode="External" /><Relationship Id="rId38" Type="http://schemas.openxmlformats.org/officeDocument/2006/relationships/hyperlink" Target="http://en.wikipedia.org/wiki/Molgramostim" TargetMode="External" /><Relationship Id="rId46" Type="http://schemas.openxmlformats.org/officeDocument/2006/relationships/hyperlink" Target="http://en.wikipedia.org/wiki/Granulocyte_macrophage_colony-stimulating_factor#cite_note-3" TargetMode="External" /><Relationship Id="rId59" Type="http://schemas.openxmlformats.org/officeDocument/2006/relationships/hyperlink" Target="http://en.wikipedia.org/w/index.php?title=MOR103&amp;action=edit&amp;redlink=1" TargetMode="External" /><Relationship Id="rId67" Type="http://schemas.openxmlformats.org/officeDocument/2006/relationships/hyperlink" Target="http://en.wikipedia.org/wiki/Myogenesis" TargetMode="External" /><Relationship Id="rId20" Type="http://schemas.openxmlformats.org/officeDocument/2006/relationships/hyperlink" Target="http://en.wikipedia.org/wiki/Monocyte" TargetMode="External" /><Relationship Id="rId41" Type="http://schemas.openxmlformats.org/officeDocument/2006/relationships/hyperlink" Target="http://en.wikipedia.org/wiki/Neutropenia" TargetMode="External" /><Relationship Id="rId54" Type="http://schemas.openxmlformats.org/officeDocument/2006/relationships/hyperlink" Target="http://en.wikipedia.org/wiki/Granulocyte_macrophage_colony-stimulating_factor#cite_note-urlDetails_of_Approved_Claims_by_Line_of_Therapy-4" TargetMode="External" /><Relationship Id="rId62" Type="http://schemas.openxmlformats.org/officeDocument/2006/relationships/hyperlink" Target="http://en.wikipedia.org/wiki/Motility" TargetMode="External" /><Relationship Id="rId70" Type="http://schemas.openxmlformats.org/officeDocument/2006/relationships/hyperlink" Target="http://en.wikipedia.org/wiki/Morphogenesis" TargetMode="External" /><Relationship Id="rId75" Type="http://schemas.openxmlformats.org/officeDocument/2006/relationships/hyperlink" Target="http://en.wikipedia.org/wiki/Angiogenesis" TargetMode="External" /><Relationship Id="rId83" Type="http://schemas.openxmlformats.org/officeDocument/2006/relationships/hyperlink" Target="http://en.wikipedia.org/wiki/Cardiomyocytes" TargetMode="External" /><Relationship Id="rId88" Type="http://schemas.openxmlformats.org/officeDocument/2006/relationships/hyperlink" Target="http://en.wikipedia.org/wiki/Chikungunya" TargetMode="External" /><Relationship Id="rId91" Type="http://schemas.openxmlformats.org/officeDocument/2006/relationships/hyperlink" Target="http://en.wikipedia.org/w/index.php?title=Hepatocyte_growth_factor&amp;action=edit&amp;section=4" TargetMode="External" /><Relationship Id="rId1" Type="http://schemas.openxmlformats.org/officeDocument/2006/relationships/notesMaster" Target="../notesMasters/notesMaster1.xml" /><Relationship Id="rId6" Type="http://schemas.openxmlformats.org/officeDocument/2006/relationships/hyperlink" Target="http://en.wikipedia.org/wiki/T_cell" TargetMode="External" /><Relationship Id="rId15" Type="http://schemas.openxmlformats.org/officeDocument/2006/relationships/hyperlink" Target="http://en.wikipedia.org/wiki/Stem_cell" TargetMode="External" /><Relationship Id="rId23" Type="http://schemas.openxmlformats.org/officeDocument/2006/relationships/hyperlink" Target="http://en.wikipedia.org/wiki/Inflammation" TargetMode="External" /><Relationship Id="rId28" Type="http://schemas.openxmlformats.org/officeDocument/2006/relationships/hyperlink" Target="http://en.wikipedia.org/wiki/5q-_syndrome" TargetMode="External" /><Relationship Id="rId36" Type="http://schemas.openxmlformats.org/officeDocument/2006/relationships/hyperlink" Target="http://en.wikipedia.org/wiki/Recombinant_DNA" TargetMode="External" /><Relationship Id="rId49" Type="http://schemas.openxmlformats.org/officeDocument/2006/relationships/hyperlink" Target="http://en.wikipedia.org/wiki/Food_and_Drug_Administration" TargetMode="External" /><Relationship Id="rId57" Type="http://schemas.openxmlformats.org/officeDocument/2006/relationships/hyperlink" Target="http://en.wikipedia.org/w/index.php?title=Granulocyte_macrophage_colony-stimulating_factor&amp;action=edit&amp;section=6" TargetMode="External" /><Relationship Id="rId10" Type="http://schemas.openxmlformats.org/officeDocument/2006/relationships/hyperlink" Target="http://en.wikipedia.org/wiki/Fibroblast" TargetMode="External" /><Relationship Id="rId31" Type="http://schemas.openxmlformats.org/officeDocument/2006/relationships/hyperlink" Target="http://en.wikipedia.org/wiki/Interleukin_5" TargetMode="External" /><Relationship Id="rId44" Type="http://schemas.openxmlformats.org/officeDocument/2006/relationships/hyperlink" Target="http://en.wikipedia.org/wiki/Granulocyte_macrophage_colony-stimulating_factor#cite_note-Natureref-2" TargetMode="External" /><Relationship Id="rId52" Type="http://schemas.openxmlformats.org/officeDocument/2006/relationships/hyperlink" Target="http://en.wikipedia.org/wiki/Acute_lymphocytic_leukemia" TargetMode="External" /><Relationship Id="rId60" Type="http://schemas.openxmlformats.org/officeDocument/2006/relationships/hyperlink" Target="http://en.wikipedia.org/wiki/Granulocyte_macrophage_colony-stimulating_factor#cite_note-6" TargetMode="External" /><Relationship Id="rId65" Type="http://schemas.openxmlformats.org/officeDocument/2006/relationships/hyperlink" Target="http://en.wikipedia.org/wiki/Epithelial_cell" TargetMode="External" /><Relationship Id="rId73" Type="http://schemas.openxmlformats.org/officeDocument/2006/relationships/hyperlink" Target="http://en.wikipedia.org/wiki/Hepatocyte_growth_factor#cite_note-pmid1846706-2" TargetMode="External" /><Relationship Id="rId78" Type="http://schemas.openxmlformats.org/officeDocument/2006/relationships/hyperlink" Target="http://en.wikipedia.org/w/index.php?title=Hepatocyte_growth_factor&amp;action=edit&amp;section=2" TargetMode="External" /><Relationship Id="rId81" Type="http://schemas.openxmlformats.org/officeDocument/2006/relationships/hyperlink" Target="http://en.wikipedia.org/w/index.php?title=Hepatocyte_growth_factor&amp;action=edit&amp;section=3" TargetMode="External" /><Relationship Id="rId86" Type="http://schemas.openxmlformats.org/officeDocument/2006/relationships/hyperlink" Target="http://en.wikipedia.org/wiki/Hepatocyte_growth_factor#cite_note-YangZhang2008-4" TargetMode="External" /><Relationship Id="rId94" Type="http://schemas.openxmlformats.org/officeDocument/2006/relationships/hyperlink" Target="http://en.wikipedia.org/wiki/Hepatocyte_growth_factor#cite_note-pmid1655405-8" TargetMode="External" /><Relationship Id="rId4" Type="http://schemas.openxmlformats.org/officeDocument/2006/relationships/hyperlink" Target="http://en.wikipedia.org/wiki/Protein" TargetMode="External" /><Relationship Id="rId9" Type="http://schemas.openxmlformats.org/officeDocument/2006/relationships/hyperlink" Target="http://en.wikipedia.org/wiki/Endothelial_cell" TargetMode="External" /></Relationships>
</file>

<file path=ppt/notesSlides/_rels/notesSlide6.xml.rels><?xml version="1.0" encoding="UTF-8" standalone="yes"?>
<Relationships xmlns="http://schemas.openxmlformats.org/package/2006/relationships"><Relationship Id="rId13" Type="http://schemas.openxmlformats.org/officeDocument/2006/relationships/hyperlink" Target="http://en.wikipedia.org/wiki/Ligand" TargetMode="External" /><Relationship Id="rId18" Type="http://schemas.openxmlformats.org/officeDocument/2006/relationships/hyperlink" Target="http://en.wikipedia.org/wiki/CC_chemokine_receptors#CCR5" TargetMode="External" /><Relationship Id="rId26" Type="http://schemas.openxmlformats.org/officeDocument/2006/relationships/hyperlink" Target="http://en.wikipedia.org/wiki/Cannabis" TargetMode="External" /><Relationship Id="rId39" Type="http://schemas.openxmlformats.org/officeDocument/2006/relationships/hyperlink" Target="http://en.wikipedia.org/wiki/CCL24#cite_note-pmid19796209-4" TargetMode="External" /><Relationship Id="rId3" Type="http://schemas.openxmlformats.org/officeDocument/2006/relationships/hyperlink" Target="http://en.wikipedia.org/w/index.php?title=CCL11&amp;action=edit&amp;section=1" TargetMode="External" /><Relationship Id="rId21" Type="http://schemas.openxmlformats.org/officeDocument/2006/relationships/hyperlink" Target="http://en.wikipedia.org/wiki/CCL11#cite_note-pmid9143704-7" TargetMode="External" /><Relationship Id="rId34" Type="http://schemas.openxmlformats.org/officeDocument/2006/relationships/hyperlink" Target="http://en.wikipedia.org/w/index.php?title=CCL24&amp;action=edit&amp;section=1" TargetMode="External" /><Relationship Id="rId42" Type="http://schemas.openxmlformats.org/officeDocument/2006/relationships/hyperlink" Target="http://en.wikipedia.org/wiki/Ovary" TargetMode="External" /><Relationship Id="rId47" Type="http://schemas.openxmlformats.org/officeDocument/2006/relationships/hyperlink" Target="http://en.wikipedia.org/wiki/Basophil" TargetMode="External" /><Relationship Id="rId7" Type="http://schemas.openxmlformats.org/officeDocument/2006/relationships/hyperlink" Target="http://en.wikipedia.org/wiki/Chemotaxis" TargetMode="External" /><Relationship Id="rId12" Type="http://schemas.openxmlformats.org/officeDocument/2006/relationships/hyperlink" Target="http://en.wikipedia.org/wiki/Chemokine_receptor" TargetMode="External" /><Relationship Id="rId17" Type="http://schemas.openxmlformats.org/officeDocument/2006/relationships/hyperlink" Target="http://en.wikipedia.org/wiki/CCL11#cite_note-pmid8631813-1" TargetMode="External" /><Relationship Id="rId25" Type="http://schemas.openxmlformats.org/officeDocument/2006/relationships/hyperlink" Target="http://en.wikipedia.org/wiki/Hippocampus" TargetMode="External" /><Relationship Id="rId33" Type="http://schemas.openxmlformats.org/officeDocument/2006/relationships/hyperlink" Target="http://en.wikipedia.org/wiki/CCL24#cite_note-pmid12853948-2" TargetMode="External" /><Relationship Id="rId38" Type="http://schemas.openxmlformats.org/officeDocument/2006/relationships/hyperlink" Target="http://en.wikipedia.org/wiki/Aspirin-induced_asthma" TargetMode="External" /><Relationship Id="rId46" Type="http://schemas.openxmlformats.org/officeDocument/2006/relationships/hyperlink" Target="http://en.wikipedia.org/wiki/CCL26#cite_note-2" TargetMode="External" /><Relationship Id="rId2" Type="http://schemas.openxmlformats.org/officeDocument/2006/relationships/slide" Target="../slides/slide15.xml" /><Relationship Id="rId16" Type="http://schemas.openxmlformats.org/officeDocument/2006/relationships/hyperlink" Target="http://en.wikipedia.org/wiki/CC_chemokine_receptors#CCR3" TargetMode="External" /><Relationship Id="rId20" Type="http://schemas.openxmlformats.org/officeDocument/2006/relationships/hyperlink" Target="http://en.wikipedia.org/wiki/Monocyte" TargetMode="External" /><Relationship Id="rId29" Type="http://schemas.openxmlformats.org/officeDocument/2006/relationships/hyperlink" Target="http://en.wikipedia.org/wiki/Protein" TargetMode="External" /><Relationship Id="rId41" Type="http://schemas.openxmlformats.org/officeDocument/2006/relationships/hyperlink" Target="http://en.wikipedia.org/wiki/Lung" TargetMode="External" /><Relationship Id="rId1" Type="http://schemas.openxmlformats.org/officeDocument/2006/relationships/notesMaster" Target="../notesMasters/notesMaster1.xml" /><Relationship Id="rId6" Type="http://schemas.openxmlformats.org/officeDocument/2006/relationships/hyperlink" Target="http://en.wikipedia.org/wiki/Eosinophil" TargetMode="External" /><Relationship Id="rId11" Type="http://schemas.openxmlformats.org/officeDocument/2006/relationships/hyperlink" Target="http://en.wikipedia.org/wiki/CCL11#cite_note-pmid8597956-5" TargetMode="External" /><Relationship Id="rId24" Type="http://schemas.openxmlformats.org/officeDocument/2006/relationships/hyperlink" Target="http://en.wikipedia.org/wiki/Neurogenesis" TargetMode="External" /><Relationship Id="rId32" Type="http://schemas.openxmlformats.org/officeDocument/2006/relationships/hyperlink" Target="http://en.wikipedia.org/wiki/Chromosome_7" TargetMode="External" /><Relationship Id="rId37" Type="http://schemas.openxmlformats.org/officeDocument/2006/relationships/hyperlink" Target="http://en.wikipedia.org/w/index.php?title=CCL24&amp;action=edit&amp;section=2" TargetMode="External" /><Relationship Id="rId40" Type="http://schemas.openxmlformats.org/officeDocument/2006/relationships/hyperlink" Target="http://en.wikipedia.org/wiki/Heart" TargetMode="External" /><Relationship Id="rId45" Type="http://schemas.openxmlformats.org/officeDocument/2006/relationships/hyperlink" Target="http://en.wikipedia.org/wiki/CCL26#cite_note-1" TargetMode="External" /><Relationship Id="rId5" Type="http://schemas.openxmlformats.org/officeDocument/2006/relationships/hyperlink" Target="http://en.wikipedia.org/wiki/Chemokine" TargetMode="External" /><Relationship Id="rId15" Type="http://schemas.openxmlformats.org/officeDocument/2006/relationships/hyperlink" Target="http://en.wikipedia.org/wiki/CCL11#cite_note-pmid11264152-6" TargetMode="External" /><Relationship Id="rId23" Type="http://schemas.openxmlformats.org/officeDocument/2006/relationships/hyperlink" Target="http://en.wikipedia.org/wiki/CCL11#cite_note-pmid21886162-8" TargetMode="External" /><Relationship Id="rId28" Type="http://schemas.openxmlformats.org/officeDocument/2006/relationships/hyperlink" Target="http://en.wikipedia.org/wiki/CCL11#cite_note-pmid23820464-9" TargetMode="External" /><Relationship Id="rId36" Type="http://schemas.openxmlformats.org/officeDocument/2006/relationships/hyperlink" Target="http://en.wikipedia.org/wiki/Lymphocyte" TargetMode="External" /><Relationship Id="rId49" Type="http://schemas.openxmlformats.org/officeDocument/2006/relationships/hyperlink" Target="http://en.wikipedia.org/wiki/CCL26#cite_note-4" TargetMode="External" /><Relationship Id="rId10" Type="http://schemas.openxmlformats.org/officeDocument/2006/relationships/hyperlink" Target="http://en.wikipedia.org/wiki/CCL11#cite_note-pmid8609214-4" TargetMode="External" /><Relationship Id="rId19" Type="http://schemas.openxmlformats.org/officeDocument/2006/relationships/hyperlink" Target="http://en.wikipedia.org/wiki/Neutrophil" TargetMode="External" /><Relationship Id="rId31" Type="http://schemas.openxmlformats.org/officeDocument/2006/relationships/hyperlink" Target="http://en.wikipedia.org/wiki/CCL24#cite_note-pmid9104803-1" TargetMode="External" /><Relationship Id="rId44" Type="http://schemas.openxmlformats.org/officeDocument/2006/relationships/hyperlink" Target="http://en.wikipedia.org/wiki/Interleukin_4" TargetMode="External" /><Relationship Id="rId4" Type="http://schemas.openxmlformats.org/officeDocument/2006/relationships/hyperlink" Target="http://en.wikipedia.org/wiki/Cytokine" TargetMode="External" /><Relationship Id="rId9" Type="http://schemas.openxmlformats.org/officeDocument/2006/relationships/hyperlink" Target="http://en.wikipedia.org/wiki/CCL11#cite_note-pmid7509365-3" TargetMode="External" /><Relationship Id="rId14" Type="http://schemas.openxmlformats.org/officeDocument/2006/relationships/hyperlink" Target="http://en.wikipedia.org/wiki/CC_chemokine_receptors#CCR2" TargetMode="External" /><Relationship Id="rId22" Type="http://schemas.openxmlformats.org/officeDocument/2006/relationships/hyperlink" Target="http://en.wikipedia.org/w/index.php?title=CCL11&amp;action=edit&amp;section=2" TargetMode="External" /><Relationship Id="rId27" Type="http://schemas.openxmlformats.org/officeDocument/2006/relationships/hyperlink" Target="http://en.wikipedia.org/wiki/Schizophrenia" TargetMode="External" /><Relationship Id="rId30" Type="http://schemas.openxmlformats.org/officeDocument/2006/relationships/hyperlink" Target="http://en.wikipedia.org/wiki/Gene" TargetMode="External" /><Relationship Id="rId35" Type="http://schemas.openxmlformats.org/officeDocument/2006/relationships/hyperlink" Target="http://en.wikipedia.org/wiki/CCL24#cite_note-pmid9365122-3" TargetMode="External" /><Relationship Id="rId43" Type="http://schemas.openxmlformats.org/officeDocument/2006/relationships/hyperlink" Target="http://en.wikipedia.org/wiki/Endothelial_cell" TargetMode="External" /><Relationship Id="rId48" Type="http://schemas.openxmlformats.org/officeDocument/2006/relationships/hyperlink" Target="http://en.wikipedia.org/wiki/CCL26#cite_note-3" TargetMode="External" /><Relationship Id="rId8" Type="http://schemas.openxmlformats.org/officeDocument/2006/relationships/hyperlink" Target="http://en.wikipedia.org/wiki/Allergic" TargetMode="External" /></Relationships>
</file>

<file path=ppt/notesSlides/_rels/notesSlide7.xml.rels><?xml version="1.0" encoding="UTF-8" standalone="yes"?>
<Relationships xmlns="http://schemas.openxmlformats.org/package/2006/relationships"><Relationship Id="rId26" Type="http://schemas.openxmlformats.org/officeDocument/2006/relationships/hyperlink" Target="http://en.wikipedia.org/wiki/MRNA" TargetMode="External" /><Relationship Id="rId21" Type="http://schemas.openxmlformats.org/officeDocument/2006/relationships/hyperlink" Target="http://en.wikipedia.org/wiki/Macrophage" TargetMode="External" /><Relationship Id="rId42" Type="http://schemas.openxmlformats.org/officeDocument/2006/relationships/hyperlink" Target="http://en.wikipedia.org/wiki/KDR/Flk-1" TargetMode="External" /><Relationship Id="rId47" Type="http://schemas.openxmlformats.org/officeDocument/2006/relationships/hyperlink" Target="http://en.wikipedia.org/w/index.php?title=Vascular_endothelial_growth_factor&amp;action=edit&amp;section=4" TargetMode="External" /><Relationship Id="rId63" Type="http://schemas.openxmlformats.org/officeDocument/2006/relationships/hyperlink" Target="http://en.wikipedia.org/wiki/Hemangiosarcoma" TargetMode="External" /><Relationship Id="rId68" Type="http://schemas.openxmlformats.org/officeDocument/2006/relationships/hyperlink" Target="http://en.wikipedia.org/wiki/FGF2" TargetMode="External" /><Relationship Id="rId84" Type="http://schemas.openxmlformats.org/officeDocument/2006/relationships/hyperlink" Target="http://en.wikipedia.org/wiki/Vascular_endothelial_growth_factor#cite_note-16" TargetMode="External" /><Relationship Id="rId89" Type="http://schemas.openxmlformats.org/officeDocument/2006/relationships/hyperlink" Target="http://en.wikipedia.org/wiki/Vascular_endothelial_growth_factor#cite_note-Braithwaite-17" TargetMode="External" /><Relationship Id="rId7" Type="http://schemas.openxmlformats.org/officeDocument/2006/relationships/hyperlink" Target="http://en.wikipedia.org/wiki/Embryonic_development" TargetMode="External" /><Relationship Id="rId71" Type="http://schemas.openxmlformats.org/officeDocument/2006/relationships/hyperlink" Target="http://en.wikipedia.org/wiki/Vascular_endothelial_growth_factor#cite_note-12" TargetMode="External" /><Relationship Id="rId92" Type="http://schemas.openxmlformats.org/officeDocument/2006/relationships/hyperlink" Target="http://en.wikipedia.org/wiki/Granulosa_cell" TargetMode="External" /><Relationship Id="rId2" Type="http://schemas.openxmlformats.org/officeDocument/2006/relationships/slide" Target="../slides/slide16.xml" /><Relationship Id="rId16" Type="http://schemas.openxmlformats.org/officeDocument/2006/relationships/hyperlink" Target="http://en.wikipedia.org/wiki/Vasculogenesis" TargetMode="External" /><Relationship Id="rId29" Type="http://schemas.openxmlformats.org/officeDocument/2006/relationships/hyperlink" Target="http://en.wikipedia.org/wiki/Heparan_sulfate" TargetMode="External" /><Relationship Id="rId11" Type="http://schemas.openxmlformats.org/officeDocument/2006/relationships/hyperlink" Target="http://en.wikipedia.org/wiki/Ranibizumab" TargetMode="External" /><Relationship Id="rId24" Type="http://schemas.openxmlformats.org/officeDocument/2006/relationships/hyperlink" Target="http://en.wikipedia.org/w/index.php?title=Vascular_endothelial_growth_factor&amp;action=edit&amp;section=2" TargetMode="External" /><Relationship Id="rId32" Type="http://schemas.openxmlformats.org/officeDocument/2006/relationships/hyperlink" Target="http://en.wikipedia.org/wiki/VEGF_receptors" TargetMode="External" /><Relationship Id="rId37" Type="http://schemas.openxmlformats.org/officeDocument/2006/relationships/hyperlink" Target="http://en.wikipedia.org/wiki/Tyrosine_kinase" TargetMode="External" /><Relationship Id="rId40" Type="http://schemas.openxmlformats.org/officeDocument/2006/relationships/hyperlink" Target="http://en.wikipedia.org/wiki/Tyrosine-kinase" TargetMode="External" /><Relationship Id="rId45" Type="http://schemas.openxmlformats.org/officeDocument/2006/relationships/hyperlink" Target="http://en.wikipedia.org/wiki/Lymphangiogenesis" TargetMode="External" /><Relationship Id="rId53" Type="http://schemas.openxmlformats.org/officeDocument/2006/relationships/hyperlink" Target="http://en.wikipedia.org/wiki/Vascular_endothelial_growth_factor#cite_note-pmid16219663-10" TargetMode="External" /><Relationship Id="rId58" Type="http://schemas.openxmlformats.org/officeDocument/2006/relationships/hyperlink" Target="http://en.wikipedia.org/wiki/Rheumatoid_arthritis" TargetMode="External" /><Relationship Id="rId66" Type="http://schemas.openxmlformats.org/officeDocument/2006/relationships/hyperlink" Target="http://en.wikipedia.org/wiki/Cancer" TargetMode="External" /><Relationship Id="rId74" Type="http://schemas.openxmlformats.org/officeDocument/2006/relationships/hyperlink" Target="http://en.wikipedia.org/w/index.php?title=Vascular_endothelial_growth_factor&amp;action=edit&amp;section=7" TargetMode="External" /><Relationship Id="rId79" Type="http://schemas.openxmlformats.org/officeDocument/2006/relationships/hyperlink" Target="http://en.wikipedia.org/wiki/Pazopanib" TargetMode="External" /><Relationship Id="rId87" Type="http://schemas.openxmlformats.org/officeDocument/2006/relationships/hyperlink" Target="http://en.wikipedia.org/wiki/Pegaptanib" TargetMode="External" /><Relationship Id="rId102" Type="http://schemas.openxmlformats.org/officeDocument/2006/relationships/hyperlink" Target="http://en.wikipedia.org/wiki/Wikipedia:Citation_needed" TargetMode="External" /><Relationship Id="rId5" Type="http://schemas.openxmlformats.org/officeDocument/2006/relationships/hyperlink" Target="http://en.wikipedia.org/wiki/Diabetes_mellitus" TargetMode="External" /><Relationship Id="rId61" Type="http://schemas.openxmlformats.org/officeDocument/2006/relationships/hyperlink" Target="http://en.wikipedia.org/wiki/Diabetes" TargetMode="External" /><Relationship Id="rId82" Type="http://schemas.openxmlformats.org/officeDocument/2006/relationships/hyperlink" Target="http://en.wikipedia.org/wiki/Vascular_endothelial_growth_factor#cite_note-14" TargetMode="External" /><Relationship Id="rId90" Type="http://schemas.openxmlformats.org/officeDocument/2006/relationships/hyperlink" Target="http://en.wikipedia.org/w/index.php?title=Vascular_endothelial_growth_factor&amp;action=edit&amp;section=8" TargetMode="External" /><Relationship Id="rId95" Type="http://schemas.openxmlformats.org/officeDocument/2006/relationships/hyperlink" Target="http://en.wikipedia.org/w/index.php?title=Vascular_endothelial_growth_factor&amp;action=edit&amp;section=9" TargetMode="External" /><Relationship Id="rId19" Type="http://schemas.openxmlformats.org/officeDocument/2006/relationships/hyperlink" Target="http://en.wikipedia.org/wiki/Endothelium" TargetMode="External" /><Relationship Id="rId14" Type="http://schemas.openxmlformats.org/officeDocument/2006/relationships/hyperlink" Target="http://en.wikipedia.org/wiki/Cystine_knot" TargetMode="External" /><Relationship Id="rId22" Type="http://schemas.openxmlformats.org/officeDocument/2006/relationships/hyperlink" Target="http://en.wikipedia.org/wiki/Mitogenesis" TargetMode="External" /><Relationship Id="rId27" Type="http://schemas.openxmlformats.org/officeDocument/2006/relationships/hyperlink" Target="http://en.wikipedia.org/wiki/Exon" TargetMode="External" /><Relationship Id="rId30" Type="http://schemas.openxmlformats.org/officeDocument/2006/relationships/hyperlink" Target="http://en.wikipedia.org/wiki/Proteoglycans" TargetMode="External" /><Relationship Id="rId35" Type="http://schemas.openxmlformats.org/officeDocument/2006/relationships/hyperlink" Target="http://en.wikipedia.org/wiki/Vascular_endothelial_growth_factor#cite_note-5" TargetMode="External" /><Relationship Id="rId43" Type="http://schemas.openxmlformats.org/officeDocument/2006/relationships/hyperlink" Target="http://en.wikipedia.org/wiki/Vascular_endothelial_growth_factor#cite_note-pmid17658244-6" TargetMode="External" /><Relationship Id="rId48" Type="http://schemas.openxmlformats.org/officeDocument/2006/relationships/hyperlink" Target="http://en.wikipedia.org/wiki/Oxygen" TargetMode="External" /><Relationship Id="rId56" Type="http://schemas.openxmlformats.org/officeDocument/2006/relationships/hyperlink" Target="http://en.wikipedia.org/wiki/Breast_cancer" TargetMode="External" /><Relationship Id="rId64" Type="http://schemas.openxmlformats.org/officeDocument/2006/relationships/hyperlink" Target="http://en.wikipedia.org/wiki/Vascular_endothelial_growth_factor#cite_note-pmid14746640-11" TargetMode="External" /><Relationship Id="rId69" Type="http://schemas.openxmlformats.org/officeDocument/2006/relationships/hyperlink" Target="http://en.wikipedia.org/wiki/Kidney" TargetMode="External" /><Relationship Id="rId77" Type="http://schemas.openxmlformats.org/officeDocument/2006/relationships/hyperlink" Target="http://en.wikipedia.org/wiki/Sorafenib" TargetMode="External" /><Relationship Id="rId100" Type="http://schemas.openxmlformats.org/officeDocument/2006/relationships/hyperlink" Target="http://en.wikipedia.org/wiki/Verteporfin" TargetMode="External" /><Relationship Id="rId105" Type="http://schemas.openxmlformats.org/officeDocument/2006/relationships/hyperlink" Target="http://en.wikipedia.org/wiki/Vascular_endothelial_growth_factor#cite_note-23" TargetMode="External" /><Relationship Id="rId8" Type="http://schemas.openxmlformats.org/officeDocument/2006/relationships/hyperlink" Target="http://en.wikipedia.org/wiki/Collateral_circulation" TargetMode="External" /><Relationship Id="rId51" Type="http://schemas.openxmlformats.org/officeDocument/2006/relationships/hyperlink" Target="http://en.wikipedia.org/wiki/Vascular_endothelial_growth_factor#cite_note-9" TargetMode="External" /><Relationship Id="rId72" Type="http://schemas.openxmlformats.org/officeDocument/2006/relationships/hyperlink" Target="http://en.wikipedia.org/wiki/Pre-eclampsia" TargetMode="External" /><Relationship Id="rId80" Type="http://schemas.openxmlformats.org/officeDocument/2006/relationships/hyperlink" Target="http://en.wikipedia.org/wiki/VEGF_receptor" TargetMode="External" /><Relationship Id="rId85" Type="http://schemas.openxmlformats.org/officeDocument/2006/relationships/hyperlink" Target="http://en.wikipedia.org/wiki/Cediranib" TargetMode="External" /><Relationship Id="rId93" Type="http://schemas.openxmlformats.org/officeDocument/2006/relationships/hyperlink" Target="http://en.wikipedia.org/wiki/Ovarian_hyperstimulation_syndrome" TargetMode="External" /><Relationship Id="rId98" Type="http://schemas.openxmlformats.org/officeDocument/2006/relationships/hyperlink" Target="http://en.wikipedia.org/wiki/Vascular_endothelial_growth_factor#cite_note-pmid.3D19118696-20" TargetMode="External" /><Relationship Id="rId3" Type="http://schemas.openxmlformats.org/officeDocument/2006/relationships/hyperlink" Target="http://en.wikipedia.org/wiki/Angiogenesis" TargetMode="External" /><Relationship Id="rId12" Type="http://schemas.openxmlformats.org/officeDocument/2006/relationships/hyperlink" Target="http://en.wikipedia.org/wiki/Growth_factors" TargetMode="External" /><Relationship Id="rId17" Type="http://schemas.openxmlformats.org/officeDocument/2006/relationships/hyperlink" Target="http://en.wikipedia.org/wiki/De_novo_synthesis" TargetMode="External" /><Relationship Id="rId25" Type="http://schemas.openxmlformats.org/officeDocument/2006/relationships/hyperlink" Target="http://en.wikipedia.org/wiki/RNA_splicing" TargetMode="External" /><Relationship Id="rId33" Type="http://schemas.openxmlformats.org/officeDocument/2006/relationships/hyperlink" Target="http://en.wikipedia.org/wiki/Vascular_endothelial_growth_factor#cite_note-3" TargetMode="External" /><Relationship Id="rId38" Type="http://schemas.openxmlformats.org/officeDocument/2006/relationships/hyperlink" Target="http://en.wikipedia.org/wiki/VEGFRs" TargetMode="External" /><Relationship Id="rId46" Type="http://schemas.openxmlformats.org/officeDocument/2006/relationships/hyperlink" Target="http://en.wikipedia.org/wiki/Vascular_endothelial_growth_factor#cite_note-8" TargetMode="External" /><Relationship Id="rId59" Type="http://schemas.openxmlformats.org/officeDocument/2006/relationships/hyperlink" Target="http://en.wikipedia.org/wiki/TNF-%CE%B1" TargetMode="External" /><Relationship Id="rId67" Type="http://schemas.openxmlformats.org/officeDocument/2006/relationships/hyperlink" Target="http://en.wikipedia.org/wiki/Monoclonal_antibody" TargetMode="External" /><Relationship Id="rId103" Type="http://schemas.openxmlformats.org/officeDocument/2006/relationships/hyperlink" Target="http://en.wikipedia.org/wiki/Vascular_endothelial_growth_factor#cite_note-pmid.3D1743101-22" TargetMode="External" /><Relationship Id="rId20" Type="http://schemas.openxmlformats.org/officeDocument/2006/relationships/hyperlink" Target="http://en.wikipedia.org/wiki/Monocyte" TargetMode="External" /><Relationship Id="rId41" Type="http://schemas.openxmlformats.org/officeDocument/2006/relationships/hyperlink" Target="http://en.wikipedia.org/wiki/Flt-1" TargetMode="External" /><Relationship Id="rId54" Type="http://schemas.openxmlformats.org/officeDocument/2006/relationships/hyperlink" Target="http://en.wikipedia.org/w/index.php?title=Vascular_endothelial_growth_factor&amp;action=edit&amp;section=5" TargetMode="External" /><Relationship Id="rId62" Type="http://schemas.openxmlformats.org/officeDocument/2006/relationships/hyperlink" Target="http://en.wikipedia.org/wiki/Age-related_macular_degeneration" TargetMode="External" /><Relationship Id="rId70" Type="http://schemas.openxmlformats.org/officeDocument/2006/relationships/hyperlink" Target="http://en.wikipedia.org/wiki/Glomerulus" TargetMode="External" /><Relationship Id="rId75" Type="http://schemas.openxmlformats.org/officeDocument/2006/relationships/hyperlink" Target="http://en.wikipedia.org/wiki/Lapatinib" TargetMode="External" /><Relationship Id="rId83" Type="http://schemas.openxmlformats.org/officeDocument/2006/relationships/hyperlink" Target="http://en.wikipedia.org/wiki/Vascular_endothelial_growth_factor#cite_note-15" TargetMode="External" /><Relationship Id="rId88" Type="http://schemas.openxmlformats.org/officeDocument/2006/relationships/hyperlink" Target="http://en.wikipedia.org/wiki/Central_retinal_vein_occlusion" TargetMode="External" /><Relationship Id="rId91" Type="http://schemas.openxmlformats.org/officeDocument/2006/relationships/hyperlink" Target="http://en.wikipedia.org/wiki/Thiazolidinediones" TargetMode="External" /><Relationship Id="rId96" Type="http://schemas.openxmlformats.org/officeDocument/2006/relationships/hyperlink" Target="http://en.wikipedia.org/wiki/Vascular_endothelial_growth_factor#cite_note-FDA2006-19" TargetMode="External" /><Relationship Id="rId1" Type="http://schemas.openxmlformats.org/officeDocument/2006/relationships/notesMaster" Target="../notesMasters/notesMaster1.xml" /><Relationship Id="rId6" Type="http://schemas.openxmlformats.org/officeDocument/2006/relationships/hyperlink" Target="http://en.wikipedia.org/wiki/Vascular_endothelial_growth_factor#cite_note-1" TargetMode="External" /><Relationship Id="rId15" Type="http://schemas.openxmlformats.org/officeDocument/2006/relationships/hyperlink" Target="http://en.wikipedia.org/wiki/Protein" TargetMode="External" /><Relationship Id="rId23" Type="http://schemas.openxmlformats.org/officeDocument/2006/relationships/hyperlink" Target="http://en.wikipedia.org/wiki/Cell_migration" TargetMode="External" /><Relationship Id="rId28" Type="http://schemas.openxmlformats.org/officeDocument/2006/relationships/hyperlink" Target="http://en.wikipedia.org/wiki/Heparin" TargetMode="External" /><Relationship Id="rId36" Type="http://schemas.openxmlformats.org/officeDocument/2006/relationships/hyperlink" Target="http://en.wikipedia.org/w/index.php?title=Vascular_endothelial_growth_factor&amp;action=edit&amp;section=3" TargetMode="External" /><Relationship Id="rId49" Type="http://schemas.openxmlformats.org/officeDocument/2006/relationships/hyperlink" Target="http://en.wikipedia.org/wiki/Hypoxia-inducible_factor" TargetMode="External" /><Relationship Id="rId57" Type="http://schemas.openxmlformats.org/officeDocument/2006/relationships/hyperlink" Target="http://en.wikipedia.org/wiki/Metastasis" TargetMode="External" /><Relationship Id="rId106" Type="http://schemas.openxmlformats.org/officeDocument/2006/relationships/hyperlink" Target="http://en.wikipedia.org/wiki/Wikipedia:Avoid_weasel_words" TargetMode="External" /><Relationship Id="rId10" Type="http://schemas.openxmlformats.org/officeDocument/2006/relationships/hyperlink" Target="http://en.wikipedia.org/wiki/Bevacizumab" TargetMode="External" /><Relationship Id="rId31" Type="http://schemas.openxmlformats.org/officeDocument/2006/relationships/hyperlink" Target="http://en.wikipedia.org/wiki/Neuropilin" TargetMode="External" /><Relationship Id="rId44" Type="http://schemas.openxmlformats.org/officeDocument/2006/relationships/hyperlink" Target="http://en.wikipedia.org/wiki/Vascular_endothelial_growth_factor#cite_note-7" TargetMode="External" /><Relationship Id="rId52" Type="http://schemas.openxmlformats.org/officeDocument/2006/relationships/hyperlink" Target="http://en.wikipedia.org/wiki/In_vivo" TargetMode="External" /><Relationship Id="rId60" Type="http://schemas.openxmlformats.org/officeDocument/2006/relationships/hyperlink" Target="http://en.wikipedia.org/wiki/Diabetic_retinopathy" TargetMode="External" /><Relationship Id="rId65" Type="http://schemas.openxmlformats.org/officeDocument/2006/relationships/hyperlink" Target="http://en.wikipedia.org/wiki/Cell_(biology)" TargetMode="External" /><Relationship Id="rId73" Type="http://schemas.openxmlformats.org/officeDocument/2006/relationships/hyperlink" Target="http://en.wikipedia.org/wiki/Vascular_endothelial_growth_factor#cite_note-13" TargetMode="External" /><Relationship Id="rId78" Type="http://schemas.openxmlformats.org/officeDocument/2006/relationships/hyperlink" Target="http://en.wikipedia.org/wiki/Axitinib" TargetMode="External" /><Relationship Id="rId81" Type="http://schemas.openxmlformats.org/officeDocument/2006/relationships/hyperlink" Target="http://en.wikipedia.org/wiki/American_Society_of_Clinical_Oncology" TargetMode="External" /><Relationship Id="rId86" Type="http://schemas.openxmlformats.org/officeDocument/2006/relationships/hyperlink" Target="http://en.wikipedia.org/wiki/Cochrane_Collaboration" TargetMode="External" /><Relationship Id="rId94" Type="http://schemas.openxmlformats.org/officeDocument/2006/relationships/hyperlink" Target="http://en.wikipedia.org/wiki/Vascular_endothelial_growth_factor#cite_note-18" TargetMode="External" /><Relationship Id="rId99" Type="http://schemas.openxmlformats.org/officeDocument/2006/relationships/hyperlink" Target="http://en.wikipedia.org/wiki/Photodynamic_therapy" TargetMode="External" /><Relationship Id="rId101" Type="http://schemas.openxmlformats.org/officeDocument/2006/relationships/hyperlink" Target="http://en.wikipedia.org/wiki/Vascular_endothelial_growth_factor#cite_note-pmid.3D17021318-21" TargetMode="External" /><Relationship Id="rId4" Type="http://schemas.openxmlformats.org/officeDocument/2006/relationships/hyperlink" Target="http://en.wikipedia.org/wiki/Bronchial_asthma" TargetMode="External" /><Relationship Id="rId9" Type="http://schemas.openxmlformats.org/officeDocument/2006/relationships/hyperlink" Target="http://en.wikipedia.org/wiki/Retina" TargetMode="External" /><Relationship Id="rId13" Type="http://schemas.openxmlformats.org/officeDocument/2006/relationships/hyperlink" Target="http://en.wikipedia.org/wiki/Platelet-derived_growth_factor" TargetMode="External" /><Relationship Id="rId18" Type="http://schemas.openxmlformats.org/officeDocument/2006/relationships/hyperlink" Target="http://en.wikipedia.org/wiki/Circulatory_system" TargetMode="External" /><Relationship Id="rId39" Type="http://schemas.openxmlformats.org/officeDocument/2006/relationships/hyperlink" Target="http://en.wikipedia.org/w/index.php?title=Transphosphorylation&amp;action=edit&amp;redlink=1" TargetMode="External" /><Relationship Id="rId34" Type="http://schemas.openxmlformats.org/officeDocument/2006/relationships/hyperlink" Target="http://en.wikipedia.org/wiki/Vascular_endothelial_growth_factor#cite_note-4" TargetMode="External" /><Relationship Id="rId50" Type="http://schemas.openxmlformats.org/officeDocument/2006/relationships/hyperlink" Target="http://en.wikipedia.org/wiki/Angiopoietin-2" TargetMode="External" /><Relationship Id="rId55" Type="http://schemas.openxmlformats.org/officeDocument/2006/relationships/hyperlink" Target="http://en.wikipedia.org/w/index.php?title=Vascular_endothelial_growth_factor&amp;action=edit&amp;section=6" TargetMode="External" /><Relationship Id="rId76" Type="http://schemas.openxmlformats.org/officeDocument/2006/relationships/hyperlink" Target="http://en.wikipedia.org/wiki/Sunitinib" TargetMode="External" /><Relationship Id="rId97" Type="http://schemas.openxmlformats.org/officeDocument/2006/relationships/hyperlink" Target="http://en.wikipedia.org/wiki/Macular_degeneration" TargetMode="External" /><Relationship Id="rId104" Type="http://schemas.openxmlformats.org/officeDocument/2006/relationships/hyperlink" Target="http://en.wikipedia.org/wiki/Off-label_use" TargetMode="External" /></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Hormone" TargetMode="External" /><Relationship Id="rId13" Type="http://schemas.openxmlformats.org/officeDocument/2006/relationships/hyperlink" Target="http://en.wikipedia.org/wiki/Fibroblast_growth_factor" TargetMode="External" /><Relationship Id="rId18" Type="http://schemas.openxmlformats.org/officeDocument/2006/relationships/hyperlink" Target="http://en.wikipedia.org/wiki/Hematopoietic" TargetMode="External" /><Relationship Id="rId26" Type="http://schemas.openxmlformats.org/officeDocument/2006/relationships/hyperlink" Target="http://en.wikipedia.org/wiki/Molecule" TargetMode="External" /><Relationship Id="rId3" Type="http://schemas.openxmlformats.org/officeDocument/2006/relationships/hyperlink" Target="http://en.wikipedia.org/wiki/Cellular_growth" TargetMode="External" /><Relationship Id="rId21" Type="http://schemas.openxmlformats.org/officeDocument/2006/relationships/hyperlink" Target="http://en.wikipedia.org/wiki/Thymus" TargetMode="External" /><Relationship Id="rId7" Type="http://schemas.openxmlformats.org/officeDocument/2006/relationships/hyperlink" Target="http://en.wikipedia.org/wiki/Steroid" TargetMode="External" /><Relationship Id="rId12" Type="http://schemas.openxmlformats.org/officeDocument/2006/relationships/hyperlink" Target="http://en.wikipedia.org/wiki/Bone_morphogenetic_protein" TargetMode="External" /><Relationship Id="rId17" Type="http://schemas.openxmlformats.org/officeDocument/2006/relationships/hyperlink" Target="http://en.wikipedia.org/wiki/Growth_factor#cite_note-YorioClark2007-2" TargetMode="External" /><Relationship Id="rId25" Type="http://schemas.openxmlformats.org/officeDocument/2006/relationships/hyperlink" Target="http://en.wikipedia.org/wiki/Tissue_(biology)" TargetMode="External" /><Relationship Id="rId2" Type="http://schemas.openxmlformats.org/officeDocument/2006/relationships/slide" Target="../slides/slide17.xml" /><Relationship Id="rId16" Type="http://schemas.openxmlformats.org/officeDocument/2006/relationships/hyperlink" Target="http://en.wikipedia.org/w/index.php?title=Growth_factor&amp;action=edit&amp;section=1" TargetMode="External" /><Relationship Id="rId20" Type="http://schemas.openxmlformats.org/officeDocument/2006/relationships/hyperlink" Target="http://en.wikipedia.org/wiki/Spleen" TargetMode="External" /><Relationship Id="rId29" Type="http://schemas.openxmlformats.org/officeDocument/2006/relationships/hyperlink" Target="http://en.wikipedia.org/wiki/Fas_ligand" TargetMode="External" /><Relationship Id="rId1" Type="http://schemas.openxmlformats.org/officeDocument/2006/relationships/notesMaster" Target="../notesMasters/notesMaster1.xml" /><Relationship Id="rId6" Type="http://schemas.openxmlformats.org/officeDocument/2006/relationships/hyperlink" Target="http://en.wikipedia.org/wiki/Protein" TargetMode="External" /><Relationship Id="rId11" Type="http://schemas.openxmlformats.org/officeDocument/2006/relationships/hyperlink" Target="http://en.wikipedia.org/wiki/Cell_(biology)" TargetMode="External" /><Relationship Id="rId24" Type="http://schemas.openxmlformats.org/officeDocument/2006/relationships/hyperlink" Target="http://en.wikipedia.org/wiki/Bone_marrow" TargetMode="External" /><Relationship Id="rId32" Type="http://schemas.openxmlformats.org/officeDocument/2006/relationships/hyperlink" Target="http://en.wikipedia.org/wiki/Rita_Levi-Montalcini" TargetMode="External" /><Relationship Id="rId5" Type="http://schemas.openxmlformats.org/officeDocument/2006/relationships/hyperlink" Target="http://en.wikipedia.org/wiki/Cellular_differentiation" TargetMode="External" /><Relationship Id="rId15" Type="http://schemas.openxmlformats.org/officeDocument/2006/relationships/hyperlink" Target="http://en.wikipedia.org/wiki/Angiogenesis" TargetMode="External" /><Relationship Id="rId23" Type="http://schemas.openxmlformats.org/officeDocument/2006/relationships/hyperlink" Target="http://en.wikipedia.org/wiki/Circulatory_system" TargetMode="External" /><Relationship Id="rId28" Type="http://schemas.openxmlformats.org/officeDocument/2006/relationships/hyperlink" Target="http://en.wikipedia.org/wiki/GM-CSF" TargetMode="External" /><Relationship Id="rId10" Type="http://schemas.openxmlformats.org/officeDocument/2006/relationships/hyperlink" Target="http://en.wikipedia.org/wiki/Receptor_(biochemistry)" TargetMode="External" /><Relationship Id="rId19" Type="http://schemas.openxmlformats.org/officeDocument/2006/relationships/hyperlink" Target="http://en.wikipedia.org/wiki/Immune_system" TargetMode="External" /><Relationship Id="rId31" Type="http://schemas.openxmlformats.org/officeDocument/2006/relationships/hyperlink" Target="http://en.wikipedia.org/wiki/Apoptosis" TargetMode="External" /><Relationship Id="rId4" Type="http://schemas.openxmlformats.org/officeDocument/2006/relationships/hyperlink" Target="http://en.wikipedia.org/wiki/Growth_factor#cite_note-1" TargetMode="External" /><Relationship Id="rId9" Type="http://schemas.openxmlformats.org/officeDocument/2006/relationships/hyperlink" Target="http://en.wikipedia.org/wiki/Cytokine" TargetMode="External" /><Relationship Id="rId14" Type="http://schemas.openxmlformats.org/officeDocument/2006/relationships/hyperlink" Target="http://en.wikipedia.org/wiki/Vascular_endothelial_growth_factor" TargetMode="External" /><Relationship Id="rId22" Type="http://schemas.openxmlformats.org/officeDocument/2006/relationships/hyperlink" Target="http://en.wikipedia.org/wiki/Lymph_node" TargetMode="External" /><Relationship Id="rId27" Type="http://schemas.openxmlformats.org/officeDocument/2006/relationships/hyperlink" Target="http://en.wikipedia.org/wiki/G-CSF" TargetMode="External" /><Relationship Id="rId30" Type="http://schemas.openxmlformats.org/officeDocument/2006/relationships/hyperlink" Target="http://en.wikipedia.org/wiki/Cell_death" TargetMode="External" /></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Endothelial_cell" TargetMode="External" /><Relationship Id="rId13" Type="http://schemas.openxmlformats.org/officeDocument/2006/relationships/hyperlink" Target="http://en.wikipedia.org/wiki/Morphogenesis" TargetMode="External" /><Relationship Id="rId18" Type="http://schemas.openxmlformats.org/officeDocument/2006/relationships/hyperlink" Target="http://en.wikipedia.org/wiki/Mitogenesis" TargetMode="External" /><Relationship Id="rId26" Type="http://schemas.openxmlformats.org/officeDocument/2006/relationships/hyperlink" Target="http://en.wikipedia.org/wiki/Human_HGF_plasmid_DNA_therapy" TargetMode="External" /><Relationship Id="rId3" Type="http://schemas.openxmlformats.org/officeDocument/2006/relationships/hyperlink" Target="http://en.wikipedia.org/wiki/Paracrine" TargetMode="External" /><Relationship Id="rId21" Type="http://schemas.openxmlformats.org/officeDocument/2006/relationships/hyperlink" Target="http://en.wikipedia.org/wiki/Hepatocyte_growth_factor#cite_note-entrez-3" TargetMode="External" /><Relationship Id="rId34" Type="http://schemas.openxmlformats.org/officeDocument/2006/relationships/hyperlink" Target="http://en.wikipedia.org/wiki/Hepatocyte_growth_factor#cite_note-pmid21288813-6" TargetMode="External" /><Relationship Id="rId7" Type="http://schemas.openxmlformats.org/officeDocument/2006/relationships/hyperlink" Target="http://en.wikipedia.org/wiki/Epithelial_cell" TargetMode="External" /><Relationship Id="rId12" Type="http://schemas.openxmlformats.org/officeDocument/2006/relationships/hyperlink" Target="http://en.wikipedia.org/w/index.php?title=Hepatocyte_growth_factor&amp;action=edit&amp;section=1" TargetMode="External" /><Relationship Id="rId17" Type="http://schemas.openxmlformats.org/officeDocument/2006/relationships/hyperlink" Target="http://en.wikipedia.org/wiki/Cytokine" TargetMode="External" /><Relationship Id="rId25" Type="http://schemas.openxmlformats.org/officeDocument/2006/relationships/hyperlink" Target="http://en.wikipedia.org/w/index.php?title=Hepatocyte_growth_factor&amp;action=edit&amp;section=3" TargetMode="External" /><Relationship Id="rId33" Type="http://schemas.openxmlformats.org/officeDocument/2006/relationships/hyperlink" Target="http://en.wikipedia.org/wiki/Arthralgia" TargetMode="External" /><Relationship Id="rId38" Type="http://schemas.openxmlformats.org/officeDocument/2006/relationships/hyperlink" Target="http://en.wikipedia.org/wiki/Hepatocyte_growth_factor#cite_note-pmid1655405-8" TargetMode="External" /><Relationship Id="rId2" Type="http://schemas.openxmlformats.org/officeDocument/2006/relationships/slide" Target="../slides/slide18.xml" /><Relationship Id="rId16" Type="http://schemas.openxmlformats.org/officeDocument/2006/relationships/hyperlink" Target="http://en.wikipedia.org/wiki/Hepatocyte_growth_factor#cite_note-pmid1846706-2" TargetMode="External" /><Relationship Id="rId20" Type="http://schemas.openxmlformats.org/officeDocument/2006/relationships/hyperlink" Target="http://en.wikipedia.org/wiki/Tumorogenesis" TargetMode="External" /><Relationship Id="rId29" Type="http://schemas.openxmlformats.org/officeDocument/2006/relationships/hyperlink" Target="http://en.wikipedia.org/wiki/Myocardial_infarction" TargetMode="External" /><Relationship Id="rId1" Type="http://schemas.openxmlformats.org/officeDocument/2006/relationships/notesMaster" Target="../notesMasters/notesMaster1.xml" /><Relationship Id="rId6" Type="http://schemas.openxmlformats.org/officeDocument/2006/relationships/hyperlink" Target="http://en.wikipedia.org/wiki/Mesenchymal_cell" TargetMode="External" /><Relationship Id="rId11" Type="http://schemas.openxmlformats.org/officeDocument/2006/relationships/hyperlink" Target="http://en.wikipedia.org/wiki/Hepatocyte_growth_factor#cite_note-1" TargetMode="External" /><Relationship Id="rId24" Type="http://schemas.openxmlformats.org/officeDocument/2006/relationships/hyperlink" Target="http://en.wikipedia.org/wiki/Protease" TargetMode="External" /><Relationship Id="rId32" Type="http://schemas.openxmlformats.org/officeDocument/2006/relationships/hyperlink" Target="http://en.wikipedia.org/wiki/Chikungunya" TargetMode="External" /><Relationship Id="rId37" Type="http://schemas.openxmlformats.org/officeDocument/2006/relationships/hyperlink" Target="http://en.wikipedia.org/wiki/Hepatocyte_growth_factor#cite_note-pmid8380735-7" TargetMode="External" /><Relationship Id="rId5" Type="http://schemas.openxmlformats.org/officeDocument/2006/relationships/hyperlink" Target="http://en.wikipedia.org/wiki/Morphogen" TargetMode="External" /><Relationship Id="rId15" Type="http://schemas.openxmlformats.org/officeDocument/2006/relationships/hyperlink" Target="http://en.wikipedia.org/wiki/C-Met" TargetMode="External" /><Relationship Id="rId23" Type="http://schemas.openxmlformats.org/officeDocument/2006/relationships/hyperlink" Target="http://en.wikipedia.org/wiki/Plasminogen" TargetMode="External" /><Relationship Id="rId28" Type="http://schemas.openxmlformats.org/officeDocument/2006/relationships/hyperlink" Target="http://en.wikipedia.org/wiki/Coronary_artery_disease" TargetMode="External" /><Relationship Id="rId36" Type="http://schemas.openxmlformats.org/officeDocument/2006/relationships/hyperlink" Target="http://en.wikipedia.org/wiki/Protein-protein_interaction" TargetMode="External" /><Relationship Id="rId10" Type="http://schemas.openxmlformats.org/officeDocument/2006/relationships/hyperlink" Target="http://en.wikipedia.org/wiki/Myogenesis" TargetMode="External" /><Relationship Id="rId19" Type="http://schemas.openxmlformats.org/officeDocument/2006/relationships/hyperlink" Target="http://en.wikipedia.org/wiki/Angiogenesis" TargetMode="External" /><Relationship Id="rId31" Type="http://schemas.openxmlformats.org/officeDocument/2006/relationships/hyperlink" Target="http://en.wikipedia.org/wiki/Hepatocyte_growth_factor#cite_note-HahnPyun2011-5" TargetMode="External" /><Relationship Id="rId4" Type="http://schemas.openxmlformats.org/officeDocument/2006/relationships/hyperlink" Target="http://en.wikipedia.org/wiki/Motility" TargetMode="External" /><Relationship Id="rId9" Type="http://schemas.openxmlformats.org/officeDocument/2006/relationships/hyperlink" Target="http://en.wikipedia.org/wiki/Haematopoiesis" TargetMode="External" /><Relationship Id="rId14" Type="http://schemas.openxmlformats.org/officeDocument/2006/relationships/hyperlink" Target="http://en.wikipedia.org/wiki/Tyrosine_kinase" TargetMode="External" /><Relationship Id="rId22" Type="http://schemas.openxmlformats.org/officeDocument/2006/relationships/hyperlink" Target="http://en.wikipedia.org/w/index.php?title=Hepatocyte_growth_factor&amp;action=edit&amp;section=2" TargetMode="External" /><Relationship Id="rId27" Type="http://schemas.openxmlformats.org/officeDocument/2006/relationships/hyperlink" Target="http://en.wikipedia.org/wiki/Cardiomyocytes" TargetMode="External" /><Relationship Id="rId30" Type="http://schemas.openxmlformats.org/officeDocument/2006/relationships/hyperlink" Target="http://en.wikipedia.org/wiki/Hepatocyte_growth_factor#cite_note-YangZhang2008-4" TargetMode="External" /><Relationship Id="rId35" Type="http://schemas.openxmlformats.org/officeDocument/2006/relationships/hyperlink" Target="http://en.wikipedia.org/w/index.php?title=Hepatocyte_growth_factor&amp;action=edit&amp;section=4" TargetMode="Externa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D0451D-E615-4565-817E-22D0B52D0733}" type="slidenum">
              <a:rPr lang="en-NG" smtClean="0"/>
              <a:t>3</a:t>
            </a:fld>
            <a:endParaRPr lang="en-NG"/>
          </a:p>
        </p:txBody>
      </p:sp>
    </p:spTree>
    <p:extLst>
      <p:ext uri="{BB962C8B-B14F-4D97-AF65-F5344CB8AC3E}">
        <p14:creationId xmlns:p14="http://schemas.microsoft.com/office/powerpoint/2010/main" val="63719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a:t>
            </a:r>
            <a:r>
              <a:rPr lang="en-US" sz="1800" b="1">
                <a:solidFill>
                  <a:srgbClr val="252525"/>
                </a:solidFill>
                <a:effectLst/>
                <a:latin typeface="Arial" panose="020B0604020202020204" pitchFamily="34" charset="0"/>
                <a:ea typeface="Times New Roman" panose="02020603050405020304" pitchFamily="18" charset="0"/>
              </a:rPr>
              <a:t>interleukin-1 receptor antagonist</a:t>
            </a:r>
            <a:r>
              <a:rPr lang="en-US" sz="1800">
                <a:solidFill>
                  <a:srgbClr val="252525"/>
                </a:solidFill>
                <a:effectLst/>
                <a:latin typeface="Arial" panose="020B0604020202020204" pitchFamily="34" charset="0"/>
                <a:ea typeface="Times New Roman" panose="02020603050405020304" pitchFamily="18" charset="0"/>
              </a:rPr>
              <a:t> (IL-1RA) is a </a:t>
            </a:r>
            <a:r>
              <a:rPr lang="en-US" sz="1800" u="sng">
                <a:solidFill>
                  <a:srgbClr val="0B0080"/>
                </a:solidFill>
                <a:effectLst/>
                <a:latin typeface="Arial" panose="020B0604020202020204" pitchFamily="34" charset="0"/>
                <a:ea typeface="Times New Roman" panose="02020603050405020304" pitchFamily="18" charset="0"/>
                <a:hlinkClick r:id="rId3" tooltip="Protein"/>
              </a:rPr>
              <a:t>protein</a:t>
            </a:r>
            <a:r>
              <a:rPr lang="en-US" sz="1800">
                <a:solidFill>
                  <a:srgbClr val="252525"/>
                </a:solidFill>
                <a:effectLst/>
                <a:latin typeface="Arial" panose="020B0604020202020204" pitchFamily="34" charset="0"/>
                <a:ea typeface="Times New Roman" panose="02020603050405020304" pitchFamily="18" charset="0"/>
              </a:rPr>
              <a:t> that in humans is encoded by the </a:t>
            </a:r>
            <a:r>
              <a:rPr lang="en-US" sz="1800" i="1">
                <a:solidFill>
                  <a:srgbClr val="252525"/>
                </a:solidFill>
                <a:effectLst/>
                <a:latin typeface="Arial" panose="020B0604020202020204" pitchFamily="34" charset="0"/>
                <a:ea typeface="Times New Roman" panose="02020603050405020304" pitchFamily="18" charset="0"/>
              </a:rPr>
              <a:t>IL1RN</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 tooltip="Gene"/>
              </a:rPr>
              <a:t>gene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
              </a:rPr>
              <a:t>[1]</a:t>
            </a:r>
            <a:r>
              <a:rPr lang="en-US" sz="1800" u="sng" baseline="30000">
                <a:solidFill>
                  <a:srgbClr val="0B0080"/>
                </a:solidFill>
                <a:effectLst/>
                <a:latin typeface="Arial" panose="020B0604020202020204" pitchFamily="34" charset="0"/>
                <a:ea typeface="Times New Roman" panose="02020603050405020304" pitchFamily="18" charset="0"/>
                <a:hlinkClick r:id="rId6"/>
              </a:rPr>
              <a:t>[2]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IL-1RA was initially called the IL-1 inhibitor and was discovered separately in 1984 by two independent laboratories.</a:t>
            </a:r>
            <a:r>
              <a:rPr lang="en-US" sz="1800" u="sng" baseline="30000">
                <a:solidFill>
                  <a:srgbClr val="0B0080"/>
                </a:solidFill>
                <a:effectLst/>
                <a:latin typeface="Arial" panose="020B0604020202020204" pitchFamily="34" charset="0"/>
                <a:ea typeface="Times New Roman" panose="02020603050405020304" pitchFamily="18" charset="0"/>
                <a:hlinkClick r:id="rId7"/>
              </a:rPr>
              <a:t>[3]</a:t>
            </a:r>
            <a:r>
              <a:rPr lang="en-US" sz="1800">
                <a:solidFill>
                  <a:srgbClr val="252525"/>
                </a:solidFill>
                <a:effectLst/>
                <a:latin typeface="Arial" panose="020B0604020202020204" pitchFamily="34" charset="0"/>
                <a:ea typeface="Times New Roman" panose="02020603050405020304" pitchFamily="18" charset="0"/>
              </a:rPr>
              <a:t> IL-1RA, is an agent that binds non-productively to the cell surface </a:t>
            </a:r>
            <a:r>
              <a:rPr lang="en-US" sz="1800" u="sng">
                <a:solidFill>
                  <a:srgbClr val="0B0080"/>
                </a:solidFill>
                <a:effectLst/>
                <a:latin typeface="Arial" panose="020B0604020202020204" pitchFamily="34" charset="0"/>
                <a:ea typeface="Times New Roman" panose="02020603050405020304" pitchFamily="18" charset="0"/>
                <a:hlinkClick r:id="rId8" tooltip="Interleukin-1 receptor"/>
              </a:rPr>
              <a:t>interleukin-1 receptor</a:t>
            </a:r>
            <a:r>
              <a:rPr lang="en-US" sz="1800">
                <a:solidFill>
                  <a:srgbClr val="252525"/>
                </a:solidFill>
                <a:effectLst/>
                <a:latin typeface="Arial" panose="020B0604020202020204" pitchFamily="34" charset="0"/>
                <a:ea typeface="Times New Roman" panose="02020603050405020304" pitchFamily="18" charset="0"/>
              </a:rPr>
              <a:t> (IL-1R). IL-1R is the same receptor that binds </a:t>
            </a:r>
            <a:r>
              <a:rPr lang="en-US" sz="1800" u="sng">
                <a:solidFill>
                  <a:srgbClr val="0B0080"/>
                </a:solidFill>
                <a:effectLst/>
                <a:latin typeface="Arial" panose="020B0604020202020204" pitchFamily="34" charset="0"/>
                <a:ea typeface="Times New Roman" panose="02020603050405020304" pitchFamily="18" charset="0"/>
                <a:hlinkClick r:id="rId9" tooltip="Interleukin 1"/>
              </a:rPr>
              <a:t>interleukin 1</a:t>
            </a:r>
            <a:r>
              <a:rPr lang="en-US" sz="1800">
                <a:solidFill>
                  <a:srgbClr val="252525"/>
                </a:solidFill>
                <a:effectLst/>
                <a:latin typeface="Arial" panose="020B0604020202020204" pitchFamily="34" charset="0"/>
                <a:ea typeface="Times New Roman" panose="02020603050405020304" pitchFamily="18" charset="0"/>
              </a:rPr>
              <a:t> (IL-1). Hence IL-1RA prevents IL-1 from sending a signal to that cell.</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0"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IL-1RA is a member of the interleukin 1 </a:t>
            </a:r>
            <a:r>
              <a:rPr lang="en-US" sz="1800" u="sng">
                <a:solidFill>
                  <a:srgbClr val="0B0080"/>
                </a:solidFill>
                <a:effectLst/>
                <a:latin typeface="Arial" panose="020B0604020202020204" pitchFamily="34" charset="0"/>
                <a:ea typeface="Times New Roman" panose="02020603050405020304" pitchFamily="18" charset="0"/>
                <a:hlinkClick r:id="rId11" tooltip="Cytokine"/>
              </a:rPr>
              <a:t>cytokine</a:t>
            </a:r>
            <a:r>
              <a:rPr lang="en-US" sz="1800">
                <a:solidFill>
                  <a:srgbClr val="252525"/>
                </a:solidFill>
                <a:effectLst/>
                <a:latin typeface="Arial" panose="020B0604020202020204" pitchFamily="34" charset="0"/>
                <a:ea typeface="Times New Roman" panose="02020603050405020304" pitchFamily="18" charset="0"/>
              </a:rPr>
              <a:t> family. IL1Ra is secreted by various types of cells including immune cells, epithelial cells, and adipocytes, and is a natural inhibitor of the pro-inflammatory effect of IL1β.</a:t>
            </a:r>
            <a:r>
              <a:rPr lang="en-US" sz="1800" u="sng" baseline="30000">
                <a:solidFill>
                  <a:srgbClr val="0B0080"/>
                </a:solidFill>
                <a:effectLst/>
                <a:latin typeface="Arial" panose="020B0604020202020204" pitchFamily="34" charset="0"/>
                <a:ea typeface="Times New Roman" panose="02020603050405020304" pitchFamily="18" charset="0"/>
                <a:hlinkClick r:id="rId12"/>
              </a:rPr>
              <a:t>[4]</a:t>
            </a:r>
            <a:r>
              <a:rPr lang="en-US" sz="1800">
                <a:solidFill>
                  <a:srgbClr val="252525"/>
                </a:solidFill>
                <a:effectLst/>
                <a:latin typeface="Arial" panose="020B0604020202020204" pitchFamily="34" charset="0"/>
                <a:ea typeface="Times New Roman" panose="02020603050405020304" pitchFamily="18" charset="0"/>
              </a:rPr>
              <a:t> This protein inhibits the activities of interleukin 1, alpha (</a:t>
            </a:r>
            <a:r>
              <a:rPr lang="en-US" sz="1800" u="sng">
                <a:solidFill>
                  <a:srgbClr val="0B0080"/>
                </a:solidFill>
                <a:effectLst/>
                <a:latin typeface="Arial" panose="020B0604020202020204" pitchFamily="34" charset="0"/>
                <a:ea typeface="Times New Roman" panose="02020603050405020304" pitchFamily="18" charset="0"/>
                <a:hlinkClick r:id="rId13" tooltip="IL1A"/>
              </a:rPr>
              <a:t>IL1A</a:t>
            </a:r>
            <a:r>
              <a:rPr lang="en-US" sz="1800">
                <a:solidFill>
                  <a:srgbClr val="252525"/>
                </a:solidFill>
                <a:effectLst/>
                <a:latin typeface="Arial" panose="020B0604020202020204" pitchFamily="34" charset="0"/>
                <a:ea typeface="Times New Roman" panose="02020603050405020304" pitchFamily="18" charset="0"/>
              </a:rPr>
              <a:t>) and interleukin 1, beta (</a:t>
            </a:r>
            <a:r>
              <a:rPr lang="en-US" sz="1800" u="sng">
                <a:solidFill>
                  <a:srgbClr val="0B0080"/>
                </a:solidFill>
                <a:effectLst/>
                <a:latin typeface="Arial" panose="020B0604020202020204" pitchFamily="34" charset="0"/>
                <a:ea typeface="Times New Roman" panose="02020603050405020304" pitchFamily="18" charset="0"/>
                <a:hlinkClick r:id="rId14" tooltip="IL1B"/>
              </a:rPr>
              <a:t>IL1B</a:t>
            </a:r>
            <a:r>
              <a:rPr lang="en-US" sz="1800">
                <a:solidFill>
                  <a:srgbClr val="252525"/>
                </a:solidFill>
                <a:effectLst/>
                <a:latin typeface="Arial" panose="020B0604020202020204" pitchFamily="34" charset="0"/>
                <a:ea typeface="Times New Roman" panose="02020603050405020304" pitchFamily="18" charset="0"/>
              </a:rPr>
              <a:t>), and modulates a variety of interleukin 1 related immune and inflammatory responses. This gene and five other closely related cytokine genes form a gene cluster spanning approximately 400 kb on chromosome 2. Four alternatively spliced transcript variants encoding distinct isoforms have been reported.</a:t>
            </a:r>
            <a:r>
              <a:rPr lang="en-US" sz="1800" u="sng" baseline="30000">
                <a:solidFill>
                  <a:srgbClr val="0B0080"/>
                </a:solidFill>
                <a:effectLst/>
                <a:latin typeface="Arial" panose="020B0604020202020204" pitchFamily="34" charset="0"/>
                <a:ea typeface="Times New Roman" panose="02020603050405020304" pitchFamily="18" charset="0"/>
                <a:hlinkClick r:id="rId15"/>
              </a:rPr>
              <a:t>[5]</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6"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 polymorphism of this gene is reported to be associated with increased risk of osteoporotic fractures</a:t>
            </a:r>
            <a:r>
              <a:rPr lang="en-US" sz="1800" u="sng" baseline="30000">
                <a:solidFill>
                  <a:srgbClr val="0B0080"/>
                </a:solidFill>
                <a:effectLst/>
                <a:latin typeface="Arial" panose="020B0604020202020204" pitchFamily="34" charset="0"/>
                <a:ea typeface="Times New Roman" panose="02020603050405020304" pitchFamily="18" charset="0"/>
                <a:hlinkClick r:id="rId17"/>
              </a:rPr>
              <a:t>[6]</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8" tooltip="Gastric cancer"/>
              </a:rPr>
              <a:t>gastric cancer</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9"/>
              </a:rPr>
              <a:t>[7]</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Mutations in the IL1RN gene results in a </a:t>
            </a:r>
            <a:r>
              <a:rPr lang="en-US" sz="1800" u="sng">
                <a:solidFill>
                  <a:srgbClr val="0B0080"/>
                </a:solidFill>
                <a:effectLst/>
                <a:latin typeface="Arial" panose="020B0604020202020204" pitchFamily="34" charset="0"/>
                <a:ea typeface="Times New Roman" panose="02020603050405020304" pitchFamily="18" charset="0"/>
                <a:hlinkClick r:id="rId20" tooltip="Rare disease"/>
              </a:rPr>
              <a:t>rare disease</a:t>
            </a:r>
            <a:r>
              <a:rPr lang="en-US" sz="1800">
                <a:solidFill>
                  <a:srgbClr val="252525"/>
                </a:solidFill>
                <a:effectLst/>
                <a:latin typeface="Arial" panose="020B0604020202020204" pitchFamily="34" charset="0"/>
                <a:ea typeface="Times New Roman" panose="02020603050405020304" pitchFamily="18" charset="0"/>
              </a:rPr>
              <a:t> called </a:t>
            </a:r>
            <a:r>
              <a:rPr lang="en-US" sz="1800" u="sng">
                <a:solidFill>
                  <a:srgbClr val="0B0080"/>
                </a:solidFill>
                <a:effectLst/>
                <a:latin typeface="Arial" panose="020B0604020202020204" pitchFamily="34" charset="0"/>
                <a:ea typeface="Times New Roman" panose="02020603050405020304" pitchFamily="18" charset="0"/>
                <a:hlinkClick r:id="rId21" tooltip="Deficiency of the interleukin-1–receptor antagonist"/>
              </a:rPr>
              <a:t>deficiency of the interleukin-1–receptor antagonist</a:t>
            </a:r>
            <a:r>
              <a:rPr lang="en-US" sz="1800">
                <a:solidFill>
                  <a:srgbClr val="252525"/>
                </a:solidFill>
                <a:effectLst/>
                <a:latin typeface="Arial" panose="020B0604020202020204" pitchFamily="34" charset="0"/>
                <a:ea typeface="Times New Roman" panose="02020603050405020304" pitchFamily="18" charset="0"/>
              </a:rPr>
              <a:t> (DIRA).</a:t>
            </a:r>
            <a:r>
              <a:rPr lang="en-US" sz="1800" u="sng" baseline="30000">
                <a:solidFill>
                  <a:srgbClr val="0B0080"/>
                </a:solidFill>
                <a:effectLst/>
                <a:latin typeface="Arial" panose="020B0604020202020204" pitchFamily="34" charset="0"/>
                <a:ea typeface="Times New Roman" panose="02020603050405020304" pitchFamily="18" charset="0"/>
                <a:hlinkClick r:id="rId22"/>
              </a:rPr>
              <a:t>[8]</a:t>
            </a:r>
            <a:r>
              <a:rPr lang="en-US" sz="1800">
                <a:solidFill>
                  <a:srgbClr val="252525"/>
                </a:solidFill>
                <a:effectLst/>
                <a:latin typeface="Arial" panose="020B0604020202020204" pitchFamily="34" charset="0"/>
                <a:ea typeface="Times New Roman" panose="02020603050405020304" pitchFamily="18" charset="0"/>
              </a:rPr>
              <a:t> Variants of the IL1RN gene is also associated with risk of schizophrenia.</a:t>
            </a:r>
            <a:r>
              <a:rPr lang="en-US" sz="1800" u="sng" baseline="30000">
                <a:solidFill>
                  <a:srgbClr val="0B0080"/>
                </a:solidFill>
                <a:effectLst/>
                <a:latin typeface="Arial" panose="020B0604020202020204" pitchFamily="34" charset="0"/>
                <a:ea typeface="Times New Roman" panose="02020603050405020304" pitchFamily="18" charset="0"/>
                <a:hlinkClick r:id="rId23"/>
              </a:rPr>
              <a:t>[9]</a:t>
            </a:r>
            <a:r>
              <a:rPr lang="en-US" sz="1800" u="sng" baseline="30000">
                <a:solidFill>
                  <a:srgbClr val="0B0080"/>
                </a:solidFill>
                <a:effectLst/>
                <a:latin typeface="Arial" panose="020B0604020202020204" pitchFamily="34" charset="0"/>
                <a:ea typeface="Times New Roman" panose="02020603050405020304" pitchFamily="18" charset="0"/>
                <a:hlinkClick r:id="rId24"/>
              </a:rPr>
              <a:t>[10]</a:t>
            </a:r>
            <a:r>
              <a:rPr lang="en-US" sz="1800">
                <a:solidFill>
                  <a:srgbClr val="252525"/>
                </a:solidFill>
                <a:effectLst/>
                <a:latin typeface="Arial" panose="020B0604020202020204" pitchFamily="34" charset="0"/>
                <a:ea typeface="Times New Roman" panose="02020603050405020304" pitchFamily="18" charset="0"/>
              </a:rPr>
              <a:t> Elevated levels of IL1RN has been found in serum of schizophrenia patients.</a:t>
            </a:r>
            <a:r>
              <a:rPr lang="en-US" sz="1800" u="sng" baseline="30000">
                <a:solidFill>
                  <a:srgbClr val="0B0080"/>
                </a:solidFill>
                <a:effectLst/>
                <a:latin typeface="Arial" panose="020B0604020202020204" pitchFamily="34" charset="0"/>
                <a:ea typeface="Times New Roman" panose="02020603050405020304" pitchFamily="18" charset="0"/>
                <a:hlinkClick r:id="rId25"/>
              </a:rPr>
              <a:t>[11]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An interleukin 1 receptor antagonist is used in the treatment of </a:t>
            </a:r>
            <a:r>
              <a:rPr lang="en-US" sz="1800" u="sng">
                <a:solidFill>
                  <a:srgbClr val="0B0080"/>
                </a:solidFill>
                <a:effectLst/>
                <a:latin typeface="Arial" panose="020B0604020202020204" pitchFamily="34" charset="0"/>
                <a:ea typeface="Times New Roman" panose="02020603050405020304" pitchFamily="18" charset="0"/>
                <a:hlinkClick r:id="rId26"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 an </a:t>
            </a:r>
            <a:r>
              <a:rPr lang="en-US" sz="1800" u="sng">
                <a:solidFill>
                  <a:srgbClr val="0B0080"/>
                </a:solidFill>
                <a:effectLst/>
                <a:latin typeface="Arial" panose="020B0604020202020204" pitchFamily="34" charset="0"/>
                <a:ea typeface="Times New Roman" panose="02020603050405020304" pitchFamily="18" charset="0"/>
                <a:hlinkClick r:id="rId27" tooltip="Autoimmune"/>
              </a:rPr>
              <a:t>autoimmune</a:t>
            </a:r>
            <a:r>
              <a:rPr lang="en-US" sz="1800">
                <a:solidFill>
                  <a:srgbClr val="252525"/>
                </a:solidFill>
                <a:effectLst/>
                <a:latin typeface="Arial" panose="020B0604020202020204" pitchFamily="34" charset="0"/>
                <a:ea typeface="Times New Roman" panose="02020603050405020304" pitchFamily="18" charset="0"/>
              </a:rPr>
              <a:t> disease in which IL-1 plays a key role. It is commercially produced as </a:t>
            </a:r>
            <a:r>
              <a:rPr lang="en-US" sz="1800" u="sng">
                <a:solidFill>
                  <a:srgbClr val="0B0080"/>
                </a:solidFill>
                <a:effectLst/>
                <a:latin typeface="Arial" panose="020B0604020202020204" pitchFamily="34" charset="0"/>
                <a:ea typeface="Times New Roman" panose="02020603050405020304" pitchFamily="18" charset="0"/>
                <a:hlinkClick r:id="rId28" tooltip="Anakinra"/>
              </a:rPr>
              <a:t>anakinra</a:t>
            </a:r>
            <a:r>
              <a:rPr lang="en-US" sz="1800">
                <a:solidFill>
                  <a:srgbClr val="252525"/>
                </a:solidFill>
                <a:effectLst/>
                <a:latin typeface="Arial" panose="020B0604020202020204" pitchFamily="34" charset="0"/>
                <a:ea typeface="Times New Roman" panose="02020603050405020304" pitchFamily="18" charset="0"/>
              </a:rPr>
              <a:t>, which is a human </a:t>
            </a:r>
            <a:r>
              <a:rPr lang="en-US" sz="1800" u="sng">
                <a:solidFill>
                  <a:srgbClr val="0B0080"/>
                </a:solidFill>
                <a:effectLst/>
                <a:latin typeface="Arial" panose="020B0604020202020204" pitchFamily="34" charset="0"/>
                <a:ea typeface="Times New Roman" panose="02020603050405020304" pitchFamily="18" charset="0"/>
                <a:hlinkClick r:id="rId29" tooltip="Recombinant DNA"/>
              </a:rPr>
              <a:t>recombinant</a:t>
            </a:r>
            <a:r>
              <a:rPr lang="en-US" sz="1800">
                <a:solidFill>
                  <a:srgbClr val="252525"/>
                </a:solidFill>
                <a:effectLst/>
                <a:latin typeface="Arial" panose="020B0604020202020204" pitchFamily="34" charset="0"/>
                <a:ea typeface="Times New Roman" panose="02020603050405020304" pitchFamily="18" charset="0"/>
              </a:rPr>
              <a:t> form of IL-1RA. In terms of protein similarities, IL-1β is more closely related to IL-1RA than it is to IL- 1α. The amino acids that are identical between mature human IL-1α and mature IL-1β is 22% while it is 26% when comparing IL-1β to IL-1RA and only 18% when comparing IL-1α to IL-1RA.</a:t>
            </a:r>
            <a:r>
              <a:rPr lang="en-US" sz="1800" u="sng" baseline="30000">
                <a:solidFill>
                  <a:srgbClr val="0B0080"/>
                </a:solidFill>
                <a:effectLst/>
                <a:latin typeface="Arial" panose="020B0604020202020204" pitchFamily="34" charset="0"/>
                <a:ea typeface="Times New Roman" panose="02020603050405020304" pitchFamily="18" charset="0"/>
                <a:hlinkClick r:id="rId7"/>
              </a:rPr>
              <a:t>[3]</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19</a:t>
            </a:fld>
            <a:endParaRPr lang="en-NG"/>
          </a:p>
        </p:txBody>
      </p:sp>
    </p:spTree>
    <p:extLst>
      <p:ext uri="{BB962C8B-B14F-4D97-AF65-F5344CB8AC3E}">
        <p14:creationId xmlns:p14="http://schemas.microsoft.com/office/powerpoint/2010/main" val="124054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MCP-1</a:t>
            </a:r>
            <a:r>
              <a:rPr lang="en-US" sz="1800" b="1">
                <a:effectLst/>
                <a:latin typeface="Arial-BoldMT"/>
                <a:ea typeface="Calibri" panose="020F0502020204030204" pitchFamily="34" charset="0"/>
                <a:cs typeface="Arial-BoldMT"/>
              </a:rPr>
              <a:t>, </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The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chemokine (C-C motif) ligand 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(CCL2) is also referred to as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monocyte chemotactic protein 1</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(MCP1) and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small inducible cytokine A2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CCL2 is a small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belongs to the CC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Chemokine"/>
              </a:rPr>
              <a:t>chemokine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family. CCL2 recruits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Monocyte"/>
              </a:rPr>
              <a:t>monocytes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tooltip="Memory T cells"/>
              </a:rPr>
              <a:t>memory T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Dendritic cells"/>
              </a:rPr>
              <a:t>dendritic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to the sites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tooltip="Inflammation"/>
              </a:rPr>
              <a:t>inflammation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produced by either tissue injury or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Infection"/>
              </a:rPr>
              <a:t>infection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0"/>
              </a:rPr>
              <a:t>[1]</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1"/>
              </a:rPr>
              <a:t>[2]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Genomics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2" tooltip="Edit section: Genomic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the human genome, CCL2 and many other CC chemokines are located on </a:t>
            </a:r>
            <a:r>
              <a:rPr lang="en-US" sz="1800" u="sng">
                <a:solidFill>
                  <a:srgbClr val="0B0080"/>
                </a:solidFill>
                <a:effectLst/>
                <a:latin typeface="Arial" panose="020B0604020202020204" pitchFamily="34" charset="0"/>
                <a:ea typeface="Times New Roman" panose="02020603050405020304" pitchFamily="18" charset="0"/>
                <a:hlinkClick r:id="rId13" tooltip="Chromosome 17"/>
              </a:rPr>
              <a:t>chromosome 17</a:t>
            </a:r>
            <a:r>
              <a:rPr lang="en-US" sz="1800">
                <a:solidFill>
                  <a:srgbClr val="252525"/>
                </a:solidFill>
                <a:effectLst/>
                <a:latin typeface="Arial" panose="020B0604020202020204" pitchFamily="34" charset="0"/>
                <a:ea typeface="Times New Roman" panose="02020603050405020304" pitchFamily="18" charset="0"/>
              </a:rPr>
              <a:t> (17q11.2-q21.1).</a:t>
            </a:r>
            <a:r>
              <a:rPr lang="en-US" sz="1800" u="sng" baseline="30000">
                <a:solidFill>
                  <a:srgbClr val="0B0080"/>
                </a:solidFill>
                <a:effectLst/>
                <a:latin typeface="Arial" panose="020B0604020202020204" pitchFamily="34" charset="0"/>
                <a:ea typeface="Times New Roman" panose="02020603050405020304" pitchFamily="18" charset="0"/>
                <a:hlinkClick r:id="rId14"/>
              </a:rPr>
              <a:t>[3]</a:t>
            </a:r>
            <a:r>
              <a:rPr lang="en-US" sz="1800">
                <a:solidFill>
                  <a:srgbClr val="252525"/>
                </a:solidFill>
                <a:effectLst/>
                <a:latin typeface="Arial" panose="020B0604020202020204" pitchFamily="34" charset="0"/>
                <a:ea typeface="Times New Roman" panose="02020603050405020304" pitchFamily="18" charset="0"/>
              </a:rPr>
              <a:t> The gene span is 1,927 bases and the CCL2 gene resides on the Watson (plus) strand. The CCL2 gene has three </a:t>
            </a:r>
            <a:r>
              <a:rPr lang="en-US" sz="1800" u="sng">
                <a:solidFill>
                  <a:srgbClr val="0B0080"/>
                </a:solidFill>
                <a:effectLst/>
                <a:latin typeface="Arial" panose="020B0604020202020204" pitchFamily="34" charset="0"/>
                <a:ea typeface="Times New Roman" panose="02020603050405020304" pitchFamily="18" charset="0"/>
                <a:hlinkClick r:id="rId15" tooltip="Exon"/>
              </a:rPr>
              <a:t>exons</a:t>
            </a:r>
            <a:r>
              <a:rPr lang="en-US" sz="1800">
                <a:solidFill>
                  <a:srgbClr val="252525"/>
                </a:solidFill>
                <a:effectLst/>
                <a:latin typeface="Arial" panose="020B0604020202020204" pitchFamily="34" charset="0"/>
                <a:ea typeface="Times New Roman" panose="02020603050405020304" pitchFamily="18" charset="0"/>
              </a:rPr>
              <a:t> and two </a:t>
            </a:r>
            <a:r>
              <a:rPr lang="en-US" sz="1800" u="sng">
                <a:solidFill>
                  <a:srgbClr val="0B0080"/>
                </a:solidFill>
                <a:effectLst/>
                <a:latin typeface="Arial" panose="020B0604020202020204" pitchFamily="34" charset="0"/>
                <a:ea typeface="Times New Roman" panose="02020603050405020304" pitchFamily="18" charset="0"/>
                <a:hlinkClick r:id="rId16" tooltip="Intron"/>
              </a:rPr>
              <a:t>introns</a:t>
            </a:r>
            <a:r>
              <a:rPr lang="en-US" sz="1800">
                <a:solidFill>
                  <a:srgbClr val="252525"/>
                </a:solidFill>
                <a:effectLst/>
                <a:latin typeface="Arial" panose="020B0604020202020204" pitchFamily="34" charset="0"/>
                <a:ea typeface="Times New Roman" panose="02020603050405020304" pitchFamily="18" charset="0"/>
              </a:rPr>
              <a:t>. The CCL2 </a:t>
            </a:r>
            <a:r>
              <a:rPr lang="en-US" sz="1800" u="sng">
                <a:solidFill>
                  <a:srgbClr val="0B0080"/>
                </a:solidFill>
                <a:effectLst/>
                <a:latin typeface="Arial" panose="020B0604020202020204" pitchFamily="34" charset="0"/>
                <a:ea typeface="Times New Roman" panose="02020603050405020304" pitchFamily="18" charset="0"/>
                <a:hlinkClick r:id="rId17" tooltip="Protein precursor"/>
              </a:rPr>
              <a:t>protein precursor</a:t>
            </a:r>
            <a:r>
              <a:rPr lang="en-US" sz="1800">
                <a:solidFill>
                  <a:srgbClr val="252525"/>
                </a:solidFill>
                <a:effectLst/>
                <a:latin typeface="Arial" panose="020B0604020202020204" pitchFamily="34" charset="0"/>
                <a:ea typeface="Times New Roman" panose="02020603050405020304" pitchFamily="18" charset="0"/>
              </a:rPr>
              <a:t> contains a signal peptide of 23 </a:t>
            </a:r>
            <a:r>
              <a:rPr lang="en-US" sz="1800" u="sng">
                <a:solidFill>
                  <a:srgbClr val="0B0080"/>
                </a:solidFill>
                <a:effectLst/>
                <a:latin typeface="Arial" panose="020B0604020202020204" pitchFamily="34" charset="0"/>
                <a:ea typeface="Times New Roman" panose="02020603050405020304" pitchFamily="18" charset="0"/>
                <a:hlinkClick r:id="rId18" tooltip="Amino acid"/>
              </a:rPr>
              <a:t>amino acids</a:t>
            </a:r>
            <a:r>
              <a:rPr lang="en-US" sz="1800">
                <a:solidFill>
                  <a:srgbClr val="252525"/>
                </a:solidFill>
                <a:effectLst/>
                <a:latin typeface="Arial" panose="020B0604020202020204" pitchFamily="34" charset="0"/>
                <a:ea typeface="Times New Roman" panose="02020603050405020304" pitchFamily="18" charset="0"/>
              </a:rPr>
              <a:t>. In turn, the mature CCL2 is 76 amino acids long.</a:t>
            </a:r>
            <a:r>
              <a:rPr lang="en-US" sz="1800" u="sng" baseline="30000">
                <a:solidFill>
                  <a:srgbClr val="0B0080"/>
                </a:solidFill>
                <a:effectLst/>
                <a:latin typeface="Arial" panose="020B0604020202020204" pitchFamily="34" charset="0"/>
                <a:ea typeface="Times New Roman" panose="02020603050405020304" pitchFamily="18" charset="0"/>
                <a:hlinkClick r:id="rId19"/>
              </a:rPr>
              <a:t>[4]</a:t>
            </a:r>
            <a:r>
              <a:rPr lang="en-US" sz="1800" u="sng" baseline="30000">
                <a:solidFill>
                  <a:srgbClr val="0B0080"/>
                </a:solidFill>
                <a:effectLst/>
                <a:latin typeface="Arial" panose="020B0604020202020204" pitchFamily="34" charset="0"/>
                <a:ea typeface="Times New Roman" panose="02020603050405020304" pitchFamily="18" charset="0"/>
                <a:hlinkClick r:id="rId20"/>
              </a:rPr>
              <a:t>[5]</a:t>
            </a:r>
            <a:r>
              <a:rPr lang="en-US" sz="1800">
                <a:solidFill>
                  <a:srgbClr val="252525"/>
                </a:solidFill>
                <a:effectLst/>
                <a:latin typeface="Arial" panose="020B0604020202020204" pitchFamily="34" charset="0"/>
                <a:ea typeface="Times New Roman" panose="02020603050405020304" pitchFamily="18" charset="0"/>
              </a:rPr>
              <a:t> The CCL2 predicted weight is 11.025 </a:t>
            </a:r>
            <a:r>
              <a:rPr lang="en-US" sz="1800" err="1">
                <a:solidFill>
                  <a:srgbClr val="252525"/>
                </a:solidFill>
                <a:effectLst/>
                <a:latin typeface="Arial" panose="020B0604020202020204" pitchFamily="34" charset="0"/>
                <a:ea typeface="Times New Roman" panose="02020603050405020304" pitchFamily="18" charset="0"/>
              </a:rPr>
              <a:t>kiloDaltons</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gene homologous to CCL2 in the mouse is Sig-je.</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Population genetics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1" tooltip="Edit section: Population genetic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humans, the levels of CCL2 can vary considerably. In the white people of European descent, the multivariable-adjusted heritability of CCL2 concentrations is as much as 0.37 in the blood plasma and 0.44 - in the serum</a:t>
            </a:r>
            <a:r>
              <a:rPr lang="en-US" sz="1800" u="sng" baseline="30000">
                <a:solidFill>
                  <a:srgbClr val="0B0080"/>
                </a:solidFill>
                <a:effectLst/>
                <a:latin typeface="Arial" panose="020B0604020202020204" pitchFamily="34" charset="0"/>
                <a:ea typeface="Times New Roman" panose="02020603050405020304" pitchFamily="18" charset="0"/>
                <a:hlinkClick r:id="rId22"/>
              </a:rPr>
              <a:t>[6]</a:t>
            </a:r>
            <a:r>
              <a:rPr lang="en-US" sz="1800" u="sng" baseline="30000">
                <a:solidFill>
                  <a:srgbClr val="0B0080"/>
                </a:solidFill>
                <a:effectLst/>
                <a:latin typeface="Arial" panose="020B0604020202020204" pitchFamily="34" charset="0"/>
                <a:ea typeface="Times New Roman" panose="02020603050405020304" pitchFamily="18" charset="0"/>
                <a:hlinkClick r:id="rId23"/>
              </a:rPr>
              <a:t>[7]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Molecular biology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4" tooltip="Edit section: Molecular biolog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is a monomeric </a:t>
            </a:r>
            <a:r>
              <a:rPr lang="en-US" sz="1800" u="sng">
                <a:solidFill>
                  <a:srgbClr val="0B0080"/>
                </a:solidFill>
                <a:effectLst/>
                <a:latin typeface="Arial" panose="020B0604020202020204" pitchFamily="34" charset="0"/>
                <a:ea typeface="Times New Roman" panose="02020603050405020304" pitchFamily="18" charset="0"/>
                <a:hlinkClick r:id="rId25" tooltip="Polypeptide"/>
              </a:rPr>
              <a:t>polypeptide</a:t>
            </a:r>
            <a:r>
              <a:rPr lang="en-US" sz="1800">
                <a:solidFill>
                  <a:srgbClr val="252525"/>
                </a:solidFill>
                <a:effectLst/>
                <a:latin typeface="Arial" panose="020B0604020202020204" pitchFamily="34" charset="0"/>
                <a:ea typeface="Times New Roman" panose="02020603050405020304" pitchFamily="18" charset="0"/>
              </a:rPr>
              <a:t>, with a </a:t>
            </a:r>
            <a:r>
              <a:rPr lang="en-US" sz="1800" u="sng">
                <a:solidFill>
                  <a:srgbClr val="0B0080"/>
                </a:solidFill>
                <a:effectLst/>
                <a:latin typeface="Arial" panose="020B0604020202020204" pitchFamily="34" charset="0"/>
                <a:ea typeface="Times New Roman" panose="02020603050405020304" pitchFamily="18" charset="0"/>
                <a:hlinkClick r:id="rId26" tooltip="Molecular weight"/>
              </a:rPr>
              <a:t>molecular weight</a:t>
            </a:r>
            <a:r>
              <a:rPr lang="en-US" sz="1800">
                <a:solidFill>
                  <a:srgbClr val="252525"/>
                </a:solidFill>
                <a:effectLst/>
                <a:latin typeface="Arial" panose="020B0604020202020204" pitchFamily="34" charset="0"/>
                <a:ea typeface="Times New Roman" panose="02020603050405020304" pitchFamily="18" charset="0"/>
              </a:rPr>
              <a:t> of approximately 13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 CCL2 is anchored in the plasma membrane of endothelial cells by glycosaminoglycan side chains of proteoglycans. CCL2 is primarily secreted by </a:t>
            </a:r>
            <a:r>
              <a:rPr lang="en-US" sz="1800" u="sng">
                <a:solidFill>
                  <a:srgbClr val="0B0080"/>
                </a:solidFill>
                <a:effectLst/>
                <a:latin typeface="Arial" panose="020B0604020202020204" pitchFamily="34" charset="0"/>
                <a:ea typeface="Times New Roman" panose="02020603050405020304" pitchFamily="18" charset="0"/>
                <a:hlinkClick r:id="rId5" tooltip="Monocyte"/>
              </a:rPr>
              <a:t>monocytes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7" tooltip="Macrophage"/>
              </a:rPr>
              <a:t>macrophages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8" tooltip="Dendritic cell"/>
              </a:rPr>
              <a:t>dendritic cells</a:t>
            </a:r>
            <a:r>
              <a:rPr lang="en-US" sz="1800">
                <a:solidFill>
                  <a:srgbClr val="252525"/>
                </a:solidFill>
                <a:effectLst/>
                <a:latin typeface="Arial" panose="020B0604020202020204" pitchFamily="34" charset="0"/>
                <a:ea typeface="Times New Roman" panose="02020603050405020304" pitchFamily="18" charset="0"/>
              </a:rPr>
              <a:t>. Platelet derived growth factor is a major inducer of CCL2 gene. To become activated CCL2 protein has to be cleaved by </a:t>
            </a:r>
            <a:r>
              <a:rPr lang="en-US" sz="1800" u="sng">
                <a:solidFill>
                  <a:srgbClr val="0B0080"/>
                </a:solidFill>
                <a:effectLst/>
                <a:latin typeface="Arial" panose="020B0604020202020204" pitchFamily="34" charset="0"/>
                <a:ea typeface="Times New Roman" panose="02020603050405020304" pitchFamily="18" charset="0"/>
                <a:hlinkClick r:id="rId29" tooltip="Metalloproteinase"/>
              </a:rPr>
              <a:t>metalloproteinase</a:t>
            </a:r>
            <a:r>
              <a:rPr lang="en-US" sz="1800">
                <a:solidFill>
                  <a:srgbClr val="252525"/>
                </a:solidFill>
                <a:effectLst/>
                <a:latin typeface="Arial" panose="020B0604020202020204" pitchFamily="34" charset="0"/>
                <a:ea typeface="Times New Roman" panose="02020603050405020304" pitchFamily="18" charset="0"/>
              </a:rPr>
              <a:t> MMP-12.</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30" tooltip="CCR2"/>
              </a:rPr>
              <a:t>CCR2</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1" tooltip="CCR4"/>
              </a:rPr>
              <a:t>CCR4</a:t>
            </a:r>
            <a:r>
              <a:rPr lang="en-US" sz="1800">
                <a:solidFill>
                  <a:srgbClr val="252525"/>
                </a:solidFill>
                <a:effectLst/>
                <a:latin typeface="Arial" panose="020B0604020202020204" pitchFamily="34" charset="0"/>
                <a:ea typeface="Times New Roman" panose="02020603050405020304" pitchFamily="18" charset="0"/>
              </a:rPr>
              <a:t> are two cell surface receptors that bind CCL2.</a:t>
            </a:r>
            <a:r>
              <a:rPr lang="en-US" sz="1800" u="sng" baseline="30000">
                <a:solidFill>
                  <a:srgbClr val="0B0080"/>
                </a:solidFill>
                <a:effectLst/>
                <a:latin typeface="Arial" panose="020B0604020202020204" pitchFamily="34" charset="0"/>
                <a:ea typeface="Times New Roman" panose="02020603050405020304" pitchFamily="18" charset="0"/>
                <a:hlinkClick r:id="rId32"/>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exhibits a chemotactic activity for monocytes and basophils. However, it does not attract neutrophils or eosinophils. After deletion of the N-terminal residue, CCL2 loses its attractivity for basophils and becomes a chemoattractant of eosinophils. Basophils and mast cells that are treated with CCL2 releases their granules to the intercellular space. This effect can be also potentiated by a pre-treatment with IL-3 or even by other cytokines.</a:t>
            </a:r>
            <a:r>
              <a:rPr lang="en-US" sz="1800" u="sng" baseline="30000">
                <a:solidFill>
                  <a:srgbClr val="0B0080"/>
                </a:solidFill>
                <a:effectLst/>
                <a:latin typeface="Arial" panose="020B0604020202020204" pitchFamily="34" charset="0"/>
                <a:ea typeface="Times New Roman" panose="02020603050405020304" pitchFamily="18" charset="0"/>
                <a:hlinkClick r:id="rId33"/>
              </a:rPr>
              <a:t>[9]</a:t>
            </a:r>
            <a:r>
              <a:rPr lang="en-US" sz="1800" u="sng" baseline="30000">
                <a:solidFill>
                  <a:srgbClr val="0B0080"/>
                </a:solidFill>
                <a:effectLst/>
                <a:latin typeface="Arial" panose="020B0604020202020204" pitchFamily="34" charset="0"/>
                <a:ea typeface="Times New Roman" panose="02020603050405020304" pitchFamily="18" charset="0"/>
                <a:hlinkClick r:id="rId34"/>
              </a:rPr>
              <a:t>[10]</a:t>
            </a:r>
            <a:r>
              <a:rPr lang="en-US" sz="1800">
                <a:solidFill>
                  <a:srgbClr val="252525"/>
                </a:solidFill>
                <a:effectLst/>
                <a:latin typeface="Arial" panose="020B0604020202020204" pitchFamily="34" charset="0"/>
                <a:ea typeface="Times New Roman" panose="02020603050405020304" pitchFamily="18" charset="0"/>
              </a:rPr>
              <a:t> CCL2 augments monocyte anti-tumor activity and it is essential for formation of granulomas.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can be found at the sites of tooth eruption and bone degradation. In the bone, CCL2 is expressed by mature </a:t>
            </a:r>
            <a:r>
              <a:rPr lang="en-US" sz="1800" u="sng">
                <a:solidFill>
                  <a:srgbClr val="0B0080"/>
                </a:solidFill>
                <a:effectLst/>
                <a:latin typeface="Arial" panose="020B0604020202020204" pitchFamily="34" charset="0"/>
                <a:ea typeface="Times New Roman" panose="02020603050405020304" pitchFamily="18" charset="0"/>
                <a:hlinkClick r:id="rId35" tooltip="Osteoclast"/>
              </a:rPr>
              <a:t>osteoclasts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6" tooltip="Osteoblast"/>
              </a:rPr>
              <a:t>osteoblasts</a:t>
            </a:r>
            <a:r>
              <a:rPr lang="en-US" sz="1800">
                <a:solidFill>
                  <a:srgbClr val="252525"/>
                </a:solidFill>
                <a:effectLst/>
                <a:latin typeface="Arial" panose="020B0604020202020204" pitchFamily="34" charset="0"/>
                <a:ea typeface="Times New Roman" panose="02020603050405020304" pitchFamily="18" charset="0"/>
              </a:rPr>
              <a:t> and it is under control of nuclear factor </a:t>
            </a:r>
            <a:r>
              <a:rPr lang="en-US" sz="1800" err="1">
                <a:solidFill>
                  <a:srgbClr val="252525"/>
                </a:solidFill>
                <a:effectLst/>
                <a:latin typeface="Arial" panose="020B0604020202020204" pitchFamily="34" charset="0"/>
                <a:ea typeface="Times New Roman" panose="02020603050405020304" pitchFamily="18" charset="0"/>
              </a:rPr>
              <a:t>κB</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NFκB</a:t>
            </a:r>
            <a:r>
              <a:rPr lang="en-US" sz="1800">
                <a:solidFill>
                  <a:srgbClr val="252525"/>
                </a:solidFill>
                <a:effectLst/>
                <a:latin typeface="Arial" panose="020B0604020202020204" pitchFamily="34" charset="0"/>
                <a:ea typeface="Times New Roman" panose="02020603050405020304" pitchFamily="18" charset="0"/>
              </a:rPr>
              <a:t>). In the human osteoclasts, CCL2 and </a:t>
            </a:r>
            <a:r>
              <a:rPr lang="en-US" sz="1800" u="sng">
                <a:solidFill>
                  <a:srgbClr val="0B0080"/>
                </a:solidFill>
                <a:effectLst/>
                <a:latin typeface="Arial" panose="020B0604020202020204" pitchFamily="34" charset="0"/>
                <a:ea typeface="Times New Roman" panose="02020603050405020304" pitchFamily="18" charset="0"/>
                <a:hlinkClick r:id="rId37" tooltip="RANTES"/>
              </a:rPr>
              <a:t>RANTES</a:t>
            </a:r>
            <a:r>
              <a:rPr lang="en-US" sz="1800">
                <a:solidFill>
                  <a:srgbClr val="252525"/>
                </a:solidFill>
                <a:effectLst/>
                <a:latin typeface="Arial" panose="020B0604020202020204" pitchFamily="34" charset="0"/>
                <a:ea typeface="Times New Roman" panose="02020603050405020304" pitchFamily="18" charset="0"/>
              </a:rPr>
              <a:t> (regulated on activation normal T cell expressed and secreted). Both MCP-1 and RANTES induce formation of </a:t>
            </a:r>
            <a:r>
              <a:rPr lang="en-US" sz="1800" u="sng">
                <a:solidFill>
                  <a:srgbClr val="0B0080"/>
                </a:solidFill>
                <a:effectLst/>
                <a:latin typeface="Arial" panose="020B0604020202020204" pitchFamily="34" charset="0"/>
                <a:ea typeface="Times New Roman" panose="02020603050405020304" pitchFamily="18" charset="0"/>
                <a:hlinkClick r:id="rId38" tooltip="Tartrate resistant acid phosphatase"/>
              </a:rPr>
              <a:t>TRAP-positive</a:t>
            </a:r>
            <a:r>
              <a:rPr lang="en-US" sz="1800">
                <a:solidFill>
                  <a:srgbClr val="252525"/>
                </a:solidFill>
                <a:effectLst/>
                <a:latin typeface="Arial" panose="020B0604020202020204" pitchFamily="34" charset="0"/>
                <a:ea typeface="Times New Roman" panose="02020603050405020304" pitchFamily="18" charset="0"/>
              </a:rPr>
              <a:t>, multinuclear cells from M-CSF-treated monocytes in the absence of RANKL, but produced osteoclasts that lacked </a:t>
            </a:r>
            <a:r>
              <a:rPr lang="en-US" sz="1800" u="sng">
                <a:solidFill>
                  <a:srgbClr val="0B0080"/>
                </a:solidFill>
                <a:effectLst/>
                <a:latin typeface="Arial" panose="020B0604020202020204" pitchFamily="34" charset="0"/>
                <a:ea typeface="Times New Roman" panose="02020603050405020304" pitchFamily="18" charset="0"/>
                <a:hlinkClick r:id="rId39" tooltip="Cathepsin"/>
              </a:rPr>
              <a:t>cathepsin K</a:t>
            </a:r>
            <a:r>
              <a:rPr lang="en-US" sz="1800">
                <a:solidFill>
                  <a:srgbClr val="252525"/>
                </a:solidFill>
                <a:effectLst/>
                <a:latin typeface="Arial" panose="020B0604020202020204" pitchFamily="34" charset="0"/>
                <a:ea typeface="Times New Roman" panose="02020603050405020304" pitchFamily="18" charset="0"/>
              </a:rPr>
              <a:t> expression and resorptive capacity. It is proposed that CCL2 and RANTES act as </a:t>
            </a:r>
            <a:r>
              <a:rPr lang="en-US" sz="1800" u="sng">
                <a:solidFill>
                  <a:srgbClr val="0B0080"/>
                </a:solidFill>
                <a:effectLst/>
                <a:latin typeface="Arial" panose="020B0604020202020204" pitchFamily="34" charset="0"/>
                <a:ea typeface="Times New Roman" panose="02020603050405020304" pitchFamily="18" charset="0"/>
                <a:hlinkClick r:id="rId40" tooltip="Autocrine"/>
              </a:rPr>
              <a:t>autocrine</a:t>
            </a:r>
            <a:r>
              <a:rPr lang="en-US" sz="1800">
                <a:solidFill>
                  <a:srgbClr val="252525"/>
                </a:solidFill>
                <a:effectLst/>
                <a:latin typeface="Arial" panose="020B0604020202020204" pitchFamily="34" charset="0"/>
                <a:ea typeface="Times New Roman" panose="02020603050405020304" pitchFamily="18" charset="0"/>
              </a:rPr>
              <a:t> loop in human osteoclast </a:t>
            </a:r>
            <a:r>
              <a:rPr lang="en-US" sz="1800" u="sng">
                <a:solidFill>
                  <a:srgbClr val="0B0080"/>
                </a:solidFill>
                <a:effectLst/>
                <a:latin typeface="Arial" panose="020B0604020202020204" pitchFamily="34" charset="0"/>
                <a:ea typeface="Times New Roman" panose="02020603050405020304" pitchFamily="18" charset="0"/>
                <a:hlinkClick r:id="rId41" tooltip="Cell differentiation"/>
              </a:rPr>
              <a:t>differentiation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2"/>
              </a:rPr>
              <a:t>[11]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CCL2 chemokine is also expressed by neurons, astrocytes and microglia. The expression of CCL2 in neurons is mainly found in the cerebral cortex, </a:t>
            </a:r>
            <a:r>
              <a:rPr lang="en-US" sz="1800" err="1">
                <a:solidFill>
                  <a:srgbClr val="252525"/>
                </a:solidFill>
                <a:effectLst/>
                <a:latin typeface="Arial" panose="020B0604020202020204" pitchFamily="34" charset="0"/>
                <a:ea typeface="Times New Roman" panose="02020603050405020304" pitchFamily="18" charset="0"/>
              </a:rPr>
              <a:t>globus</a:t>
            </a:r>
            <a:r>
              <a:rPr lang="en-US" sz="1800">
                <a:solidFill>
                  <a:srgbClr val="252525"/>
                </a:solidFill>
                <a:effectLst/>
                <a:latin typeface="Arial" panose="020B0604020202020204" pitchFamily="34" charset="0"/>
                <a:ea typeface="Times New Roman" panose="02020603050405020304" pitchFamily="18" charset="0"/>
              </a:rPr>
              <a:t> pallidus, hippocampus, paraventricular and supraoptic hypothalamic nuclei, lateral hypothalamus, substantia </a:t>
            </a:r>
            <a:r>
              <a:rPr lang="en-US" sz="1800" err="1">
                <a:solidFill>
                  <a:srgbClr val="252525"/>
                </a:solidFill>
                <a:effectLst/>
                <a:latin typeface="Arial" panose="020B0604020202020204" pitchFamily="34" charset="0"/>
                <a:ea typeface="Times New Roman" panose="02020603050405020304" pitchFamily="18" charset="0"/>
              </a:rPr>
              <a:t>nigra</a:t>
            </a:r>
            <a:r>
              <a:rPr lang="en-US" sz="1800">
                <a:solidFill>
                  <a:srgbClr val="252525"/>
                </a:solidFill>
                <a:effectLst/>
                <a:latin typeface="Arial" panose="020B0604020202020204" pitchFamily="34" charset="0"/>
                <a:ea typeface="Times New Roman" panose="02020603050405020304" pitchFamily="18" charset="0"/>
              </a:rPr>
              <a:t>, facial nuclei, motor and spinal trigeminal nuclei, </a:t>
            </a:r>
            <a:r>
              <a:rPr lang="en-US" sz="1800" err="1">
                <a:solidFill>
                  <a:srgbClr val="252525"/>
                </a:solidFill>
                <a:effectLst/>
                <a:latin typeface="Arial" panose="020B0604020202020204" pitchFamily="34" charset="0"/>
                <a:ea typeface="Times New Roman" panose="02020603050405020304" pitchFamily="18" charset="0"/>
              </a:rPr>
              <a:t>gigantocellular</a:t>
            </a:r>
            <a:r>
              <a:rPr lang="en-US" sz="1800">
                <a:solidFill>
                  <a:srgbClr val="252525"/>
                </a:solidFill>
                <a:effectLst/>
                <a:latin typeface="Arial" panose="020B0604020202020204" pitchFamily="34" charset="0"/>
                <a:ea typeface="Times New Roman" panose="02020603050405020304" pitchFamily="18" charset="0"/>
              </a:rPr>
              <a:t> reticular nucleus and in Purkinje cells in the cerebellum.</a:t>
            </a:r>
            <a:r>
              <a:rPr lang="en-US" sz="1800" u="sng" baseline="30000">
                <a:solidFill>
                  <a:srgbClr val="0B0080"/>
                </a:solidFill>
                <a:effectLst/>
                <a:latin typeface="Arial" panose="020B0604020202020204" pitchFamily="34" charset="0"/>
                <a:ea typeface="Times New Roman" panose="02020603050405020304" pitchFamily="18" charset="0"/>
                <a:hlinkClick r:id="rId43"/>
              </a:rPr>
              <a:t>[12]</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importance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4" tooltip="Edit section: Clinical import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is implicated in pathogeneses of several diseases characterized by </a:t>
            </a:r>
            <a:r>
              <a:rPr lang="en-US" sz="1800" u="sng">
                <a:solidFill>
                  <a:srgbClr val="0B0080"/>
                </a:solidFill>
                <a:effectLst/>
                <a:latin typeface="Arial" panose="020B0604020202020204" pitchFamily="34" charset="0"/>
                <a:ea typeface="Times New Roman" panose="02020603050405020304" pitchFamily="18" charset="0"/>
                <a:hlinkClick r:id="rId5" tooltip="Monocyte"/>
              </a:rPr>
              <a:t>monocytic</a:t>
            </a:r>
            <a:r>
              <a:rPr lang="en-US" sz="1800">
                <a:solidFill>
                  <a:srgbClr val="252525"/>
                </a:solidFill>
                <a:effectLst/>
                <a:latin typeface="Arial" panose="020B0604020202020204" pitchFamily="34" charset="0"/>
                <a:ea typeface="Times New Roman" panose="02020603050405020304" pitchFamily="18" charset="0"/>
              </a:rPr>
              <a:t> infiltrates, such as </a:t>
            </a:r>
            <a:r>
              <a:rPr lang="en-US" sz="1800" u="sng">
                <a:solidFill>
                  <a:srgbClr val="0B0080"/>
                </a:solidFill>
                <a:effectLst/>
                <a:latin typeface="Arial" panose="020B0604020202020204" pitchFamily="34" charset="0"/>
                <a:ea typeface="Times New Roman" panose="02020603050405020304" pitchFamily="18" charset="0"/>
                <a:hlinkClick r:id="rId45" tooltip="Psoriasis"/>
              </a:rPr>
              <a:t>psoriasis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6"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47" tooltip="Atherosclerosis"/>
              </a:rPr>
              <a:t>atherosclerosis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8"/>
              </a:rPr>
              <a:t>[13]</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Administration of anti-CCL2 antibodies in a model of </a:t>
            </a:r>
            <a:r>
              <a:rPr lang="en-US" sz="1800" u="sng">
                <a:solidFill>
                  <a:srgbClr val="0B0080"/>
                </a:solidFill>
                <a:effectLst/>
                <a:latin typeface="Arial" panose="020B0604020202020204" pitchFamily="34" charset="0"/>
                <a:ea typeface="Times New Roman" panose="02020603050405020304" pitchFamily="18" charset="0"/>
                <a:hlinkClick r:id="rId49" tooltip="Glomerulonephritis"/>
              </a:rPr>
              <a:t>glomerulonephritis</a:t>
            </a:r>
            <a:r>
              <a:rPr lang="en-US" sz="1800">
                <a:solidFill>
                  <a:srgbClr val="252525"/>
                </a:solidFill>
                <a:effectLst/>
                <a:latin typeface="Arial" panose="020B0604020202020204" pitchFamily="34" charset="0"/>
                <a:ea typeface="Times New Roman" panose="02020603050405020304" pitchFamily="18" charset="0"/>
              </a:rPr>
              <a:t> reduces infiltration of macrophages and T cells, reduces crescent formation, as well as scarring and renal impairment.</a:t>
            </a:r>
            <a:r>
              <a:rPr lang="en-US" sz="1800" u="sng" baseline="30000">
                <a:solidFill>
                  <a:srgbClr val="0B0080"/>
                </a:solidFill>
                <a:effectLst/>
                <a:latin typeface="Arial" panose="020B0604020202020204" pitchFamily="34" charset="0"/>
                <a:ea typeface="Times New Roman" panose="02020603050405020304" pitchFamily="18" charset="0"/>
                <a:hlinkClick r:id="rId50"/>
              </a:rPr>
              <a:t>[14]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is involved in the neuroinflammatory processes that takes place in the various diseases of the central nervous system (CNS), which are characterized by neuronal degeneration.</a:t>
            </a:r>
            <a:r>
              <a:rPr lang="en-US" sz="1800" u="sng" baseline="30000">
                <a:solidFill>
                  <a:srgbClr val="0B0080"/>
                </a:solidFill>
                <a:effectLst/>
                <a:latin typeface="Arial" panose="020B0604020202020204" pitchFamily="34" charset="0"/>
                <a:ea typeface="Times New Roman" panose="02020603050405020304" pitchFamily="18" charset="0"/>
                <a:hlinkClick r:id="rId51"/>
              </a:rPr>
              <a:t>[15]</a:t>
            </a:r>
            <a:r>
              <a:rPr lang="en-US" sz="1800">
                <a:solidFill>
                  <a:srgbClr val="252525"/>
                </a:solidFill>
                <a:effectLst/>
                <a:latin typeface="Arial" panose="020B0604020202020204" pitchFamily="34" charset="0"/>
                <a:ea typeface="Times New Roman" panose="02020603050405020304" pitchFamily="18" charset="0"/>
              </a:rPr>
              <a:t> CCL2 expression in </a:t>
            </a:r>
            <a:r>
              <a:rPr lang="en-US" sz="1800" u="sng">
                <a:solidFill>
                  <a:srgbClr val="0B0080"/>
                </a:solidFill>
                <a:effectLst/>
                <a:latin typeface="Arial" panose="020B0604020202020204" pitchFamily="34" charset="0"/>
                <a:ea typeface="Times New Roman" panose="02020603050405020304" pitchFamily="18" charset="0"/>
                <a:hlinkClick r:id="rId52" tooltip="Neuroglia"/>
              </a:rPr>
              <a:t>glial </a:t>
            </a:r>
            <a:r>
              <a:rPr lang="en-US" sz="1800" u="sng" err="1">
                <a:solidFill>
                  <a:srgbClr val="0B0080"/>
                </a:solidFill>
                <a:effectLst/>
                <a:latin typeface="Arial" panose="020B0604020202020204" pitchFamily="34" charset="0"/>
                <a:ea typeface="Times New Roman" panose="02020603050405020304" pitchFamily="18" charset="0"/>
                <a:hlinkClick r:id="rId52" tooltip="Neuroglia"/>
              </a:rPr>
              <a:t>cells</a:t>
            </a:r>
            <a:r>
              <a:rPr lang="en-US" sz="1800" err="1">
                <a:solidFill>
                  <a:srgbClr val="252525"/>
                </a:solidFill>
                <a:effectLst/>
                <a:latin typeface="Arial" panose="020B0604020202020204" pitchFamily="34" charset="0"/>
                <a:ea typeface="Times New Roman" panose="02020603050405020304" pitchFamily="18" charset="0"/>
              </a:rPr>
              <a:t>is</a:t>
            </a:r>
            <a:r>
              <a:rPr lang="en-US" sz="1800">
                <a:solidFill>
                  <a:srgbClr val="252525"/>
                </a:solidFill>
                <a:effectLst/>
                <a:latin typeface="Arial" panose="020B0604020202020204" pitchFamily="34" charset="0"/>
                <a:ea typeface="Times New Roman" panose="02020603050405020304" pitchFamily="18" charset="0"/>
              </a:rPr>
              <a:t> increased in epilepsy,</a:t>
            </a:r>
            <a:r>
              <a:rPr lang="en-US" sz="1800" u="sng" baseline="30000">
                <a:solidFill>
                  <a:srgbClr val="0B0080"/>
                </a:solidFill>
                <a:effectLst/>
                <a:latin typeface="Arial" panose="020B0604020202020204" pitchFamily="34" charset="0"/>
                <a:ea typeface="Times New Roman" panose="02020603050405020304" pitchFamily="18" charset="0"/>
                <a:hlinkClick r:id="rId53"/>
              </a:rPr>
              <a:t>[16]</a:t>
            </a:r>
            <a:r>
              <a:rPr lang="en-US" sz="1800" u="sng" baseline="30000">
                <a:solidFill>
                  <a:srgbClr val="0B0080"/>
                </a:solidFill>
                <a:effectLst/>
                <a:latin typeface="Arial" panose="020B0604020202020204" pitchFamily="34" charset="0"/>
                <a:ea typeface="Times New Roman" panose="02020603050405020304" pitchFamily="18" charset="0"/>
                <a:hlinkClick r:id="rId54"/>
              </a:rPr>
              <a:t>[17]</a:t>
            </a:r>
            <a:r>
              <a:rPr lang="en-US" sz="1800">
                <a:solidFill>
                  <a:srgbClr val="252525"/>
                </a:solidFill>
                <a:effectLst/>
                <a:latin typeface="Arial" panose="020B0604020202020204" pitchFamily="34" charset="0"/>
                <a:ea typeface="Times New Roman" panose="02020603050405020304" pitchFamily="18" charset="0"/>
              </a:rPr>
              <a:t> brain ischemia</a:t>
            </a:r>
            <a:r>
              <a:rPr lang="en-US" sz="1800" u="sng" baseline="30000">
                <a:solidFill>
                  <a:srgbClr val="0B0080"/>
                </a:solidFill>
                <a:effectLst/>
                <a:latin typeface="Arial" panose="020B0604020202020204" pitchFamily="34" charset="0"/>
                <a:ea typeface="Times New Roman" panose="02020603050405020304" pitchFamily="18" charset="0"/>
                <a:hlinkClick r:id="rId55"/>
              </a:rPr>
              <a:t>[18]</a:t>
            </a:r>
            <a:r>
              <a:rPr lang="en-US" sz="1800">
                <a:solidFill>
                  <a:srgbClr val="252525"/>
                </a:solidFill>
                <a:effectLst/>
                <a:latin typeface="Arial" panose="020B0604020202020204" pitchFamily="34" charset="0"/>
                <a:ea typeface="Times New Roman" panose="02020603050405020304" pitchFamily="18" charset="0"/>
              </a:rPr>
              <a:t> Alzheimer’s disease</a:t>
            </a:r>
            <a:r>
              <a:rPr lang="en-US" sz="1800" u="sng" baseline="30000">
                <a:solidFill>
                  <a:srgbClr val="0B0080"/>
                </a:solidFill>
                <a:effectLst/>
                <a:latin typeface="Arial" panose="020B0604020202020204" pitchFamily="34" charset="0"/>
                <a:ea typeface="Times New Roman" panose="02020603050405020304" pitchFamily="18" charset="0"/>
                <a:hlinkClick r:id="rId56"/>
              </a:rPr>
              <a:t>[19]</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7" tooltip="Experimental autoimmune encephalomyelitis"/>
              </a:rPr>
              <a:t>experimental autoimmune encephalomyelitis</a:t>
            </a:r>
            <a:r>
              <a:rPr lang="en-US" sz="1800">
                <a:solidFill>
                  <a:srgbClr val="252525"/>
                </a:solidFill>
                <a:effectLst/>
                <a:latin typeface="Arial" panose="020B0604020202020204" pitchFamily="34" charset="0"/>
                <a:ea typeface="Times New Roman" panose="02020603050405020304" pitchFamily="18" charset="0"/>
              </a:rPr>
              <a:t> (EAE),</a:t>
            </a:r>
            <a:r>
              <a:rPr lang="en-US" sz="1800" u="sng" baseline="30000">
                <a:solidFill>
                  <a:srgbClr val="0B0080"/>
                </a:solidFill>
                <a:effectLst/>
                <a:latin typeface="Arial" panose="020B0604020202020204" pitchFamily="34" charset="0"/>
                <a:ea typeface="Times New Roman" panose="02020603050405020304" pitchFamily="18" charset="0"/>
                <a:hlinkClick r:id="rId58"/>
              </a:rPr>
              <a:t>[20]</a:t>
            </a:r>
            <a:r>
              <a:rPr lang="en-US" sz="1800">
                <a:solidFill>
                  <a:srgbClr val="252525"/>
                </a:solidFill>
                <a:effectLst/>
                <a:latin typeface="Arial" panose="020B0604020202020204" pitchFamily="34" charset="0"/>
                <a:ea typeface="Times New Roman" panose="02020603050405020304" pitchFamily="18" charset="0"/>
              </a:rPr>
              <a:t> and traumatic brain injury.</a:t>
            </a:r>
            <a:r>
              <a:rPr lang="en-US" sz="1800" u="sng" baseline="30000">
                <a:solidFill>
                  <a:srgbClr val="0B0080"/>
                </a:solidFill>
                <a:effectLst/>
                <a:latin typeface="Arial" panose="020B0604020202020204" pitchFamily="34" charset="0"/>
                <a:ea typeface="Times New Roman" panose="02020603050405020304" pitchFamily="18" charset="0"/>
                <a:hlinkClick r:id="rId59"/>
              </a:rPr>
              <a:t>[21]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Hypomethylation of CpG sites within the CCL2 promoter region is affected by high levels of blood glucose and TG, which increase CCL2 levels in the blood serum. The later plays an important role in the vascular complications of type 2 diabetes</a:t>
            </a:r>
            <a:r>
              <a:rPr lang="en-US" sz="1800" u="sng" baseline="30000">
                <a:solidFill>
                  <a:srgbClr val="0B0080"/>
                </a:solidFill>
                <a:effectLst/>
                <a:latin typeface="Arial" panose="020B0604020202020204" pitchFamily="34" charset="0"/>
                <a:ea typeface="Times New Roman" panose="02020603050405020304" pitchFamily="18" charset="0"/>
                <a:hlinkClick r:id="rId60"/>
              </a:rPr>
              <a:t>[22]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induces </a:t>
            </a:r>
            <a:r>
              <a:rPr lang="en-US" sz="1800" u="sng">
                <a:solidFill>
                  <a:srgbClr val="0B0080"/>
                </a:solidFill>
                <a:effectLst/>
                <a:latin typeface="Arial" panose="020B0604020202020204" pitchFamily="34" charset="0"/>
                <a:ea typeface="Times New Roman" panose="02020603050405020304" pitchFamily="18" charset="0"/>
                <a:hlinkClick r:id="rId61" tooltip="Amylin"/>
              </a:rPr>
              <a:t>amylin</a:t>
            </a:r>
            <a:r>
              <a:rPr lang="en-US" sz="1800">
                <a:solidFill>
                  <a:srgbClr val="252525"/>
                </a:solidFill>
                <a:effectLst/>
                <a:latin typeface="Arial" panose="020B0604020202020204" pitchFamily="34" charset="0"/>
                <a:ea typeface="Times New Roman" panose="02020603050405020304" pitchFamily="18" charset="0"/>
              </a:rPr>
              <a:t> expression through </a:t>
            </a:r>
            <a:r>
              <a:rPr lang="en-US" sz="1800" u="sng">
                <a:solidFill>
                  <a:srgbClr val="0B0080"/>
                </a:solidFill>
                <a:effectLst/>
                <a:latin typeface="Arial" panose="020B0604020202020204" pitchFamily="34" charset="0"/>
                <a:ea typeface="Times New Roman" panose="02020603050405020304" pitchFamily="18" charset="0"/>
                <a:hlinkClick r:id="rId62" tooltip="MAPK3"/>
              </a:rPr>
              <a:t>ERK1</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63" tooltip="MAPK1"/>
              </a:rPr>
              <a:t>ERK2</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64" tooltip="C-Jun N-terminal kinases"/>
              </a:rPr>
              <a:t>JNK</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65" tooltip="AP-1 (transcription factor)"/>
              </a:rPr>
              <a:t>AP1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6" tooltip="NF-κB"/>
              </a:rPr>
              <a:t>NF-</a:t>
            </a:r>
            <a:r>
              <a:rPr lang="en-US" sz="1800" u="sng" err="1">
                <a:solidFill>
                  <a:srgbClr val="0B0080"/>
                </a:solidFill>
                <a:effectLst/>
                <a:latin typeface="Arial" panose="020B0604020202020204" pitchFamily="34" charset="0"/>
                <a:ea typeface="Times New Roman" panose="02020603050405020304" pitchFamily="18" charset="0"/>
                <a:hlinkClick r:id="rId66" tooltip="NF-κB"/>
              </a:rPr>
              <a:t>κB</a:t>
            </a:r>
            <a:r>
              <a:rPr lang="en-US" sz="1800">
                <a:solidFill>
                  <a:srgbClr val="252525"/>
                </a:solidFill>
                <a:effectLst/>
                <a:latin typeface="Arial" panose="020B0604020202020204" pitchFamily="34" charset="0"/>
                <a:ea typeface="Times New Roman" panose="02020603050405020304" pitchFamily="18" charset="0"/>
              </a:rPr>
              <a:t> related signaling pathways independent of </a:t>
            </a:r>
            <a:r>
              <a:rPr lang="en-US" sz="1800" u="sng">
                <a:solidFill>
                  <a:srgbClr val="0B0080"/>
                </a:solidFill>
                <a:effectLst/>
                <a:latin typeface="Arial" panose="020B0604020202020204" pitchFamily="34" charset="0"/>
                <a:ea typeface="Times New Roman" panose="02020603050405020304" pitchFamily="18" charset="0"/>
                <a:hlinkClick r:id="rId30" tooltip="CCR2"/>
              </a:rPr>
              <a:t>CCR2</a:t>
            </a:r>
            <a:r>
              <a:rPr lang="en-US" sz="1800">
                <a:solidFill>
                  <a:srgbClr val="252525"/>
                </a:solidFill>
                <a:effectLst/>
                <a:latin typeface="Arial" panose="020B0604020202020204" pitchFamily="34" charset="0"/>
                <a:ea typeface="Times New Roman" panose="02020603050405020304" pitchFamily="18" charset="0"/>
              </a:rPr>
              <a:t>. Amylin upregulation by CCL2 contributes to the elevation of the plasma amylin and insulin resistance in obesity.</a:t>
            </a:r>
            <a:r>
              <a:rPr lang="en-US" sz="1800" u="sng" baseline="30000">
                <a:solidFill>
                  <a:srgbClr val="0B0080"/>
                </a:solidFill>
                <a:effectLst/>
                <a:latin typeface="Arial" panose="020B0604020202020204" pitchFamily="34" charset="0"/>
                <a:ea typeface="Times New Roman" panose="02020603050405020304" pitchFamily="18" charset="0"/>
                <a:hlinkClick r:id="rId67"/>
              </a:rPr>
              <a:t>[23]</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68" tooltip="Adipocyte"/>
              </a:rPr>
              <a:t>Adipocytes</a:t>
            </a:r>
            <a:r>
              <a:rPr lang="en-US" sz="1800">
                <a:solidFill>
                  <a:srgbClr val="252525"/>
                </a:solidFill>
                <a:effectLst/>
                <a:latin typeface="Arial" panose="020B0604020202020204" pitchFamily="34" charset="0"/>
                <a:ea typeface="Times New Roman" panose="02020603050405020304" pitchFamily="18" charset="0"/>
              </a:rPr>
              <a:t> secrete various </a:t>
            </a:r>
            <a:r>
              <a:rPr lang="en-US" sz="1800" u="sng">
                <a:solidFill>
                  <a:srgbClr val="0B0080"/>
                </a:solidFill>
                <a:effectLst/>
                <a:latin typeface="Arial" panose="020B0604020202020204" pitchFamily="34" charset="0"/>
                <a:ea typeface="Times New Roman" panose="02020603050405020304" pitchFamily="18" charset="0"/>
                <a:hlinkClick r:id="rId69" tooltip="Adipokine"/>
              </a:rPr>
              <a:t>adipokines</a:t>
            </a:r>
            <a:r>
              <a:rPr lang="en-US" sz="1800">
                <a:solidFill>
                  <a:srgbClr val="252525"/>
                </a:solidFill>
                <a:effectLst/>
                <a:latin typeface="Arial" panose="020B0604020202020204" pitchFamily="34" charset="0"/>
                <a:ea typeface="Times New Roman" panose="02020603050405020304" pitchFamily="18" charset="0"/>
              </a:rPr>
              <a:t> that may be involved in the negative cross-talk between adipose tissue and skeletal muscle. CCL2 impairs insulin signaling in skeletal muscle cells via ERK1/2 activation at doses similar to its physiological plasma concentrations (200 </a:t>
            </a:r>
            <a:r>
              <a:rPr lang="en-US" sz="1800" err="1">
                <a:solidFill>
                  <a:srgbClr val="252525"/>
                </a:solidFill>
                <a:effectLst/>
                <a:latin typeface="Arial" panose="020B0604020202020204" pitchFamily="34" charset="0"/>
                <a:ea typeface="Times New Roman" panose="02020603050405020304" pitchFamily="18" charset="0"/>
              </a:rPr>
              <a:t>pg</a:t>
            </a:r>
            <a:r>
              <a:rPr lang="en-US" sz="1800">
                <a:solidFill>
                  <a:srgbClr val="252525"/>
                </a:solidFill>
                <a:effectLst/>
                <a:latin typeface="Arial" panose="020B0604020202020204" pitchFamily="34" charset="0"/>
                <a:ea typeface="Times New Roman" panose="02020603050405020304" pitchFamily="18" charset="0"/>
              </a:rPr>
              <a:t>/mL), but does not involve activation of the NF-</a:t>
            </a:r>
            <a:r>
              <a:rPr lang="en-US" sz="1800" err="1">
                <a:solidFill>
                  <a:srgbClr val="252525"/>
                </a:solidFill>
                <a:effectLst/>
                <a:latin typeface="Arial" panose="020B0604020202020204" pitchFamily="34" charset="0"/>
                <a:ea typeface="Times New Roman" panose="02020603050405020304" pitchFamily="18" charset="0"/>
              </a:rPr>
              <a:t>κB</a:t>
            </a:r>
            <a:r>
              <a:rPr lang="en-US" sz="1800">
                <a:solidFill>
                  <a:srgbClr val="252525"/>
                </a:solidFill>
                <a:effectLst/>
                <a:latin typeface="Arial" panose="020B0604020202020204" pitchFamily="34" charset="0"/>
                <a:ea typeface="Times New Roman" panose="02020603050405020304" pitchFamily="18" charset="0"/>
              </a:rPr>
              <a:t> pathway. CCL2 significantly reduced insulin-stimulated glucose uptake in </a:t>
            </a:r>
            <a:r>
              <a:rPr lang="en-US" sz="1800" u="sng">
                <a:solidFill>
                  <a:srgbClr val="0B0080"/>
                </a:solidFill>
                <a:effectLst/>
                <a:latin typeface="Arial" panose="020B0604020202020204" pitchFamily="34" charset="0"/>
                <a:ea typeface="Times New Roman" panose="02020603050405020304" pitchFamily="18" charset="0"/>
                <a:hlinkClick r:id="rId70" tooltip="Myocyte"/>
              </a:rPr>
              <a:t>myocytes</a:t>
            </a:r>
            <a:r>
              <a:rPr lang="en-US" sz="1800">
                <a:solidFill>
                  <a:srgbClr val="252525"/>
                </a:solidFill>
                <a:effectLst/>
                <a:latin typeface="Arial" panose="020B0604020202020204" pitchFamily="34" charset="0"/>
                <a:ea typeface="Times New Roman" panose="02020603050405020304" pitchFamily="18" charset="0"/>
              </a:rPr>
              <a:t>. CCL2 may represent a molecular link in the negative cross-talk between adipose tissue and skeletal muscle assigning a completely novel important role to CCL2 besides inflammation.</a:t>
            </a:r>
            <a:r>
              <a:rPr lang="en-US" sz="1800" u="sng" baseline="30000">
                <a:solidFill>
                  <a:srgbClr val="0B0080"/>
                </a:solidFill>
                <a:effectLst/>
                <a:latin typeface="Arial" panose="020B0604020202020204" pitchFamily="34" charset="0"/>
                <a:ea typeface="Times New Roman" panose="02020603050405020304" pitchFamily="18" charset="0"/>
                <a:hlinkClick r:id="rId71"/>
              </a:rPr>
              <a:t>[24]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Incubation of HL-1 </a:t>
            </a:r>
            <a:r>
              <a:rPr lang="en-US" sz="1800" u="sng">
                <a:solidFill>
                  <a:srgbClr val="0B0080"/>
                </a:solidFill>
                <a:effectLst/>
                <a:latin typeface="Arial" panose="020B0604020202020204" pitchFamily="34" charset="0"/>
                <a:ea typeface="Times New Roman" panose="02020603050405020304" pitchFamily="18" charset="0"/>
                <a:hlinkClick r:id="rId72" tooltip="Cardiomyocyte"/>
              </a:rPr>
              <a:t>cardiomyocytes</a:t>
            </a:r>
            <a:r>
              <a:rPr lang="en-US" sz="1800">
                <a:solidFill>
                  <a:srgbClr val="252525"/>
                </a:solidFill>
                <a:effectLst/>
                <a:latin typeface="Arial" panose="020B0604020202020204" pitchFamily="34" charset="0"/>
                <a:ea typeface="Times New Roman" panose="02020603050405020304" pitchFamily="18" charset="0"/>
              </a:rPr>
              <a:t> and human myocytes with oxidized-LDL induced the expression of </a:t>
            </a:r>
            <a:r>
              <a:rPr lang="en-US" sz="1800" u="sng">
                <a:solidFill>
                  <a:srgbClr val="0B0080"/>
                </a:solidFill>
                <a:effectLst/>
                <a:latin typeface="Arial" panose="020B0604020202020204" pitchFamily="34" charset="0"/>
                <a:ea typeface="Times New Roman" panose="02020603050405020304" pitchFamily="18" charset="0"/>
                <a:hlinkClick r:id="rId73" tooltip="Brain natriuretic peptide"/>
              </a:rPr>
              <a:t>BNP</a:t>
            </a:r>
            <a:r>
              <a:rPr lang="en-US" sz="1800">
                <a:solidFill>
                  <a:srgbClr val="252525"/>
                </a:solidFill>
                <a:effectLst/>
                <a:latin typeface="Arial" panose="020B0604020202020204" pitchFamily="34" charset="0"/>
                <a:ea typeface="Times New Roman" panose="02020603050405020304" pitchFamily="18" charset="0"/>
              </a:rPr>
              <a:t> and CCL2 genes, while native LDL (N-LDL) had no effect.</a:t>
            </a:r>
            <a:r>
              <a:rPr lang="en-US" sz="1800" u="sng" baseline="30000">
                <a:solidFill>
                  <a:srgbClr val="0B0080"/>
                </a:solidFill>
                <a:effectLst/>
                <a:latin typeface="Arial" panose="020B0604020202020204" pitchFamily="34" charset="0"/>
                <a:ea typeface="Times New Roman" panose="02020603050405020304" pitchFamily="18" charset="0"/>
                <a:hlinkClick r:id="rId74"/>
              </a:rPr>
              <a:t>[25]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Treatment with melatonin in old mice with age related liver inflammation decreased the mRNA expression of </a:t>
            </a:r>
            <a:r>
              <a:rPr lang="en-US" sz="1800" u="sng">
                <a:solidFill>
                  <a:srgbClr val="0B0080"/>
                </a:solidFill>
                <a:effectLst/>
                <a:latin typeface="Arial" panose="020B0604020202020204" pitchFamily="34" charset="0"/>
                <a:ea typeface="Times New Roman" panose="02020603050405020304" pitchFamily="18" charset="0"/>
                <a:hlinkClick r:id="rId75" tooltip="Tumor necrosis factor-alpha"/>
              </a:rPr>
              <a:t>TNF-α</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6" tooltip="IL1B"/>
              </a:rPr>
              <a:t>IL-1β</a:t>
            </a:r>
            <a:r>
              <a:rPr lang="en-US" sz="1800">
                <a:solidFill>
                  <a:srgbClr val="252525"/>
                </a:solidFill>
                <a:effectLst/>
                <a:latin typeface="Arial" panose="020B0604020202020204" pitchFamily="34" charset="0"/>
                <a:ea typeface="Times New Roman" panose="02020603050405020304" pitchFamily="18" charset="0"/>
              </a:rPr>
              <a:t>, HO (</a:t>
            </a:r>
            <a:r>
              <a:rPr lang="en-US" sz="1800" u="sng">
                <a:solidFill>
                  <a:srgbClr val="0B0080"/>
                </a:solidFill>
                <a:effectLst/>
                <a:latin typeface="Arial" panose="020B0604020202020204" pitchFamily="34" charset="0"/>
                <a:ea typeface="Times New Roman" panose="02020603050405020304" pitchFamily="18" charset="0"/>
                <a:hlinkClick r:id="rId77" tooltip="HMOX1"/>
              </a:rPr>
              <a:t>HO-1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8" tooltip="HMOX2"/>
              </a:rPr>
              <a:t>HO-2</a:t>
            </a:r>
            <a:r>
              <a:rPr lang="en-US" sz="1800">
                <a:solidFill>
                  <a:srgbClr val="252525"/>
                </a:solidFill>
                <a:effectLst/>
                <a:latin typeface="Arial" panose="020B0604020202020204" pitchFamily="34" charset="0"/>
                <a:ea typeface="Times New Roman" panose="02020603050405020304" pitchFamily="18" charset="0"/>
              </a:rPr>
              <a:t>), </a:t>
            </a:r>
            <a:r>
              <a:rPr lang="en-US" sz="1800" u="sng" err="1">
                <a:solidFill>
                  <a:srgbClr val="0B0080"/>
                </a:solidFill>
                <a:effectLst/>
                <a:latin typeface="Arial" panose="020B0604020202020204" pitchFamily="34" charset="0"/>
                <a:ea typeface="Times New Roman" panose="02020603050405020304" pitchFamily="18" charset="0"/>
                <a:hlinkClick r:id="rId79" tooltip="Nitric oxide synthase"/>
              </a:rPr>
              <a:t>iNOS</a:t>
            </a:r>
            <a:r>
              <a:rPr lang="en-US" sz="1800">
                <a:solidFill>
                  <a:srgbClr val="252525"/>
                </a:solidFill>
                <a:effectLst/>
                <a:latin typeface="Arial" panose="020B0604020202020204" pitchFamily="34" charset="0"/>
                <a:ea typeface="Times New Roman" panose="02020603050405020304" pitchFamily="18" charset="0"/>
              </a:rPr>
              <a:t>, CCL2, </a:t>
            </a:r>
            <a:r>
              <a:rPr lang="en-US" sz="1800" u="sng">
                <a:solidFill>
                  <a:srgbClr val="0B0080"/>
                </a:solidFill>
                <a:effectLst/>
                <a:latin typeface="Arial" panose="020B0604020202020204" pitchFamily="34" charset="0"/>
                <a:ea typeface="Times New Roman" panose="02020603050405020304" pitchFamily="18" charset="0"/>
                <a:hlinkClick r:id="rId80" tooltip="NFKB1"/>
              </a:rPr>
              <a:t>NF-κB1</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81" tooltip="NFKB2"/>
              </a:rPr>
              <a:t>NF-κB2</a:t>
            </a:r>
            <a:r>
              <a:rPr lang="en-US" sz="1800">
                <a:solidFill>
                  <a:srgbClr val="252525"/>
                </a:solidFill>
                <a:effectLst/>
                <a:latin typeface="Arial" panose="020B0604020202020204" pitchFamily="34" charset="0"/>
                <a:ea typeface="Times New Roman" panose="02020603050405020304" pitchFamily="18" charset="0"/>
              </a:rPr>
              <a:t> and NKAP in old male mice. The protein expression of </a:t>
            </a:r>
            <a:r>
              <a:rPr lang="en-US" sz="1800" u="sng">
                <a:solidFill>
                  <a:srgbClr val="0B0080"/>
                </a:solidFill>
                <a:effectLst/>
                <a:latin typeface="Arial" panose="020B0604020202020204" pitchFamily="34" charset="0"/>
                <a:ea typeface="Times New Roman" panose="02020603050405020304" pitchFamily="18" charset="0"/>
                <a:hlinkClick r:id="rId75" tooltip="Tumor necrosis factor-alpha"/>
              </a:rPr>
              <a:t>TNF-α</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6" tooltip="IL1B"/>
              </a:rPr>
              <a:t>IL-1β</a:t>
            </a:r>
            <a:r>
              <a:rPr lang="en-US" sz="1800">
                <a:solidFill>
                  <a:srgbClr val="252525"/>
                </a:solidFill>
                <a:effectLst/>
                <a:latin typeface="Arial" panose="020B0604020202020204" pitchFamily="34" charset="0"/>
                <a:ea typeface="Times New Roman" panose="02020603050405020304" pitchFamily="18" charset="0"/>
              </a:rPr>
              <a:t> was also decreased and </a:t>
            </a:r>
            <a:r>
              <a:rPr lang="en-US" sz="1800" u="sng">
                <a:solidFill>
                  <a:srgbClr val="0B0080"/>
                </a:solidFill>
                <a:effectLst/>
                <a:latin typeface="Arial" panose="020B0604020202020204" pitchFamily="34" charset="0"/>
                <a:ea typeface="Times New Roman" panose="02020603050405020304" pitchFamily="18" charset="0"/>
                <a:hlinkClick r:id="rId82" tooltip="Interleukin 10"/>
              </a:rPr>
              <a:t>IL-10</a:t>
            </a:r>
            <a:r>
              <a:rPr lang="en-US" sz="1800">
                <a:solidFill>
                  <a:srgbClr val="252525"/>
                </a:solidFill>
                <a:effectLst/>
                <a:latin typeface="Arial" panose="020B0604020202020204" pitchFamily="34" charset="0"/>
                <a:ea typeface="Times New Roman" panose="02020603050405020304" pitchFamily="18" charset="0"/>
              </a:rPr>
              <a:t> increased with melatonin treatment. Exogenous administration of </a:t>
            </a:r>
            <a:r>
              <a:rPr lang="en-US" sz="1800" u="sng">
                <a:solidFill>
                  <a:srgbClr val="0B0080"/>
                </a:solidFill>
                <a:effectLst/>
                <a:latin typeface="Arial" panose="020B0604020202020204" pitchFamily="34" charset="0"/>
                <a:ea typeface="Times New Roman" panose="02020603050405020304" pitchFamily="18" charset="0"/>
                <a:hlinkClick r:id="rId83" tooltip="Melatonin"/>
              </a:rPr>
              <a:t>melatonin</a:t>
            </a:r>
            <a:r>
              <a:rPr lang="en-US" sz="1800">
                <a:solidFill>
                  <a:srgbClr val="252525"/>
                </a:solidFill>
                <a:effectLst/>
                <a:latin typeface="Arial" panose="020B0604020202020204" pitchFamily="34" charset="0"/>
                <a:ea typeface="Times New Roman" panose="02020603050405020304" pitchFamily="18" charset="0"/>
              </a:rPr>
              <a:t> was able to reduce inflammation.</a:t>
            </a:r>
            <a:r>
              <a:rPr lang="en-US" sz="1800" u="sng" baseline="30000">
                <a:solidFill>
                  <a:srgbClr val="0B0080"/>
                </a:solidFill>
                <a:effectLst/>
                <a:latin typeface="Arial" panose="020B0604020202020204" pitchFamily="34" charset="0"/>
                <a:ea typeface="Times New Roman" panose="02020603050405020304" pitchFamily="18" charset="0"/>
                <a:hlinkClick r:id="rId84"/>
              </a:rPr>
              <a:t>[26]</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MIG</a:t>
            </a:r>
            <a:r>
              <a:rPr lang="en-US" sz="1800" b="0" kern="0">
                <a:solidFill>
                  <a:srgbClr val="365F91"/>
                </a:solidFill>
                <a:effectLst/>
                <a:latin typeface="Arial-BoldMT"/>
                <a:ea typeface="Times New Roman" panose="02020603050405020304" pitchFamily="18" charset="0"/>
                <a:cs typeface="Arial-BoldMT"/>
              </a:rPr>
              <a:t>, </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CXCL9</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b="1">
                <a:solidFill>
                  <a:srgbClr val="252525"/>
                </a:solidFill>
                <a:effectLst/>
                <a:latin typeface="Arial" panose="020B0604020202020204" pitchFamily="34" charset="0"/>
                <a:ea typeface="Times New Roman" panose="02020603050405020304" pitchFamily="18" charset="0"/>
              </a:rPr>
              <a:t>Chemokine (C-X-C motif) ligand 9</a:t>
            </a:r>
            <a:r>
              <a:rPr lang="en-US" sz="1800">
                <a:solidFill>
                  <a:srgbClr val="252525"/>
                </a:solidFill>
                <a:effectLst/>
                <a:latin typeface="Arial" panose="020B0604020202020204" pitchFamily="34" charset="0"/>
                <a:ea typeface="Times New Roman" panose="02020603050405020304" pitchFamily="18" charset="0"/>
              </a:rPr>
              <a:t> (CXCL9) is a small </a:t>
            </a:r>
            <a:r>
              <a:rPr lang="en-US" sz="1800" u="sng">
                <a:solidFill>
                  <a:srgbClr val="0B0080"/>
                </a:solidFill>
                <a:effectLst/>
                <a:latin typeface="Arial" panose="020B0604020202020204" pitchFamily="34" charset="0"/>
                <a:ea typeface="Times New Roman" panose="02020603050405020304" pitchFamily="18" charset="0"/>
                <a:hlinkClick r:id="rId3" tooltip="Cytokine"/>
              </a:rPr>
              <a:t>cytokine</a:t>
            </a:r>
            <a:r>
              <a:rPr lang="en-US" sz="1800">
                <a:solidFill>
                  <a:srgbClr val="252525"/>
                </a:solidFill>
                <a:effectLst/>
                <a:latin typeface="Arial" panose="020B0604020202020204" pitchFamily="34" charset="0"/>
                <a:ea typeface="Times New Roman" panose="02020603050405020304" pitchFamily="18" charset="0"/>
              </a:rPr>
              <a:t> belonging to the CXC </a:t>
            </a:r>
            <a:r>
              <a:rPr lang="en-US" sz="1800" u="sng">
                <a:solidFill>
                  <a:srgbClr val="0B0080"/>
                </a:solidFill>
                <a:effectLst/>
                <a:latin typeface="Arial" panose="020B0604020202020204" pitchFamily="34" charset="0"/>
                <a:ea typeface="Times New Roman" panose="02020603050405020304" pitchFamily="18" charset="0"/>
                <a:hlinkClick r:id="rId4" tooltip="Chemokine"/>
              </a:rPr>
              <a:t>chemokine</a:t>
            </a:r>
            <a:r>
              <a:rPr lang="en-US" sz="1800">
                <a:solidFill>
                  <a:srgbClr val="252525"/>
                </a:solidFill>
                <a:effectLst/>
                <a:latin typeface="Arial" panose="020B0604020202020204" pitchFamily="34" charset="0"/>
                <a:ea typeface="Times New Roman" panose="02020603050405020304" pitchFamily="18" charset="0"/>
              </a:rPr>
              <a:t> family that is also known as </a:t>
            </a:r>
            <a:r>
              <a:rPr lang="en-US" sz="1800" err="1">
                <a:solidFill>
                  <a:srgbClr val="252525"/>
                </a:solidFill>
                <a:effectLst/>
                <a:latin typeface="Arial" panose="020B0604020202020204" pitchFamily="34" charset="0"/>
                <a:ea typeface="Times New Roman" panose="02020603050405020304" pitchFamily="18" charset="0"/>
              </a:rPr>
              <a:t>Monokine</a:t>
            </a:r>
            <a:r>
              <a:rPr lang="en-US" sz="1800">
                <a:solidFill>
                  <a:srgbClr val="252525"/>
                </a:solidFill>
                <a:effectLst/>
                <a:latin typeface="Arial" panose="020B0604020202020204" pitchFamily="34" charset="0"/>
                <a:ea typeface="Times New Roman" panose="02020603050405020304" pitchFamily="18" charset="0"/>
              </a:rPr>
              <a:t> induced by gamma interferon (MIG). CXCL9 is a T-cell </a:t>
            </a:r>
            <a:r>
              <a:rPr lang="en-US" sz="1800" u="sng">
                <a:solidFill>
                  <a:srgbClr val="0B0080"/>
                </a:solidFill>
                <a:effectLst/>
                <a:latin typeface="Arial" panose="020B0604020202020204" pitchFamily="34" charset="0"/>
                <a:ea typeface="Times New Roman" panose="02020603050405020304" pitchFamily="18" charset="0"/>
                <a:hlinkClick r:id="rId85" tooltip="Chemoattractant"/>
              </a:rPr>
              <a:t>chemoattractant</a:t>
            </a:r>
            <a:r>
              <a:rPr lang="en-US" sz="1800">
                <a:solidFill>
                  <a:srgbClr val="252525"/>
                </a:solidFill>
                <a:effectLst/>
                <a:latin typeface="Arial" panose="020B0604020202020204" pitchFamily="34" charset="0"/>
                <a:ea typeface="Times New Roman" panose="02020603050405020304" pitchFamily="18" charset="0"/>
              </a:rPr>
              <a:t>, which is induced by </a:t>
            </a:r>
            <a:r>
              <a:rPr lang="en-US" sz="1800" u="sng">
                <a:solidFill>
                  <a:srgbClr val="0B0080"/>
                </a:solidFill>
                <a:effectLst/>
                <a:latin typeface="Arial" panose="020B0604020202020204" pitchFamily="34" charset="0"/>
                <a:ea typeface="Times New Roman" panose="02020603050405020304" pitchFamily="18" charset="0"/>
                <a:hlinkClick r:id="rId86" tooltip="Interferon gamma"/>
              </a:rPr>
              <a:t>IFN-γ</a:t>
            </a:r>
            <a:r>
              <a:rPr lang="en-US" sz="1800">
                <a:solidFill>
                  <a:srgbClr val="252525"/>
                </a:solidFill>
                <a:effectLst/>
                <a:latin typeface="Arial" panose="020B0604020202020204" pitchFamily="34" charset="0"/>
                <a:ea typeface="Times New Roman" panose="02020603050405020304" pitchFamily="18" charset="0"/>
              </a:rPr>
              <a:t>. It is closely related to two other CXC chemokines called </a:t>
            </a:r>
            <a:r>
              <a:rPr lang="en-US" sz="1800" u="sng">
                <a:solidFill>
                  <a:srgbClr val="0B0080"/>
                </a:solidFill>
                <a:effectLst/>
                <a:latin typeface="Arial" panose="020B0604020202020204" pitchFamily="34" charset="0"/>
                <a:ea typeface="Times New Roman" panose="02020603050405020304" pitchFamily="18" charset="0"/>
                <a:hlinkClick r:id="rId87" tooltip="CXCL10"/>
              </a:rPr>
              <a:t>CXCL10</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88" tooltip="CXCL11"/>
              </a:rPr>
              <a:t>CXCL11</a:t>
            </a:r>
            <a:r>
              <a:rPr lang="en-US" sz="1800">
                <a:solidFill>
                  <a:srgbClr val="252525"/>
                </a:solidFill>
                <a:effectLst/>
                <a:latin typeface="Arial" panose="020B0604020202020204" pitchFamily="34" charset="0"/>
                <a:ea typeface="Times New Roman" panose="02020603050405020304" pitchFamily="18" charset="0"/>
              </a:rPr>
              <a:t>, whose genes are located near the </a:t>
            </a:r>
            <a:r>
              <a:rPr lang="en-US" sz="1800" u="sng">
                <a:solidFill>
                  <a:srgbClr val="0B0080"/>
                </a:solidFill>
                <a:effectLst/>
                <a:latin typeface="Arial" panose="020B0604020202020204" pitchFamily="34" charset="0"/>
                <a:ea typeface="Times New Roman" panose="02020603050405020304" pitchFamily="18" charset="0"/>
                <a:hlinkClick r:id="rId89" tooltip="Gene"/>
              </a:rPr>
              <a:t>gene</a:t>
            </a:r>
            <a:r>
              <a:rPr lang="en-US" sz="1800">
                <a:solidFill>
                  <a:srgbClr val="252525"/>
                </a:solidFill>
                <a:effectLst/>
                <a:latin typeface="Arial" panose="020B0604020202020204" pitchFamily="34" charset="0"/>
                <a:ea typeface="Times New Roman" panose="02020603050405020304" pitchFamily="18" charset="0"/>
              </a:rPr>
              <a:t> for CXCL9 on human </a:t>
            </a:r>
            <a:r>
              <a:rPr lang="en-US" sz="1800" u="sng">
                <a:solidFill>
                  <a:srgbClr val="0B0080"/>
                </a:solidFill>
                <a:effectLst/>
                <a:latin typeface="Arial" panose="020B0604020202020204" pitchFamily="34" charset="0"/>
                <a:ea typeface="Times New Roman" panose="02020603050405020304" pitchFamily="18" charset="0"/>
                <a:hlinkClick r:id="rId90" tooltip="Chromosome 4"/>
              </a:rPr>
              <a:t>chromosome 4</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1"/>
              </a:rPr>
              <a:t>[1]</a:t>
            </a:r>
            <a:r>
              <a:rPr lang="en-US" sz="1800" u="sng" baseline="30000">
                <a:solidFill>
                  <a:srgbClr val="0B0080"/>
                </a:solidFill>
                <a:effectLst/>
                <a:latin typeface="Arial" panose="020B0604020202020204" pitchFamily="34" charset="0"/>
                <a:ea typeface="Times New Roman" panose="02020603050405020304" pitchFamily="18" charset="0"/>
                <a:hlinkClick r:id="rId92"/>
              </a:rPr>
              <a:t>[2]</a:t>
            </a:r>
            <a:r>
              <a:rPr lang="en-US" sz="1800">
                <a:solidFill>
                  <a:srgbClr val="252525"/>
                </a:solidFill>
                <a:effectLst/>
                <a:latin typeface="Arial" panose="020B0604020202020204" pitchFamily="34" charset="0"/>
                <a:ea typeface="Times New Roman" panose="02020603050405020304" pitchFamily="18" charset="0"/>
              </a:rPr>
              <a:t> CXCL9, CXCL10 and CXCL11 all elicit their chemotactic functions by interacting with the </a:t>
            </a:r>
            <a:r>
              <a:rPr lang="en-US" sz="1800" u="sng">
                <a:solidFill>
                  <a:srgbClr val="0B0080"/>
                </a:solidFill>
                <a:effectLst/>
                <a:latin typeface="Arial" panose="020B0604020202020204" pitchFamily="34" charset="0"/>
                <a:ea typeface="Times New Roman" panose="02020603050405020304" pitchFamily="18" charset="0"/>
                <a:hlinkClick r:id="rId93"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4" tooltip="CXC chemokine receptors"/>
              </a:rPr>
              <a:t>CXCR3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5"/>
              </a:rPr>
              <a:t>[3]</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96" tooltip="Neutrophil"/>
              </a:rPr>
              <a:t>Neutrophil</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7" tooltip="Collagenase"/>
              </a:rPr>
              <a:t>collagenase</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98" tooltip="Matrix metalloproteinase"/>
              </a:rPr>
              <a:t>matrix metalloproteinase</a:t>
            </a:r>
            <a:r>
              <a:rPr lang="en-US" sz="1800">
                <a:solidFill>
                  <a:srgbClr val="252525"/>
                </a:solidFill>
                <a:effectLst/>
                <a:latin typeface="Arial" panose="020B0604020202020204" pitchFamily="34" charset="0"/>
                <a:ea typeface="Times New Roman" panose="02020603050405020304" pitchFamily="18" charset="0"/>
              </a:rPr>
              <a:t> 8 (MMP-8) degrades CXCL9 and cleaves CXCL10 at two positions.</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99" tooltip="Gelatinase"/>
              </a:rPr>
              <a:t>Gelatinase</a:t>
            </a:r>
            <a:r>
              <a:rPr lang="en-US" sz="1800">
                <a:solidFill>
                  <a:srgbClr val="252525"/>
                </a:solidFill>
                <a:effectLst/>
                <a:latin typeface="Arial" panose="020B0604020202020204" pitchFamily="34" charset="0"/>
                <a:ea typeface="Times New Roman" panose="02020603050405020304" pitchFamily="18" charset="0"/>
              </a:rPr>
              <a:t> B/matrix metalloproteinase 9 (MMP-9) degrades CXCL10 and cleaves CXCL9 at three different sites in its extended carboxy-terminal region.</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20</a:t>
            </a:fld>
            <a:endParaRPr lang="en-NG"/>
          </a:p>
        </p:txBody>
      </p:sp>
    </p:spTree>
    <p:extLst>
      <p:ext uri="{BB962C8B-B14F-4D97-AF65-F5344CB8AC3E}">
        <p14:creationId xmlns:p14="http://schemas.microsoft.com/office/powerpoint/2010/main" val="385019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Interferon gamma</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IFNγ</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Protein dimer"/>
              </a:rPr>
              <a:t>dimerized</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soluble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is the only member of the type II class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Interferon"/>
              </a:rPr>
              <a:t>interferons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a:rPr>
              <a:t>[2]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The existence of this interferon, which early in its history was known as immune interferon, was recognized when human blood lymphocytes</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a:rPr>
              <a:t>[3]</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or mouse peritoneal lymphocytes</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a:rPr>
              <a:t>[4]</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obtained from tuberculin-sensitized individuals were challenged with PPD and resulting supernatants were shown to inhibit growth of vesicular stomatitis virus. Those reports also contained the basic observation underlying the now widely employed interferon gamma release assay used to test for tuberculosis. This interferon was later called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Macrophage-activating factor"/>
              </a:rPr>
              <a:t>macrophage-activating factor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 term now used to describe a larger family of proteins to which </a:t>
            </a:r>
            <a:r>
              <a:rPr lang="en-US" sz="1800"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IFNγ</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belongs. In humans, the </a:t>
            </a:r>
            <a:r>
              <a:rPr lang="en-US" sz="1800"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IFNγ</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protein is encoded by the </a:t>
            </a:r>
            <a:r>
              <a:rPr lang="en-US" sz="1800" i="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IFNG</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0" tooltip="Gene"/>
              </a:rPr>
              <a:t>gene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1"/>
              </a:rPr>
              <a:t>[5]</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2"/>
              </a:rPr>
              <a:t>[6]</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3"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or type II interferon, is a cytokine that is critical for </a:t>
            </a:r>
            <a:r>
              <a:rPr lang="en-US" sz="1800" u="sng">
                <a:solidFill>
                  <a:srgbClr val="0B0080"/>
                </a:solidFill>
                <a:effectLst/>
                <a:latin typeface="Arial" panose="020B0604020202020204" pitchFamily="34" charset="0"/>
                <a:ea typeface="Times New Roman" panose="02020603050405020304" pitchFamily="18" charset="0"/>
                <a:hlinkClick r:id="rId14" tooltip="Innate immunity"/>
              </a:rPr>
              <a:t>innate</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5" tooltip="Adaptive immunity"/>
              </a:rPr>
              <a:t>adaptive immunity</a:t>
            </a:r>
            <a:r>
              <a:rPr lang="en-US" sz="1800">
                <a:solidFill>
                  <a:srgbClr val="252525"/>
                </a:solidFill>
                <a:effectLst/>
                <a:latin typeface="Arial" panose="020B0604020202020204" pitchFamily="34" charset="0"/>
                <a:ea typeface="Times New Roman" panose="02020603050405020304" pitchFamily="18" charset="0"/>
              </a:rPr>
              <a:t> against viral and intracellular bacterial infections and for tumor control.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is an important activator of macrophages. Aberrant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expression is associated with a number of autoinflammatory and </a:t>
            </a:r>
            <a:r>
              <a:rPr lang="en-US" sz="1800" u="sng">
                <a:solidFill>
                  <a:srgbClr val="0B0080"/>
                </a:solidFill>
                <a:effectLst/>
                <a:latin typeface="Arial" panose="020B0604020202020204" pitchFamily="34" charset="0"/>
                <a:ea typeface="Times New Roman" panose="02020603050405020304" pitchFamily="18" charset="0"/>
                <a:hlinkClick r:id="rId16" tooltip="Autoimmune"/>
              </a:rPr>
              <a:t>autoimmune</a:t>
            </a:r>
            <a:r>
              <a:rPr lang="en-US" sz="1800">
                <a:solidFill>
                  <a:srgbClr val="252525"/>
                </a:solidFill>
                <a:effectLst/>
                <a:latin typeface="Arial" panose="020B0604020202020204" pitchFamily="34" charset="0"/>
                <a:ea typeface="Times New Roman" panose="02020603050405020304" pitchFamily="18" charset="0"/>
              </a:rPr>
              <a:t> diseases. The importance of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in the immune system stems in part from its ability to inhibit viral replication directly, and most importantly from its immunostimulatory and immunomodulatory effects.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is produced predominantly by natural killer (</a:t>
            </a:r>
            <a:r>
              <a:rPr lang="en-US" sz="1800" u="sng">
                <a:solidFill>
                  <a:srgbClr val="0B0080"/>
                </a:solidFill>
                <a:effectLst/>
                <a:latin typeface="Arial" panose="020B0604020202020204" pitchFamily="34" charset="0"/>
                <a:ea typeface="Times New Roman" panose="02020603050405020304" pitchFamily="18" charset="0"/>
                <a:hlinkClick r:id="rId17" tooltip="Natural killer cell"/>
              </a:rPr>
              <a:t>NK</a:t>
            </a:r>
            <a:r>
              <a:rPr lang="en-US" sz="1800">
                <a:solidFill>
                  <a:srgbClr val="252525"/>
                </a:solidFill>
                <a:effectLst/>
                <a:latin typeface="Arial" panose="020B0604020202020204" pitchFamily="34" charset="0"/>
                <a:ea typeface="Times New Roman" panose="02020603050405020304" pitchFamily="18" charset="0"/>
              </a:rPr>
              <a:t>) and natural killer T (</a:t>
            </a:r>
            <a:r>
              <a:rPr lang="en-US" sz="1800" u="sng">
                <a:solidFill>
                  <a:srgbClr val="0B0080"/>
                </a:solidFill>
                <a:effectLst/>
                <a:latin typeface="Arial" panose="020B0604020202020204" pitchFamily="34" charset="0"/>
                <a:ea typeface="Times New Roman" panose="02020603050405020304" pitchFamily="18" charset="0"/>
                <a:hlinkClick r:id="rId18" tooltip="Natural Killer T cell"/>
              </a:rPr>
              <a:t>NKT</a:t>
            </a:r>
            <a:r>
              <a:rPr lang="en-US" sz="1800">
                <a:solidFill>
                  <a:srgbClr val="252525"/>
                </a:solidFill>
                <a:effectLst/>
                <a:latin typeface="Arial" panose="020B0604020202020204" pitchFamily="34" charset="0"/>
                <a:ea typeface="Times New Roman" panose="02020603050405020304" pitchFamily="18" charset="0"/>
              </a:rPr>
              <a:t>) cells as part of the innate immune response, and by</a:t>
            </a:r>
            <a:r>
              <a:rPr lang="en-US" sz="1800" u="sng">
                <a:solidFill>
                  <a:srgbClr val="0B0080"/>
                </a:solidFill>
                <a:effectLst/>
                <a:latin typeface="Arial" panose="020B0604020202020204" pitchFamily="34" charset="0"/>
                <a:ea typeface="Times New Roman" panose="02020603050405020304" pitchFamily="18" charset="0"/>
                <a:hlinkClick r:id="rId19" tooltip="CD4"/>
              </a:rPr>
              <a:t>CD4</a:t>
            </a:r>
            <a:r>
              <a:rPr lang="en-US" sz="1800">
                <a:solidFill>
                  <a:srgbClr val="252525"/>
                </a:solidFill>
                <a:effectLst/>
                <a:latin typeface="Arial" panose="020B0604020202020204" pitchFamily="34" charset="0"/>
                <a:ea typeface="Times New Roman" panose="02020603050405020304" pitchFamily="18" charset="0"/>
              </a:rPr>
              <a:t> Th1 and </a:t>
            </a:r>
            <a:r>
              <a:rPr lang="en-US" sz="1800" u="sng">
                <a:solidFill>
                  <a:srgbClr val="0B0080"/>
                </a:solidFill>
                <a:effectLst/>
                <a:latin typeface="Arial" panose="020B0604020202020204" pitchFamily="34" charset="0"/>
                <a:ea typeface="Times New Roman" panose="02020603050405020304" pitchFamily="18" charset="0"/>
                <a:hlinkClick r:id="rId20" tooltip="CD8"/>
              </a:rPr>
              <a:t>CD8</a:t>
            </a:r>
            <a:r>
              <a:rPr lang="en-US" sz="1800">
                <a:solidFill>
                  <a:srgbClr val="252525"/>
                </a:solidFill>
                <a:effectLst/>
                <a:latin typeface="Arial" panose="020B0604020202020204" pitchFamily="34" charset="0"/>
                <a:ea typeface="Times New Roman" panose="02020603050405020304" pitchFamily="18" charset="0"/>
              </a:rPr>
              <a:t> cytotoxic T lymphocyte (</a:t>
            </a:r>
            <a:r>
              <a:rPr lang="en-US" sz="1800" u="sng">
                <a:solidFill>
                  <a:srgbClr val="0B0080"/>
                </a:solidFill>
                <a:effectLst/>
                <a:latin typeface="Arial" panose="020B0604020202020204" pitchFamily="34" charset="0"/>
                <a:ea typeface="Times New Roman" panose="02020603050405020304" pitchFamily="18" charset="0"/>
                <a:hlinkClick r:id="rId21" tooltip="Cytotoxic T cell"/>
              </a:rPr>
              <a:t>CTL</a:t>
            </a:r>
            <a:r>
              <a:rPr lang="en-US" sz="1800">
                <a:solidFill>
                  <a:srgbClr val="252525"/>
                </a:solidFill>
                <a:effectLst/>
                <a:latin typeface="Arial" panose="020B0604020202020204" pitchFamily="34" charset="0"/>
                <a:ea typeface="Times New Roman" panose="02020603050405020304" pitchFamily="18" charset="0"/>
              </a:rPr>
              <a:t>) effector T cells once </a:t>
            </a:r>
            <a:r>
              <a:rPr lang="en-US" sz="1800" u="sng">
                <a:solidFill>
                  <a:srgbClr val="0B0080"/>
                </a:solidFill>
                <a:effectLst/>
                <a:latin typeface="Arial" panose="020B0604020202020204" pitchFamily="34" charset="0"/>
                <a:ea typeface="Times New Roman" panose="02020603050405020304" pitchFamily="18" charset="0"/>
                <a:hlinkClick r:id="rId22" tooltip="Antigen"/>
              </a:rPr>
              <a:t>antigen</a:t>
            </a:r>
            <a:r>
              <a:rPr lang="en-US" sz="1800">
                <a:solidFill>
                  <a:srgbClr val="252525"/>
                </a:solidFill>
                <a:effectLst/>
                <a:latin typeface="Arial" panose="020B0604020202020204" pitchFamily="34" charset="0"/>
                <a:ea typeface="Times New Roman" panose="02020603050405020304" pitchFamily="18" charset="0"/>
              </a:rPr>
              <a:t>-specific immunity develops.</a:t>
            </a:r>
            <a:r>
              <a:rPr lang="en-US" sz="1800" u="sng" baseline="30000">
                <a:solidFill>
                  <a:srgbClr val="0B0080"/>
                </a:solidFill>
                <a:effectLst/>
                <a:latin typeface="Arial" panose="020B0604020202020204" pitchFamily="34" charset="0"/>
                <a:ea typeface="Times New Roman" panose="02020603050405020304" pitchFamily="18" charset="0"/>
                <a:hlinkClick r:id="rId12"/>
              </a:rPr>
              <a:t>[6]</a:t>
            </a:r>
            <a:r>
              <a:rPr lang="en-US" sz="1800" u="sng" baseline="30000">
                <a:solidFill>
                  <a:srgbClr val="0B0080"/>
                </a:solidFill>
                <a:effectLst/>
                <a:latin typeface="Arial" panose="020B0604020202020204" pitchFamily="34" charset="0"/>
                <a:ea typeface="Times New Roman" panose="02020603050405020304" pitchFamily="18" charset="0"/>
                <a:hlinkClick r:id="rId23"/>
              </a:rPr>
              <a:t>[7]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Biological activity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4" tooltip="Edit section: Biological activit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was believed earlier that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is secreted by </a:t>
            </a:r>
            <a:r>
              <a:rPr lang="en-US" sz="1800" u="sng">
                <a:solidFill>
                  <a:srgbClr val="0B0080"/>
                </a:solidFill>
                <a:effectLst/>
                <a:latin typeface="Arial" panose="020B0604020202020204" pitchFamily="34" charset="0"/>
                <a:ea typeface="Times New Roman" panose="02020603050405020304" pitchFamily="18" charset="0"/>
                <a:hlinkClick r:id="rId25" tooltip="T helper cell"/>
              </a:rPr>
              <a:t>T helper cells</a:t>
            </a:r>
            <a:r>
              <a:rPr lang="en-US" sz="1800">
                <a:solidFill>
                  <a:srgbClr val="252525"/>
                </a:solidFill>
                <a:effectLst/>
                <a:latin typeface="Arial" panose="020B0604020202020204" pitchFamily="34" charset="0"/>
                <a:ea typeface="Times New Roman" panose="02020603050405020304" pitchFamily="18" charset="0"/>
              </a:rPr>
              <a:t> (specifically,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 cells), </a:t>
            </a:r>
            <a:r>
              <a:rPr lang="en-US" sz="1800" u="sng">
                <a:solidFill>
                  <a:srgbClr val="0B0080"/>
                </a:solidFill>
                <a:effectLst/>
                <a:latin typeface="Arial" panose="020B0604020202020204" pitchFamily="34" charset="0"/>
                <a:ea typeface="Times New Roman" panose="02020603050405020304" pitchFamily="18" charset="0"/>
                <a:hlinkClick r:id="rId21" tooltip="Cytotoxic T cell"/>
              </a:rPr>
              <a:t>cytotoxic T cells</a:t>
            </a:r>
            <a:r>
              <a:rPr lang="en-US" sz="1800">
                <a:solidFill>
                  <a:srgbClr val="252525"/>
                </a:solidFill>
                <a:effectLst/>
                <a:latin typeface="Arial" panose="020B0604020202020204" pitchFamily="34" charset="0"/>
                <a:ea typeface="Times New Roman" panose="02020603050405020304" pitchFamily="18" charset="0"/>
              </a:rPr>
              <a:t> (T</a:t>
            </a:r>
            <a:r>
              <a:rPr lang="en-US" sz="1800" baseline="-25000">
                <a:solidFill>
                  <a:srgbClr val="252525"/>
                </a:solidFill>
                <a:effectLst/>
                <a:latin typeface="Arial" panose="020B0604020202020204" pitchFamily="34" charset="0"/>
                <a:ea typeface="Times New Roman" panose="02020603050405020304" pitchFamily="18" charset="0"/>
              </a:rPr>
              <a:t>C</a:t>
            </a:r>
            <a:r>
              <a:rPr lang="en-US" sz="1800">
                <a:solidFill>
                  <a:srgbClr val="252525"/>
                </a:solidFill>
                <a:effectLst/>
                <a:latin typeface="Arial" panose="020B0604020202020204" pitchFamily="34" charset="0"/>
                <a:ea typeface="Times New Roman" panose="02020603050405020304" pitchFamily="18" charset="0"/>
              </a:rPr>
              <a:t> cells) and </a:t>
            </a:r>
            <a:r>
              <a:rPr lang="en-US" sz="1800" u="sng">
                <a:solidFill>
                  <a:srgbClr val="0B0080"/>
                </a:solidFill>
                <a:effectLst/>
                <a:latin typeface="Arial" panose="020B0604020202020204" pitchFamily="34" charset="0"/>
                <a:ea typeface="Times New Roman" panose="02020603050405020304" pitchFamily="18" charset="0"/>
                <a:hlinkClick r:id="rId26" tooltip="NK cells"/>
              </a:rPr>
              <a:t>NK cells</a:t>
            </a:r>
            <a:r>
              <a:rPr lang="en-US" sz="1800">
                <a:solidFill>
                  <a:srgbClr val="252525"/>
                </a:solidFill>
                <a:effectLst/>
                <a:latin typeface="Arial" panose="020B0604020202020204" pitchFamily="34" charset="0"/>
                <a:ea typeface="Times New Roman" panose="02020603050405020304" pitchFamily="18" charset="0"/>
              </a:rPr>
              <a:t> only. But later studies showed that myeloid cells, dendritic cells and macrophages in particular, also secrete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that is likely important for cell self activation during the onset of the infection. Also,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is the only Type II </a:t>
            </a:r>
            <a:r>
              <a:rPr lang="en-US" sz="1800" u="sng">
                <a:solidFill>
                  <a:srgbClr val="0B0080"/>
                </a:solidFill>
                <a:effectLst/>
                <a:latin typeface="Arial" panose="020B0604020202020204" pitchFamily="34" charset="0"/>
                <a:ea typeface="Times New Roman" panose="02020603050405020304" pitchFamily="18" charset="0"/>
                <a:hlinkClick r:id="rId5" tooltip="Interferon"/>
              </a:rPr>
              <a:t>interferon</a:t>
            </a:r>
            <a:r>
              <a:rPr lang="en-US" sz="1800">
                <a:solidFill>
                  <a:srgbClr val="252525"/>
                </a:solidFill>
                <a:effectLst/>
                <a:latin typeface="Arial" panose="020B0604020202020204" pitchFamily="34" charset="0"/>
                <a:ea typeface="Times New Roman" panose="02020603050405020304" pitchFamily="18" charset="0"/>
              </a:rPr>
              <a:t>, and it is </a:t>
            </a:r>
            <a:r>
              <a:rPr lang="en-US" sz="1800" u="sng">
                <a:solidFill>
                  <a:srgbClr val="0B0080"/>
                </a:solidFill>
                <a:effectLst/>
                <a:latin typeface="Arial" panose="020B0604020202020204" pitchFamily="34" charset="0"/>
                <a:ea typeface="Times New Roman" panose="02020603050405020304" pitchFamily="18" charset="0"/>
                <a:hlinkClick r:id="rId27" tooltip="Serology"/>
              </a:rPr>
              <a:t>serologically</a:t>
            </a:r>
            <a:r>
              <a:rPr lang="en-US" sz="1800">
                <a:solidFill>
                  <a:srgbClr val="252525"/>
                </a:solidFill>
                <a:effectLst/>
                <a:latin typeface="Arial" panose="020B0604020202020204" pitchFamily="34" charset="0"/>
                <a:ea typeface="Times New Roman" panose="02020603050405020304" pitchFamily="18" charset="0"/>
              </a:rPr>
              <a:t> distinct from Type I interferons: it is acid-labile, while the type I variants are acid-stable.</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has antiviral, immunoregulatory, and anti-tumor properties.</a:t>
            </a:r>
            <a:r>
              <a:rPr lang="en-US" sz="1800" u="sng" baseline="30000">
                <a:solidFill>
                  <a:srgbClr val="0B0080"/>
                </a:solidFill>
                <a:effectLst/>
                <a:latin typeface="Arial" panose="020B0604020202020204" pitchFamily="34" charset="0"/>
                <a:ea typeface="Times New Roman" panose="02020603050405020304" pitchFamily="18" charset="0"/>
                <a:hlinkClick r:id="rId28"/>
              </a:rPr>
              <a:t>[12]</a:t>
            </a:r>
            <a:r>
              <a:rPr lang="en-US" sz="1800">
                <a:solidFill>
                  <a:srgbClr val="252525"/>
                </a:solidFill>
                <a:effectLst/>
                <a:latin typeface="Arial" panose="020B0604020202020204" pitchFamily="34" charset="0"/>
                <a:ea typeface="Times New Roman" panose="02020603050405020304" pitchFamily="18" charset="0"/>
              </a:rPr>
              <a:t> It alters transcription in up to 30 genes producing a variety of physiological and cellular responses. Among the effects are:</a:t>
            </a:r>
            <a:endParaRPr lang="en-NG" sz="1800">
              <a:effectLst/>
              <a:latin typeface="Times New Roman" panose="02020603050405020304" pitchFamily="18" charset="0"/>
              <a:ea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Promotes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29" tooltip="NK cell"/>
              </a:rPr>
              <a:t>NK cell</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activity</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Increase antigen presentation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0" tooltip="Lysosome"/>
              </a:rPr>
              <a:t>lysosome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activity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1" tooltip="Macrophage"/>
              </a:rPr>
              <a:t>macrophages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Activate inducible Nitric Oxide Synthase </a:t>
            </a:r>
            <a:r>
              <a:rPr lang="en-US" sz="1800" u="sng" err="1">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2" tooltip="INOS"/>
              </a:rPr>
              <a:t>iNOS</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Induces the production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3" tooltip="IgG2"/>
              </a:rPr>
              <a:t>IgG2a</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4" tooltip="IgG3"/>
              </a:rPr>
              <a:t>IgG3</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from activated plasma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5" tooltip="B cell"/>
              </a:rPr>
              <a:t>B cells</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Promotes T</a:t>
            </a:r>
            <a:r>
              <a:rPr lang="en-US" sz="1800" baseline="-250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h</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1 differentiation by upregulating the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6" tooltip="Transcription factor"/>
              </a:rPr>
              <a:t>transcription factor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7" tooltip="TBX21"/>
              </a:rPr>
              <a:t>T-bet</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ultimately leading to cellular immunity: cytotoxic CD8+ T-cells and macrophage activity - while suppressing Th2 differentiation, which would cause a humoral (antibody) response</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Cause normal cells to increase expression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8" tooltip="Class I MHC"/>
              </a:rPr>
              <a:t>class I MHC</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molecules as well as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9" tooltip="Class II MHC"/>
              </a:rPr>
              <a:t>class II MHC</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on antigen-presenting cells—to be specific, through induction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0" tooltip="Antigen processing"/>
              </a:rPr>
              <a:t>antigen processing</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genes, including subunits of the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1" tooltip="Immunoproteasome"/>
              </a:rPr>
              <a:t>immunoproteasome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(MECL1, LMP2, LMP7), as well as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2" tooltip="Transporter associated with antigen processing"/>
              </a:rPr>
              <a:t>TAP</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3" tooltip="ARTS-1"/>
              </a:rPr>
              <a:t>ERAAP</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in addition possibly to the direct upregulation of MHC heavy chains and B2-microglobulin itself</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Promotes adhesion and binding required for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4" tooltip="Leukocyte"/>
              </a:rPr>
              <a:t>leukocyte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migration</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Induces the expression of intrinsic defense factors—for example, with respect to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5" tooltip="Retrovirus"/>
              </a:rPr>
              <a:t>retroviruses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relevant genes include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6" tooltip="TRIM5alpha"/>
              </a:rPr>
              <a:t>TRIM5alpha</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7" tooltip="APOBEC"/>
              </a:rPr>
              <a:t>APOBEC</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err="1">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8" tooltip="Tetherin"/>
              </a:rPr>
              <a:t>Tetherin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representing directly antiviral effects</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is the primary </a:t>
            </a:r>
            <a:r>
              <a:rPr lang="en-US" sz="1800" u="sng">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that defines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 cells: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 cells secrete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which in turn causes more undifferentiated CD4</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a:solidFill>
                  <a:srgbClr val="252525"/>
                </a:solidFill>
                <a:effectLst/>
                <a:latin typeface="Arial" panose="020B0604020202020204" pitchFamily="34" charset="0"/>
                <a:ea typeface="Times New Roman" panose="02020603050405020304" pitchFamily="18" charset="0"/>
              </a:rPr>
              <a:t> cells (Th0 cells) to differentiate into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 cells, representing a </a:t>
            </a:r>
            <a:r>
              <a:rPr lang="en-US" sz="1800" u="sng">
                <a:solidFill>
                  <a:srgbClr val="0B0080"/>
                </a:solidFill>
                <a:effectLst/>
                <a:latin typeface="Arial" panose="020B0604020202020204" pitchFamily="34" charset="0"/>
                <a:ea typeface="Times New Roman" panose="02020603050405020304" pitchFamily="18" charset="0"/>
                <a:hlinkClick r:id="rId49" tooltip="Positive feedback loop"/>
              </a:rPr>
              <a:t>positive feedback loop</a:t>
            </a:r>
            <a:r>
              <a:rPr lang="en-US" sz="1800">
                <a:solidFill>
                  <a:srgbClr val="252525"/>
                </a:solidFill>
                <a:effectLst/>
                <a:latin typeface="Arial" panose="020B0604020202020204" pitchFamily="34" charset="0"/>
                <a:ea typeface="Times New Roman" panose="02020603050405020304" pitchFamily="18" charset="0"/>
              </a:rPr>
              <a:t>—while suppressing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2 cell differentiation. (Equivalent defining cytokines for other cells include </a:t>
            </a:r>
            <a:r>
              <a:rPr lang="en-US" sz="1800" u="sng">
                <a:solidFill>
                  <a:srgbClr val="0B0080"/>
                </a:solidFill>
                <a:effectLst/>
                <a:latin typeface="Arial" panose="020B0604020202020204" pitchFamily="34" charset="0"/>
                <a:ea typeface="Times New Roman" panose="02020603050405020304" pitchFamily="18" charset="0"/>
                <a:hlinkClick r:id="rId50" tooltip="Interleukin 4"/>
              </a:rPr>
              <a:t>IL-4</a:t>
            </a:r>
            <a:r>
              <a:rPr lang="en-US" sz="1800">
                <a:solidFill>
                  <a:srgbClr val="252525"/>
                </a:solidFill>
                <a:effectLst/>
                <a:latin typeface="Arial" panose="020B0604020202020204" pitchFamily="34" charset="0"/>
                <a:ea typeface="Times New Roman" panose="02020603050405020304" pitchFamily="18" charset="0"/>
              </a:rPr>
              <a:t> for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2 cells and </a:t>
            </a:r>
            <a:r>
              <a:rPr lang="en-US" sz="1800" u="sng">
                <a:solidFill>
                  <a:srgbClr val="0B0080"/>
                </a:solidFill>
                <a:effectLst/>
                <a:latin typeface="Arial" panose="020B0604020202020204" pitchFamily="34" charset="0"/>
                <a:ea typeface="Times New Roman" panose="02020603050405020304" pitchFamily="18" charset="0"/>
                <a:hlinkClick r:id="rId51" tooltip="Interleukin 17"/>
              </a:rPr>
              <a:t>IL-17</a:t>
            </a:r>
            <a:r>
              <a:rPr lang="en-US" sz="1800">
                <a:solidFill>
                  <a:srgbClr val="252525"/>
                </a:solidFill>
                <a:effectLst/>
                <a:latin typeface="Arial" panose="020B0604020202020204" pitchFamily="34" charset="0"/>
                <a:ea typeface="Times New Roman" panose="02020603050405020304" pitchFamily="18" charset="0"/>
              </a:rPr>
              <a:t> for </a:t>
            </a:r>
            <a:r>
              <a:rPr lang="en-US" sz="1800" u="sng">
                <a:solidFill>
                  <a:srgbClr val="0B0080"/>
                </a:solidFill>
                <a:effectLst/>
                <a:latin typeface="Arial" panose="020B0604020202020204" pitchFamily="34" charset="0"/>
                <a:ea typeface="Times New Roman" panose="02020603050405020304" pitchFamily="18" charset="0"/>
                <a:hlinkClick r:id="rId52" tooltip="T helper 17 cell"/>
              </a:rPr>
              <a:t>Th17 cells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29" tooltip="NK cell"/>
              </a:rPr>
              <a:t>NK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53" tooltip="CD8+ cytotoxic T cell"/>
              </a:rPr>
              <a:t>CD8+ cytotoxic T cells</a:t>
            </a:r>
            <a:r>
              <a:rPr lang="en-US" sz="1800">
                <a:solidFill>
                  <a:srgbClr val="252525"/>
                </a:solidFill>
                <a:effectLst/>
                <a:latin typeface="Arial" panose="020B0604020202020204" pitchFamily="34" charset="0"/>
                <a:ea typeface="Times New Roman" panose="02020603050405020304" pitchFamily="18" charset="0"/>
              </a:rPr>
              <a:t> also produce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suppresses </a:t>
            </a:r>
            <a:r>
              <a:rPr lang="en-US" sz="1800" u="sng">
                <a:solidFill>
                  <a:srgbClr val="0B0080"/>
                </a:solidFill>
                <a:effectLst/>
                <a:latin typeface="Arial" panose="020B0604020202020204" pitchFamily="34" charset="0"/>
                <a:ea typeface="Times New Roman" panose="02020603050405020304" pitchFamily="18" charset="0"/>
                <a:hlinkClick r:id="rId54" tooltip="Osteoclast"/>
              </a:rPr>
              <a:t>osteoclast</a:t>
            </a:r>
            <a:r>
              <a:rPr lang="en-US" sz="1800">
                <a:solidFill>
                  <a:srgbClr val="252525"/>
                </a:solidFill>
                <a:effectLst/>
                <a:latin typeface="Arial" panose="020B0604020202020204" pitchFamily="34" charset="0"/>
                <a:ea typeface="Times New Roman" panose="02020603050405020304" pitchFamily="18" charset="0"/>
              </a:rPr>
              <a:t> formation by rapidly degrading the </a:t>
            </a:r>
            <a:r>
              <a:rPr lang="en-US" sz="1800" u="sng">
                <a:solidFill>
                  <a:srgbClr val="0B0080"/>
                </a:solidFill>
                <a:effectLst/>
                <a:latin typeface="Arial" panose="020B0604020202020204" pitchFamily="34" charset="0"/>
                <a:ea typeface="Times New Roman" panose="02020603050405020304" pitchFamily="18" charset="0"/>
                <a:hlinkClick r:id="rId55" tooltip="RANK"/>
              </a:rPr>
              <a:t>RANK</a:t>
            </a:r>
            <a:r>
              <a:rPr lang="en-US" sz="1800">
                <a:solidFill>
                  <a:srgbClr val="252525"/>
                </a:solidFill>
                <a:effectLst/>
                <a:latin typeface="Arial" panose="020B0604020202020204" pitchFamily="34" charset="0"/>
                <a:ea typeface="Times New Roman" panose="02020603050405020304" pitchFamily="18" charset="0"/>
              </a:rPr>
              <a:t> adaptor protein </a:t>
            </a:r>
            <a:r>
              <a:rPr lang="en-US" sz="1800" u="sng">
                <a:solidFill>
                  <a:srgbClr val="0B0080"/>
                </a:solidFill>
                <a:effectLst/>
                <a:latin typeface="Arial" panose="020B0604020202020204" pitchFamily="34" charset="0"/>
                <a:ea typeface="Times New Roman" panose="02020603050405020304" pitchFamily="18" charset="0"/>
                <a:hlinkClick r:id="rId56" tooltip="TRAF6"/>
              </a:rPr>
              <a:t>TRAF6</a:t>
            </a:r>
            <a:r>
              <a:rPr lang="en-US" sz="1800">
                <a:solidFill>
                  <a:srgbClr val="252525"/>
                </a:solidFill>
                <a:effectLst/>
                <a:latin typeface="Arial" panose="020B0604020202020204" pitchFamily="34" charset="0"/>
                <a:ea typeface="Times New Roman" panose="02020603050405020304" pitchFamily="18" charset="0"/>
              </a:rPr>
              <a:t> in the </a:t>
            </a:r>
            <a:r>
              <a:rPr lang="en-US" sz="1800" u="sng">
                <a:solidFill>
                  <a:srgbClr val="0B0080"/>
                </a:solidFill>
                <a:effectLst/>
                <a:latin typeface="Arial" panose="020B0604020202020204" pitchFamily="34" charset="0"/>
                <a:ea typeface="Times New Roman" panose="02020603050405020304" pitchFamily="18" charset="0"/>
                <a:hlinkClick r:id="rId55" tooltip="RANK"/>
              </a:rPr>
              <a:t>RANK</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57" tooltip="RANKL"/>
              </a:rPr>
              <a:t>RANKL</a:t>
            </a:r>
            <a:r>
              <a:rPr lang="en-US" sz="1800">
                <a:solidFill>
                  <a:srgbClr val="252525"/>
                </a:solidFill>
                <a:effectLst/>
                <a:latin typeface="Arial" panose="020B0604020202020204" pitchFamily="34" charset="0"/>
                <a:ea typeface="Times New Roman" panose="02020603050405020304" pitchFamily="18" charset="0"/>
              </a:rPr>
              <a:t> signaling pathway, which otherwise stimulates the production of </a:t>
            </a:r>
            <a:r>
              <a:rPr lang="en-US" sz="1800" u="sng">
                <a:solidFill>
                  <a:srgbClr val="0B0080"/>
                </a:solidFill>
                <a:effectLst/>
                <a:latin typeface="Arial" panose="020B0604020202020204" pitchFamily="34" charset="0"/>
                <a:ea typeface="Times New Roman" panose="02020603050405020304" pitchFamily="18" charset="0"/>
                <a:hlinkClick r:id="rId58" tooltip="NF-κB"/>
              </a:rPr>
              <a:t>NF-</a:t>
            </a:r>
            <a:r>
              <a:rPr lang="en-US" sz="1800" u="sng" err="1">
                <a:solidFill>
                  <a:srgbClr val="0B0080"/>
                </a:solidFill>
                <a:effectLst/>
                <a:latin typeface="Arial" panose="020B0604020202020204" pitchFamily="34" charset="0"/>
                <a:ea typeface="Times New Roman" panose="02020603050405020304" pitchFamily="18" charset="0"/>
                <a:hlinkClick r:id="rId58" tooltip="NF-κB"/>
              </a:rPr>
              <a:t>κB</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in Granuloma Formation</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9" tooltip="Edit section: Activity in Granuloma Formation"/>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 granuloma is the body's way of dealing with a substance it cannot remove or sterilize. Infectious causes of granulomas (infections are typically the most common cause of granulomas) include tuberculosis, leprosy, histoplasmosis, cryptococcosis, coccidioidomycosis, blastomycosis, and cat scratch disease. Examples of non-infectious granulomatous diseases are sarcoidosis, Crohn's disease, berylliosis, giant-cell arteritis, Wegener's granulomatosis, Churg-Strauss syndrome, pulmonary rheumatoid nodules, and aspiration of food and other particulate material into the lung. The infectious pathophysiology of granulomas is discussed primarily here.</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key association between interferon-γ and granulomas is that interferon-γ activates macrophages so that they become more powerful in killing intracellular organisms. Activation of macrophages by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 helper cell's hallmark cytokine interferon-γ in mycobacterial infections, allows the macrophages to overcome the inhibition of phagolysosome maturation caused by mycobacteria (to stay alive inside macrophages).</a:t>
            </a:r>
            <a:r>
              <a:rPr lang="en-US" sz="1800" u="sng" baseline="30000">
                <a:solidFill>
                  <a:srgbClr val="0B0080"/>
                </a:solidFill>
                <a:effectLst/>
                <a:latin typeface="Arial" panose="020B0604020202020204" pitchFamily="34" charset="0"/>
                <a:ea typeface="Times New Roman" panose="02020603050405020304" pitchFamily="18" charset="0"/>
                <a:hlinkClick r:id="rId60"/>
              </a:rPr>
              <a:t>[13]</a:t>
            </a:r>
            <a:r>
              <a:rPr lang="en-US" sz="1800">
                <a:solidFill>
                  <a:srgbClr val="252525"/>
                </a:solidFill>
                <a:effectLst/>
                <a:latin typeface="Arial" panose="020B0604020202020204" pitchFamily="34" charset="0"/>
                <a:ea typeface="Times New Roman" panose="02020603050405020304" pitchFamily="18" charset="0"/>
              </a:rPr>
              <a:t> So the first step is the activation of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 helper cells by macrophages releasing IL-1 and IL-12 in the presence of intracellular pathogens, as well as the presentation of some of antigens in MHC class II surface protein. Next the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 helper cells aggregate around the macrophages and release interferon-γ, which causes the activation of macrophages. Further activation of macrophages causes a cycle of further killing of intracellular bacteria, further presentation of antigens to Th1 helper cells with further release of interferon-γ. Finally, macrophages surround the Th1 helper cells and become fibroblast-like cells further walling off the infection.</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during pregnancy</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1" tooltip="Edit section: Activity during pregnancy"/>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Uterine Natural Killer cells (</a:t>
            </a:r>
            <a:r>
              <a:rPr lang="en-US" sz="1800" u="sng">
                <a:solidFill>
                  <a:srgbClr val="0B0080"/>
                </a:solidFill>
                <a:effectLst/>
                <a:latin typeface="Arial" panose="020B0604020202020204" pitchFamily="34" charset="0"/>
                <a:ea typeface="Times New Roman" panose="02020603050405020304" pitchFamily="18" charset="0"/>
                <a:hlinkClick r:id="rId17" tooltip="Natural killer cell"/>
              </a:rPr>
              <a:t>NK</a:t>
            </a:r>
            <a:r>
              <a:rPr lang="en-US" sz="1800">
                <a:solidFill>
                  <a:srgbClr val="252525"/>
                </a:solidFill>
                <a:effectLst/>
                <a:latin typeface="Arial" panose="020B0604020202020204" pitchFamily="34" charset="0"/>
                <a:ea typeface="Times New Roman" panose="02020603050405020304" pitchFamily="18" charset="0"/>
              </a:rPr>
              <a:t>) secrete high levels of </a:t>
            </a:r>
            <a:r>
              <a:rPr lang="en-US" sz="1800" u="sng" err="1">
                <a:solidFill>
                  <a:srgbClr val="0B0080"/>
                </a:solidFill>
                <a:effectLst/>
                <a:latin typeface="Arial" panose="020B0604020202020204" pitchFamily="34" charset="0"/>
                <a:ea typeface="Times New Roman" panose="02020603050405020304" pitchFamily="18" charset="0"/>
                <a:hlinkClick r:id="rId62" tooltip="Chemoattractant"/>
              </a:rPr>
              <a:t>chemoattractants</a:t>
            </a:r>
            <a:r>
              <a:rPr lang="en-US" sz="1800">
                <a:solidFill>
                  <a:srgbClr val="252525"/>
                </a:solidFill>
                <a:effectLst/>
                <a:latin typeface="Arial" panose="020B0604020202020204" pitchFamily="34" charset="0"/>
                <a:ea typeface="Times New Roman" panose="02020603050405020304" pitchFamily="18" charset="0"/>
              </a:rPr>
              <a:t>, such as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dilates and thins the walls of maternal spiral arteries to enhance blood flow to the implantation site. This remodeling aids in the development of the placenta as it invades the uterus in its quest for nutrients.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knockout mice fail to initiate normal pregnancy-induced modification of </a:t>
            </a:r>
            <a:r>
              <a:rPr lang="en-US" sz="1800" u="sng">
                <a:solidFill>
                  <a:srgbClr val="0B0080"/>
                </a:solidFill>
                <a:effectLst/>
                <a:latin typeface="Arial" panose="020B0604020202020204" pitchFamily="34" charset="0"/>
                <a:ea typeface="Times New Roman" panose="02020603050405020304" pitchFamily="18" charset="0"/>
                <a:hlinkClick r:id="rId63" tooltip="Decidual"/>
              </a:rPr>
              <a:t>decidual</a:t>
            </a:r>
            <a:r>
              <a:rPr lang="en-US" sz="1800">
                <a:solidFill>
                  <a:srgbClr val="252525"/>
                </a:solidFill>
                <a:effectLst/>
                <a:latin typeface="Arial" panose="020B0604020202020204" pitchFamily="34" charset="0"/>
                <a:ea typeface="Times New Roman" panose="02020603050405020304" pitchFamily="18" charset="0"/>
              </a:rPr>
              <a:t> arteries. These models display abnormally low amounts of cells or </a:t>
            </a:r>
            <a:r>
              <a:rPr lang="en-US" sz="1800" u="sng">
                <a:solidFill>
                  <a:srgbClr val="0B0080"/>
                </a:solidFill>
                <a:effectLst/>
                <a:latin typeface="Arial" panose="020B0604020202020204" pitchFamily="34" charset="0"/>
                <a:ea typeface="Times New Roman" panose="02020603050405020304" pitchFamily="18" charset="0"/>
                <a:hlinkClick r:id="rId64" tooltip="Necrosis"/>
              </a:rPr>
              <a:t>necrosis</a:t>
            </a:r>
            <a:r>
              <a:rPr lang="en-US" sz="1800">
                <a:solidFill>
                  <a:srgbClr val="252525"/>
                </a:solidFill>
                <a:effectLst/>
                <a:latin typeface="Arial" panose="020B0604020202020204" pitchFamily="34" charset="0"/>
                <a:ea typeface="Times New Roman" panose="02020603050405020304" pitchFamily="18" charset="0"/>
              </a:rPr>
              <a:t> of decidua.</a:t>
            </a:r>
            <a:r>
              <a:rPr lang="en-US" sz="1800" u="sng" baseline="30000">
                <a:solidFill>
                  <a:srgbClr val="0B0080"/>
                </a:solidFill>
                <a:effectLst/>
                <a:latin typeface="Arial" panose="020B0604020202020204" pitchFamily="34" charset="0"/>
                <a:ea typeface="Times New Roman" panose="02020603050405020304" pitchFamily="18" charset="0"/>
                <a:hlinkClick r:id="rId65"/>
              </a:rPr>
              <a:t>[14]</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Therapeutic use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66" tooltip="Edit section: Therapeutic us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Interferon-γ 1b is approved by the U.S. Food and Drug Administration to treat </a:t>
            </a:r>
            <a:r>
              <a:rPr lang="en-US" sz="1800" u="sng">
                <a:solidFill>
                  <a:srgbClr val="0B0080"/>
                </a:solidFill>
                <a:effectLst/>
                <a:latin typeface="Arial" panose="020B0604020202020204" pitchFamily="34" charset="0"/>
                <a:ea typeface="Times New Roman" panose="02020603050405020304" pitchFamily="18" charset="0"/>
                <a:hlinkClick r:id="rId67" tooltip="Chronic granulomatous disease"/>
              </a:rPr>
              <a:t>chronic granulomatous disease</a:t>
            </a:r>
            <a:r>
              <a:rPr lang="en-US" sz="1800" u="sng" baseline="30000">
                <a:solidFill>
                  <a:srgbClr val="0B0080"/>
                </a:solidFill>
                <a:effectLst/>
                <a:latin typeface="Arial" panose="020B0604020202020204" pitchFamily="34" charset="0"/>
                <a:ea typeface="Times New Roman" panose="02020603050405020304" pitchFamily="18" charset="0"/>
                <a:hlinkClick r:id="rId68"/>
              </a:rPr>
              <a:t>[15]</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9" tooltip="Osteopetrosis"/>
              </a:rPr>
              <a:t>osteopetrosis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0"/>
              </a:rPr>
              <a:t>[16]</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was not approved to treat idiopathic pulmonary fibrosis (IPF). In 2002, the manufacturer </a:t>
            </a:r>
            <a:r>
              <a:rPr lang="en-US" sz="1800" err="1">
                <a:solidFill>
                  <a:srgbClr val="252525"/>
                </a:solidFill>
                <a:effectLst/>
                <a:latin typeface="Arial" panose="020B0604020202020204" pitchFamily="34" charset="0"/>
                <a:ea typeface="Times New Roman" panose="02020603050405020304" pitchFamily="18" charset="0"/>
              </a:rPr>
              <a:t>InterMune</a:t>
            </a:r>
            <a:r>
              <a:rPr lang="en-US" sz="1800">
                <a:solidFill>
                  <a:srgbClr val="252525"/>
                </a:solidFill>
                <a:effectLst/>
                <a:latin typeface="Arial" panose="020B0604020202020204" pitchFamily="34" charset="0"/>
                <a:ea typeface="Times New Roman" panose="02020603050405020304" pitchFamily="18" charset="0"/>
              </a:rPr>
              <a:t> issued a press release saying that phase III data demonstrated survival benefit in IPF and reduced mortality by 70% in patients with mild to moderate disease. The U.S. Department of Justice charged that the release contained false and misleading statements. </a:t>
            </a:r>
            <a:r>
              <a:rPr lang="en-US" sz="1800" err="1">
                <a:solidFill>
                  <a:srgbClr val="252525"/>
                </a:solidFill>
                <a:effectLst/>
                <a:latin typeface="Arial" panose="020B0604020202020204" pitchFamily="34" charset="0"/>
                <a:ea typeface="Times New Roman" panose="02020603050405020304" pitchFamily="18" charset="0"/>
              </a:rPr>
              <a:t>InterMune's</a:t>
            </a:r>
            <a:r>
              <a:rPr lang="en-US" sz="1800">
                <a:solidFill>
                  <a:srgbClr val="252525"/>
                </a:solidFill>
                <a:effectLst/>
                <a:latin typeface="Arial" panose="020B0604020202020204" pitchFamily="34" charset="0"/>
                <a:ea typeface="Times New Roman" panose="02020603050405020304" pitchFamily="18" charset="0"/>
              </a:rPr>
              <a:t> chief executive, Scott </a:t>
            </a:r>
            <a:r>
              <a:rPr lang="en-US" sz="1800" err="1">
                <a:solidFill>
                  <a:srgbClr val="252525"/>
                </a:solidFill>
                <a:effectLst/>
                <a:latin typeface="Arial" panose="020B0604020202020204" pitchFamily="34" charset="0"/>
                <a:ea typeface="Times New Roman" panose="02020603050405020304" pitchFamily="18" charset="0"/>
              </a:rPr>
              <a:t>Harkonen</a:t>
            </a:r>
            <a:r>
              <a:rPr lang="en-US" sz="1800">
                <a:solidFill>
                  <a:srgbClr val="252525"/>
                </a:solidFill>
                <a:effectLst/>
                <a:latin typeface="Arial" panose="020B0604020202020204" pitchFamily="34" charset="0"/>
                <a:ea typeface="Times New Roman" panose="02020603050405020304" pitchFamily="18" charset="0"/>
              </a:rPr>
              <a:t>, was accused of manipulating the trial data, was convicted in 2009 of wire fraud, and was sentenced to fines and community service. </a:t>
            </a:r>
            <a:r>
              <a:rPr lang="en-US" sz="1800" err="1">
                <a:solidFill>
                  <a:srgbClr val="252525"/>
                </a:solidFill>
                <a:effectLst/>
                <a:latin typeface="Arial" panose="020B0604020202020204" pitchFamily="34" charset="0"/>
                <a:ea typeface="Times New Roman" panose="02020603050405020304" pitchFamily="18" charset="0"/>
              </a:rPr>
              <a:t>Harkonen</a:t>
            </a:r>
            <a:r>
              <a:rPr lang="en-US" sz="1800">
                <a:solidFill>
                  <a:srgbClr val="252525"/>
                </a:solidFill>
                <a:effectLst/>
                <a:latin typeface="Arial" panose="020B0604020202020204" pitchFamily="34" charset="0"/>
                <a:ea typeface="Times New Roman" panose="02020603050405020304" pitchFamily="18" charset="0"/>
              </a:rPr>
              <a:t> appealed his conviction to the U.S. Court of Appeals for the Ninth Circuit, and lost.</a:t>
            </a:r>
            <a:r>
              <a:rPr lang="en-US" sz="1800" u="sng" baseline="30000">
                <a:solidFill>
                  <a:srgbClr val="0B0080"/>
                </a:solidFill>
                <a:effectLst/>
                <a:latin typeface="Arial" panose="020B0604020202020204" pitchFamily="34" charset="0"/>
                <a:ea typeface="Times New Roman" panose="02020603050405020304" pitchFamily="18" charset="0"/>
                <a:hlinkClick r:id="rId71"/>
              </a:rPr>
              <a:t>[17]</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is being studied at the </a:t>
            </a:r>
            <a:r>
              <a:rPr lang="en-US" sz="1800" u="sng">
                <a:solidFill>
                  <a:srgbClr val="0B0080"/>
                </a:solidFill>
                <a:effectLst/>
                <a:latin typeface="Arial" panose="020B0604020202020204" pitchFamily="34" charset="0"/>
                <a:ea typeface="Times New Roman" panose="02020603050405020304" pitchFamily="18" charset="0"/>
                <a:hlinkClick r:id="rId72" tooltip="Children’s Hospital of Philadelphia"/>
              </a:rPr>
              <a:t>Children’s Hospital of Philadelphia</a:t>
            </a:r>
            <a:r>
              <a:rPr lang="en-US" sz="1800">
                <a:solidFill>
                  <a:srgbClr val="252525"/>
                </a:solidFill>
                <a:effectLst/>
                <a:latin typeface="Arial" panose="020B0604020202020204" pitchFamily="34" charset="0"/>
                <a:ea typeface="Times New Roman" panose="02020603050405020304" pitchFamily="18" charset="0"/>
              </a:rPr>
              <a:t> for the treatment of </a:t>
            </a:r>
            <a:r>
              <a:rPr lang="en-US" sz="1800" u="sng">
                <a:solidFill>
                  <a:srgbClr val="0B0080"/>
                </a:solidFill>
                <a:effectLst/>
                <a:latin typeface="Arial" panose="020B0604020202020204" pitchFamily="34" charset="0"/>
                <a:ea typeface="Times New Roman" panose="02020603050405020304" pitchFamily="18" charset="0"/>
                <a:hlinkClick r:id="rId73" tooltip="Friedreich's ataxia"/>
              </a:rPr>
              <a:t>Friedreich's ataxia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4"/>
              </a:rPr>
              <a:t>[18]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is manufactured by </a:t>
            </a:r>
            <a:r>
              <a:rPr lang="en-US" sz="1800" err="1">
                <a:solidFill>
                  <a:srgbClr val="252525"/>
                </a:solidFill>
                <a:effectLst/>
                <a:latin typeface="Arial" panose="020B0604020202020204" pitchFamily="34" charset="0"/>
                <a:ea typeface="Times New Roman" panose="02020603050405020304" pitchFamily="18" charset="0"/>
              </a:rPr>
              <a:t>InterMune</a:t>
            </a:r>
            <a:r>
              <a:rPr lang="en-US" sz="1800">
                <a:solidFill>
                  <a:srgbClr val="252525"/>
                </a:solidFill>
                <a:effectLst/>
                <a:latin typeface="Arial" panose="020B0604020202020204" pitchFamily="34" charset="0"/>
                <a:ea typeface="Times New Roman" panose="02020603050405020304" pitchFamily="18" charset="0"/>
              </a:rPr>
              <a:t> as </a:t>
            </a:r>
            <a:r>
              <a:rPr lang="en-US" sz="1800" i="1" err="1">
                <a:solidFill>
                  <a:srgbClr val="252525"/>
                </a:solidFill>
                <a:effectLst/>
                <a:latin typeface="Arial" panose="020B0604020202020204" pitchFamily="34" charset="0"/>
                <a:ea typeface="Times New Roman" panose="02020603050405020304" pitchFamily="18" charset="0"/>
              </a:rPr>
              <a:t>Actimmune</a:t>
            </a:r>
            <a:r>
              <a:rPr lang="en-US" sz="1800">
                <a:solidFill>
                  <a:srgbClr val="252525"/>
                </a:solidFill>
                <a:effectLst/>
                <a:latin typeface="Arial" panose="020B0604020202020204" pitchFamily="34" charset="0"/>
                <a:ea typeface="Times New Roman" panose="02020603050405020304" pitchFamily="18" charset="0"/>
              </a:rPr>
              <a:t> and costs around USD300 per vial.</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75" tooltip="Wikipedia:Citation needed"/>
              </a:rPr>
              <a:t>citation needed</a:t>
            </a:r>
            <a:r>
              <a:rPr lang="en-US" sz="1800" baseline="300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21</a:t>
            </a:fld>
            <a:endParaRPr lang="en-NG"/>
          </a:p>
        </p:txBody>
      </p:sp>
    </p:spTree>
    <p:extLst>
      <p:ext uri="{BB962C8B-B14F-4D97-AF65-F5344CB8AC3E}">
        <p14:creationId xmlns:p14="http://schemas.microsoft.com/office/powerpoint/2010/main" val="151949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IL-12(p40/p70)</a:t>
            </a:r>
            <a:r>
              <a:rPr lang="en-US" sz="1800" b="1">
                <a:effectLst/>
                <a:latin typeface="Arial-BoldMT"/>
                <a:ea typeface="Calibri" panose="020F0502020204030204" pitchFamily="34" charset="0"/>
                <a:cs typeface="Arial-BoldMT"/>
              </a:rPr>
              <a:t>,</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Interleukin 12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IL-12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Interleukin"/>
              </a:rPr>
              <a:t>interleukin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is naturally produced by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Dendritic cells"/>
              </a:rPr>
              <a:t>dendritic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a:rPr>
              <a:t>[1]</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tooltip="Macrophage"/>
              </a:rPr>
              <a:t>macrophages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human B-</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Lymphoblast"/>
              </a:rPr>
              <a:t>lymphoblastoid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A55858"/>
                </a:solidFill>
                <a:effectLst/>
                <a:latin typeface="Arial" panose="020B0604020202020204" pitchFamily="34" charset="0"/>
                <a:ea typeface="Calibri" panose="020F0502020204030204" pitchFamily="34" charset="0"/>
                <a:cs typeface="Times New Roman" panose="02020603050405020304" pitchFamily="18" charset="0"/>
                <a:hlinkClick r:id="rId8" tooltip="NC-37 (page does not exist)"/>
              </a:rPr>
              <a:t>NC-37</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in response to antigenic stimulation.</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Gene and 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9" tooltip="Edit section: Gene and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IL-12 is composed of a bundle of four alpha </a:t>
            </a:r>
            <a:r>
              <a:rPr lang="en-US" sz="1800" u="sng">
                <a:solidFill>
                  <a:srgbClr val="0B0080"/>
                </a:solidFill>
                <a:effectLst/>
                <a:latin typeface="Arial" panose="020B0604020202020204" pitchFamily="34" charset="0"/>
                <a:ea typeface="Times New Roman" panose="02020603050405020304" pitchFamily="18" charset="0"/>
                <a:hlinkClick r:id="rId10" tooltip="Helices"/>
              </a:rPr>
              <a:t>helices</a:t>
            </a:r>
            <a:r>
              <a:rPr lang="en-US" sz="1800">
                <a:solidFill>
                  <a:srgbClr val="252525"/>
                </a:solidFill>
                <a:effectLst/>
                <a:latin typeface="Arial" panose="020B0604020202020204" pitchFamily="34" charset="0"/>
                <a:ea typeface="Times New Roman" panose="02020603050405020304" pitchFamily="18" charset="0"/>
              </a:rPr>
              <a:t>. It is a </a:t>
            </a:r>
            <a:r>
              <a:rPr lang="en-US" sz="1800" u="sng">
                <a:solidFill>
                  <a:srgbClr val="0B0080"/>
                </a:solidFill>
                <a:effectLst/>
                <a:latin typeface="Arial" panose="020B0604020202020204" pitchFamily="34" charset="0"/>
                <a:ea typeface="Times New Roman" panose="02020603050405020304" pitchFamily="18" charset="0"/>
                <a:hlinkClick r:id="rId11" tooltip="Heterodimeric"/>
              </a:rPr>
              <a:t>heterodimeric</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2" tooltip="Cytokine"/>
              </a:rPr>
              <a:t>cytokine</a:t>
            </a:r>
            <a:r>
              <a:rPr lang="en-US" sz="1800">
                <a:solidFill>
                  <a:srgbClr val="252525"/>
                </a:solidFill>
                <a:effectLst/>
                <a:latin typeface="Arial" panose="020B0604020202020204" pitchFamily="34" charset="0"/>
                <a:ea typeface="Times New Roman" panose="02020603050405020304" pitchFamily="18" charset="0"/>
              </a:rPr>
              <a:t> encoded by two separate genes, </a:t>
            </a:r>
            <a:r>
              <a:rPr lang="en-US" sz="1800" u="sng">
                <a:solidFill>
                  <a:srgbClr val="0B0080"/>
                </a:solidFill>
                <a:effectLst/>
                <a:latin typeface="Arial" panose="020B0604020202020204" pitchFamily="34" charset="0"/>
                <a:ea typeface="Times New Roman" panose="02020603050405020304" pitchFamily="18" charset="0"/>
                <a:hlinkClick r:id="rId13" tooltip="IL12A"/>
              </a:rPr>
              <a:t>IL-12A</a:t>
            </a:r>
            <a:r>
              <a:rPr lang="en-US" sz="1800">
                <a:solidFill>
                  <a:srgbClr val="252525"/>
                </a:solidFill>
                <a:effectLst/>
                <a:latin typeface="Arial" panose="020B0604020202020204" pitchFamily="34" charset="0"/>
                <a:ea typeface="Times New Roman" panose="02020603050405020304" pitchFamily="18" charset="0"/>
              </a:rPr>
              <a:t> (p35) and </a:t>
            </a:r>
            <a:r>
              <a:rPr lang="en-US" sz="1800" u="sng">
                <a:solidFill>
                  <a:srgbClr val="0B0080"/>
                </a:solidFill>
                <a:effectLst/>
                <a:latin typeface="Arial" panose="020B0604020202020204" pitchFamily="34" charset="0"/>
                <a:ea typeface="Times New Roman" panose="02020603050405020304" pitchFamily="18" charset="0"/>
                <a:hlinkClick r:id="rId14" tooltip="Interleukin-12 subunit beta"/>
              </a:rPr>
              <a:t>IL-12B</a:t>
            </a:r>
            <a:r>
              <a:rPr lang="en-US" sz="1800">
                <a:solidFill>
                  <a:srgbClr val="252525"/>
                </a:solidFill>
                <a:effectLst/>
                <a:latin typeface="Arial" panose="020B0604020202020204" pitchFamily="34" charset="0"/>
                <a:ea typeface="Times New Roman" panose="02020603050405020304" pitchFamily="18" charset="0"/>
              </a:rPr>
              <a:t> (p40). The active </a:t>
            </a:r>
            <a:r>
              <a:rPr lang="en-US" sz="1800" u="sng">
                <a:solidFill>
                  <a:srgbClr val="0B0080"/>
                </a:solidFill>
                <a:effectLst/>
                <a:latin typeface="Arial" panose="020B0604020202020204" pitchFamily="34" charset="0"/>
                <a:ea typeface="Times New Roman" panose="02020603050405020304" pitchFamily="18" charset="0"/>
                <a:hlinkClick r:id="rId15" tooltip="Heterodimer"/>
              </a:rPr>
              <a:t>heterodimer</a:t>
            </a:r>
            <a:r>
              <a:rPr lang="en-US" sz="1800">
                <a:solidFill>
                  <a:srgbClr val="252525"/>
                </a:solidFill>
                <a:effectLst/>
                <a:latin typeface="Arial" panose="020B0604020202020204" pitchFamily="34" charset="0"/>
                <a:ea typeface="Times New Roman" panose="02020603050405020304" pitchFamily="18" charset="0"/>
              </a:rPr>
              <a:t>(referred to as '</a:t>
            </a:r>
            <a:r>
              <a:rPr lang="en-US" sz="1800" b="1">
                <a:solidFill>
                  <a:srgbClr val="252525"/>
                </a:solidFill>
                <a:effectLst/>
                <a:latin typeface="Arial" panose="020B0604020202020204" pitchFamily="34" charset="0"/>
                <a:ea typeface="Times New Roman" panose="02020603050405020304" pitchFamily="18" charset="0"/>
              </a:rPr>
              <a:t>p70</a:t>
            </a:r>
            <a:r>
              <a:rPr lang="en-US" sz="1800">
                <a:solidFill>
                  <a:srgbClr val="252525"/>
                </a:solidFill>
                <a:effectLst/>
                <a:latin typeface="Arial" panose="020B0604020202020204" pitchFamily="34" charset="0"/>
                <a:ea typeface="Times New Roman" panose="02020603050405020304" pitchFamily="18" charset="0"/>
              </a:rPr>
              <a:t>'), and a </a:t>
            </a:r>
            <a:r>
              <a:rPr lang="en-US" sz="1800" u="sng">
                <a:solidFill>
                  <a:srgbClr val="0B0080"/>
                </a:solidFill>
                <a:effectLst/>
                <a:latin typeface="Arial" panose="020B0604020202020204" pitchFamily="34" charset="0"/>
                <a:ea typeface="Times New Roman" panose="02020603050405020304" pitchFamily="18" charset="0"/>
                <a:hlinkClick r:id="rId16" tooltip="Homodimer"/>
              </a:rPr>
              <a:t>homodimer</a:t>
            </a:r>
            <a:r>
              <a:rPr lang="en-US" sz="1800">
                <a:solidFill>
                  <a:srgbClr val="252525"/>
                </a:solidFill>
                <a:effectLst/>
                <a:latin typeface="Arial" panose="020B0604020202020204" pitchFamily="34" charset="0"/>
                <a:ea typeface="Times New Roman" panose="02020603050405020304" pitchFamily="18" charset="0"/>
              </a:rPr>
              <a:t> of p40 are formed following protein synthesis.</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7" tooltip="Edit section: Fun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IL-12 is involved in the differentiation of naive </a:t>
            </a:r>
            <a:r>
              <a:rPr lang="en-US" sz="1800" u="sng">
                <a:solidFill>
                  <a:srgbClr val="0B0080"/>
                </a:solidFill>
                <a:effectLst/>
                <a:latin typeface="Arial" panose="020B0604020202020204" pitchFamily="34" charset="0"/>
                <a:ea typeface="Times New Roman" panose="02020603050405020304" pitchFamily="18" charset="0"/>
                <a:hlinkClick r:id="rId18" tooltip="T cell"/>
              </a:rPr>
              <a:t>T cells</a:t>
            </a:r>
            <a:r>
              <a:rPr lang="en-US" sz="1800">
                <a:solidFill>
                  <a:srgbClr val="252525"/>
                </a:solidFill>
                <a:effectLst/>
                <a:latin typeface="Arial" panose="020B0604020202020204" pitchFamily="34" charset="0"/>
                <a:ea typeface="Times New Roman" panose="02020603050405020304" pitchFamily="18" charset="0"/>
              </a:rPr>
              <a:t> into </a:t>
            </a:r>
            <a:r>
              <a:rPr lang="en-US" sz="1800" u="sng">
                <a:solidFill>
                  <a:srgbClr val="0B0080"/>
                </a:solidFill>
                <a:effectLst/>
                <a:latin typeface="Arial" panose="020B0604020202020204" pitchFamily="34" charset="0"/>
                <a:ea typeface="Times New Roman" panose="02020603050405020304" pitchFamily="18" charset="0"/>
                <a:hlinkClick r:id="rId19" tooltip="Th1 cell"/>
              </a:rPr>
              <a:t>Th1 cells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0"/>
              </a:rPr>
              <a:t>[2]</a:t>
            </a:r>
            <a:r>
              <a:rPr lang="en-US" sz="1800">
                <a:solidFill>
                  <a:srgbClr val="252525"/>
                </a:solidFill>
                <a:effectLst/>
                <a:latin typeface="Arial" panose="020B0604020202020204" pitchFamily="34" charset="0"/>
                <a:ea typeface="Times New Roman" panose="02020603050405020304" pitchFamily="18" charset="0"/>
              </a:rPr>
              <a:t> It is known as a T cell-stimulating factor, which can stimulate the growth and function of T cells. It stimulates the production of </a:t>
            </a:r>
            <a:r>
              <a:rPr lang="en-US" sz="1800" u="sng">
                <a:solidFill>
                  <a:srgbClr val="0B0080"/>
                </a:solidFill>
                <a:effectLst/>
                <a:latin typeface="Arial" panose="020B0604020202020204" pitchFamily="34" charset="0"/>
                <a:ea typeface="Times New Roman" panose="02020603050405020304" pitchFamily="18" charset="0"/>
                <a:hlinkClick r:id="rId21" tooltip="Interferon-gamma"/>
              </a:rPr>
              <a:t>interferon-gamma</a:t>
            </a:r>
            <a:r>
              <a:rPr lang="en-US" sz="1800">
                <a:solidFill>
                  <a:srgbClr val="252525"/>
                </a:solidFill>
                <a:effectLst/>
                <a:latin typeface="Arial" panose="020B0604020202020204" pitchFamily="34" charset="0"/>
                <a:ea typeface="Times New Roman" panose="02020603050405020304" pitchFamily="18" charset="0"/>
              </a:rPr>
              <a:t> (IFN-γ) and </a:t>
            </a:r>
            <a:r>
              <a:rPr lang="en-US" sz="1800" u="sng">
                <a:solidFill>
                  <a:srgbClr val="0B0080"/>
                </a:solidFill>
                <a:effectLst/>
                <a:latin typeface="Arial" panose="020B0604020202020204" pitchFamily="34" charset="0"/>
                <a:ea typeface="Times New Roman" panose="02020603050405020304" pitchFamily="18" charset="0"/>
                <a:hlinkClick r:id="rId22" tooltip="Tumor necrosis factor-alpha"/>
              </a:rPr>
              <a:t>tumor necrosis factor-alpha</a:t>
            </a:r>
            <a:r>
              <a:rPr lang="en-US" sz="1800">
                <a:solidFill>
                  <a:srgbClr val="252525"/>
                </a:solidFill>
                <a:effectLst/>
                <a:latin typeface="Arial" panose="020B0604020202020204" pitchFamily="34" charset="0"/>
                <a:ea typeface="Times New Roman" panose="02020603050405020304" pitchFamily="18" charset="0"/>
              </a:rPr>
              <a:t> (TNF-α) from T cells and </a:t>
            </a:r>
            <a:r>
              <a:rPr lang="en-US" sz="1800" u="sng">
                <a:solidFill>
                  <a:srgbClr val="0B0080"/>
                </a:solidFill>
                <a:effectLst/>
                <a:latin typeface="Arial" panose="020B0604020202020204" pitchFamily="34" charset="0"/>
                <a:ea typeface="Times New Roman" panose="02020603050405020304" pitchFamily="18" charset="0"/>
                <a:hlinkClick r:id="rId23" tooltip="Natural killer cells"/>
              </a:rPr>
              <a:t>natural killer (NK)</a:t>
            </a:r>
            <a:r>
              <a:rPr lang="en-US" sz="1800">
                <a:solidFill>
                  <a:srgbClr val="252525"/>
                </a:solidFill>
                <a:effectLst/>
                <a:latin typeface="Arial" panose="020B0604020202020204" pitchFamily="34" charset="0"/>
                <a:ea typeface="Times New Roman" panose="02020603050405020304" pitchFamily="18" charset="0"/>
              </a:rPr>
              <a:t> cells, and reduces </a:t>
            </a:r>
            <a:r>
              <a:rPr lang="en-US" sz="1800" u="sng">
                <a:solidFill>
                  <a:srgbClr val="0B0080"/>
                </a:solidFill>
                <a:effectLst/>
                <a:latin typeface="Arial" panose="020B0604020202020204" pitchFamily="34" charset="0"/>
                <a:ea typeface="Times New Roman" panose="02020603050405020304" pitchFamily="18" charset="0"/>
                <a:hlinkClick r:id="rId24" tooltip="Interleukin 4"/>
              </a:rPr>
              <a:t>IL-4</a:t>
            </a:r>
            <a:r>
              <a:rPr lang="en-US" sz="1800">
                <a:solidFill>
                  <a:srgbClr val="252525"/>
                </a:solidFill>
                <a:effectLst/>
                <a:latin typeface="Arial" panose="020B0604020202020204" pitchFamily="34" charset="0"/>
                <a:ea typeface="Times New Roman" panose="02020603050405020304" pitchFamily="18" charset="0"/>
              </a:rPr>
              <a:t> mediated suppression of IFN-γ. T cells that produce IL-12 have a </a:t>
            </a:r>
            <a:r>
              <a:rPr lang="en-US" sz="1800" u="sng">
                <a:solidFill>
                  <a:srgbClr val="0B0080"/>
                </a:solidFill>
                <a:effectLst/>
                <a:latin typeface="Arial" panose="020B0604020202020204" pitchFamily="34" charset="0"/>
                <a:ea typeface="Times New Roman" panose="02020603050405020304" pitchFamily="18" charset="0"/>
                <a:hlinkClick r:id="rId25" tooltip="Coreceptor"/>
              </a:rPr>
              <a:t>coreceptor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6" tooltip="CD30"/>
              </a:rPr>
              <a:t>CD30</a:t>
            </a:r>
            <a:r>
              <a:rPr lang="en-US" sz="1800">
                <a:solidFill>
                  <a:srgbClr val="252525"/>
                </a:solidFill>
                <a:effectLst/>
                <a:latin typeface="Arial" panose="020B0604020202020204" pitchFamily="34" charset="0"/>
                <a:ea typeface="Times New Roman" panose="02020603050405020304" pitchFamily="18" charset="0"/>
              </a:rPr>
              <a:t>, which is associated with IL-12 activity.</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IL-12 plays an important role in the activities of </a:t>
            </a:r>
            <a:r>
              <a:rPr lang="en-US" sz="1800" u="sng">
                <a:solidFill>
                  <a:srgbClr val="0B0080"/>
                </a:solidFill>
                <a:effectLst/>
                <a:latin typeface="Arial" panose="020B0604020202020204" pitchFamily="34" charset="0"/>
                <a:ea typeface="Times New Roman" panose="02020603050405020304" pitchFamily="18" charset="0"/>
                <a:hlinkClick r:id="rId23" tooltip="Natural killer cells"/>
              </a:rPr>
              <a:t>natural killer cells</a:t>
            </a:r>
            <a:r>
              <a:rPr lang="en-US" sz="1800">
                <a:solidFill>
                  <a:srgbClr val="252525"/>
                </a:solidFill>
                <a:effectLst/>
                <a:latin typeface="Arial" panose="020B0604020202020204" pitchFamily="34" charset="0"/>
                <a:ea typeface="Times New Roman" panose="02020603050405020304" pitchFamily="18" charset="0"/>
              </a:rPr>
              <a:t> and T lymphocytes. IL-12 mediates enhancement of the cytotoxic activity of </a:t>
            </a:r>
            <a:r>
              <a:rPr lang="en-US" sz="1800" u="sng">
                <a:solidFill>
                  <a:srgbClr val="0B0080"/>
                </a:solidFill>
                <a:effectLst/>
                <a:latin typeface="Arial" panose="020B0604020202020204" pitchFamily="34" charset="0"/>
                <a:ea typeface="Times New Roman" panose="02020603050405020304" pitchFamily="18" charset="0"/>
                <a:hlinkClick r:id="rId27" tooltip="NK cells"/>
              </a:rPr>
              <a:t>NK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8" tooltip="CD8"/>
              </a:rPr>
              <a:t>CD8</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9" tooltip="Cytotoxic T lymphocytes"/>
              </a:rPr>
              <a:t>cytotoxic T lymphocytes</a:t>
            </a:r>
            <a:r>
              <a:rPr lang="en-US" sz="1800">
                <a:solidFill>
                  <a:srgbClr val="252525"/>
                </a:solidFill>
                <a:effectLst/>
                <a:latin typeface="Arial" panose="020B0604020202020204" pitchFamily="34" charset="0"/>
                <a:ea typeface="Times New Roman" panose="02020603050405020304" pitchFamily="18" charset="0"/>
              </a:rPr>
              <a:t>. There also seems to be a link between </a:t>
            </a:r>
            <a:r>
              <a:rPr lang="en-US" sz="1800" u="sng">
                <a:solidFill>
                  <a:srgbClr val="0B0080"/>
                </a:solidFill>
                <a:effectLst/>
                <a:latin typeface="Arial" panose="020B0604020202020204" pitchFamily="34" charset="0"/>
                <a:ea typeface="Times New Roman" panose="02020603050405020304" pitchFamily="18" charset="0"/>
                <a:hlinkClick r:id="rId30" tooltip="Interleukin 2"/>
              </a:rPr>
              <a:t>IL-2</a:t>
            </a:r>
            <a:r>
              <a:rPr lang="en-US" sz="1800">
                <a:solidFill>
                  <a:srgbClr val="252525"/>
                </a:solidFill>
                <a:effectLst/>
                <a:latin typeface="Arial" panose="020B0604020202020204" pitchFamily="34" charset="0"/>
                <a:ea typeface="Times New Roman" panose="02020603050405020304" pitchFamily="18" charset="0"/>
              </a:rPr>
              <a:t> and the signal transduction of IL-12 in NK cells. </a:t>
            </a:r>
            <a:r>
              <a:rPr lang="en-US" sz="1800" u="sng">
                <a:solidFill>
                  <a:srgbClr val="0B0080"/>
                </a:solidFill>
                <a:effectLst/>
                <a:latin typeface="Arial" panose="020B0604020202020204" pitchFamily="34" charset="0"/>
                <a:ea typeface="Times New Roman" panose="02020603050405020304" pitchFamily="18" charset="0"/>
                <a:hlinkClick r:id="rId30" tooltip="Interleukin 2"/>
              </a:rPr>
              <a:t>IL-2</a:t>
            </a:r>
            <a:r>
              <a:rPr lang="en-US" sz="1800">
                <a:solidFill>
                  <a:srgbClr val="252525"/>
                </a:solidFill>
                <a:effectLst/>
                <a:latin typeface="Arial" panose="020B0604020202020204" pitchFamily="34" charset="0"/>
                <a:ea typeface="Times New Roman" panose="02020603050405020304" pitchFamily="18" charset="0"/>
              </a:rPr>
              <a:t> stimulates the expression of two IL-12 receptors, IL-12R-β1 and IL-12R-β2, maintaining the expression of a critical protein involved in IL-12 signaling in </a:t>
            </a:r>
            <a:r>
              <a:rPr lang="en-US" sz="1800" u="sng">
                <a:solidFill>
                  <a:srgbClr val="0B0080"/>
                </a:solidFill>
                <a:effectLst/>
                <a:latin typeface="Arial" panose="020B0604020202020204" pitchFamily="34" charset="0"/>
                <a:ea typeface="Times New Roman" panose="02020603050405020304" pitchFamily="18" charset="0"/>
                <a:hlinkClick r:id="rId27" tooltip="NK cells"/>
              </a:rPr>
              <a:t>NK cells</a:t>
            </a:r>
            <a:r>
              <a:rPr lang="en-US" sz="1800">
                <a:solidFill>
                  <a:srgbClr val="252525"/>
                </a:solidFill>
                <a:effectLst/>
                <a:latin typeface="Arial" panose="020B0604020202020204" pitchFamily="34" charset="0"/>
                <a:ea typeface="Times New Roman" panose="02020603050405020304" pitchFamily="18" charset="0"/>
              </a:rPr>
              <a:t>. Enhanced functional response is demonstrated by </a:t>
            </a:r>
            <a:r>
              <a:rPr lang="en-US" sz="1800" u="sng">
                <a:solidFill>
                  <a:srgbClr val="0B0080"/>
                </a:solidFill>
                <a:effectLst/>
                <a:latin typeface="Arial" panose="020B0604020202020204" pitchFamily="34" charset="0"/>
                <a:ea typeface="Times New Roman" panose="02020603050405020304" pitchFamily="18" charset="0"/>
                <a:hlinkClick r:id="rId21" tooltip="Interferon-gamma"/>
              </a:rPr>
              <a:t>IFN-γ</a:t>
            </a:r>
            <a:r>
              <a:rPr lang="en-US" sz="1800">
                <a:solidFill>
                  <a:srgbClr val="252525"/>
                </a:solidFill>
                <a:effectLst/>
                <a:latin typeface="Arial" panose="020B0604020202020204" pitchFamily="34" charset="0"/>
                <a:ea typeface="Times New Roman" panose="02020603050405020304" pitchFamily="18" charset="0"/>
              </a:rPr>
              <a:t> production and killing of target cells.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IL-12 also has anti-</a:t>
            </a:r>
            <a:r>
              <a:rPr lang="en-US" sz="1800" u="sng">
                <a:solidFill>
                  <a:srgbClr val="0B0080"/>
                </a:solidFill>
                <a:effectLst/>
                <a:latin typeface="Arial" panose="020B0604020202020204" pitchFamily="34" charset="0"/>
                <a:ea typeface="Times New Roman" panose="02020603050405020304" pitchFamily="18" charset="0"/>
                <a:hlinkClick r:id="rId31" tooltip="Angiogenic"/>
              </a:rPr>
              <a:t>angiogenic</a:t>
            </a:r>
            <a:r>
              <a:rPr lang="en-US" sz="1800">
                <a:solidFill>
                  <a:srgbClr val="252525"/>
                </a:solidFill>
                <a:effectLst/>
                <a:latin typeface="Arial" panose="020B0604020202020204" pitchFamily="34" charset="0"/>
                <a:ea typeface="Times New Roman" panose="02020603050405020304" pitchFamily="18" charset="0"/>
              </a:rPr>
              <a:t> activity, which means it can block the formation of new blood vessels. It does this by increasing production of </a:t>
            </a:r>
            <a:r>
              <a:rPr lang="en-US" sz="1800" u="sng">
                <a:solidFill>
                  <a:srgbClr val="0B0080"/>
                </a:solidFill>
                <a:effectLst/>
                <a:latin typeface="Arial" panose="020B0604020202020204" pitchFamily="34" charset="0"/>
                <a:ea typeface="Times New Roman" panose="02020603050405020304" pitchFamily="18" charset="0"/>
                <a:hlinkClick r:id="rId32" tooltip="Interferon gamma"/>
              </a:rPr>
              <a:t>interferon gamma</a:t>
            </a:r>
            <a:r>
              <a:rPr lang="en-US" sz="1800">
                <a:solidFill>
                  <a:srgbClr val="252525"/>
                </a:solidFill>
                <a:effectLst/>
                <a:latin typeface="Arial" panose="020B0604020202020204" pitchFamily="34" charset="0"/>
                <a:ea typeface="Times New Roman" panose="02020603050405020304" pitchFamily="18" charset="0"/>
              </a:rPr>
              <a:t>, which in turn increases the production of a </a:t>
            </a:r>
            <a:r>
              <a:rPr lang="en-US" sz="1800" u="sng">
                <a:solidFill>
                  <a:srgbClr val="0B0080"/>
                </a:solidFill>
                <a:effectLst/>
                <a:latin typeface="Arial" panose="020B0604020202020204" pitchFamily="34" charset="0"/>
                <a:ea typeface="Times New Roman" panose="02020603050405020304" pitchFamily="18" charset="0"/>
                <a:hlinkClick r:id="rId33" tooltip="Chemokine"/>
              </a:rPr>
              <a:t>chemokine</a:t>
            </a:r>
            <a:r>
              <a:rPr lang="en-US" sz="1800">
                <a:solidFill>
                  <a:srgbClr val="252525"/>
                </a:solidFill>
                <a:effectLst/>
                <a:latin typeface="Arial" panose="020B0604020202020204" pitchFamily="34" charset="0"/>
                <a:ea typeface="Times New Roman" panose="02020603050405020304" pitchFamily="18" charset="0"/>
              </a:rPr>
              <a:t> called inducible protein-10 (IP-10 or </a:t>
            </a:r>
            <a:r>
              <a:rPr lang="en-US" sz="1800" u="sng">
                <a:solidFill>
                  <a:srgbClr val="0B0080"/>
                </a:solidFill>
                <a:effectLst/>
                <a:latin typeface="Arial" panose="020B0604020202020204" pitchFamily="34" charset="0"/>
                <a:ea typeface="Times New Roman" panose="02020603050405020304" pitchFamily="18" charset="0"/>
                <a:hlinkClick r:id="rId34" tooltip="CXCL10"/>
              </a:rPr>
              <a:t>CXCL10</a:t>
            </a:r>
            <a:r>
              <a:rPr lang="en-US" sz="1800">
                <a:solidFill>
                  <a:srgbClr val="252525"/>
                </a:solidFill>
                <a:effectLst/>
                <a:latin typeface="Arial" panose="020B0604020202020204" pitchFamily="34" charset="0"/>
                <a:ea typeface="Times New Roman" panose="02020603050405020304" pitchFamily="18" charset="0"/>
              </a:rPr>
              <a:t>). IP-10 then mediates this anti-angiogenic effect. Because of its ability to induce immune responses and its anti-angiogenic activity, there has been an interest in testing IL-12 as a possible anti-</a:t>
            </a:r>
            <a:r>
              <a:rPr lang="en-US" sz="1800" u="sng">
                <a:solidFill>
                  <a:srgbClr val="0B0080"/>
                </a:solidFill>
                <a:effectLst/>
                <a:latin typeface="Arial" panose="020B0604020202020204" pitchFamily="34" charset="0"/>
                <a:ea typeface="Times New Roman" panose="02020603050405020304" pitchFamily="18" charset="0"/>
                <a:hlinkClick r:id="rId35" tooltip="Cancer"/>
              </a:rPr>
              <a:t>cancer</a:t>
            </a:r>
            <a:r>
              <a:rPr lang="en-US" sz="1800">
                <a:solidFill>
                  <a:srgbClr val="252525"/>
                </a:solidFill>
                <a:effectLst/>
                <a:latin typeface="Arial" panose="020B0604020202020204" pitchFamily="34" charset="0"/>
                <a:ea typeface="Times New Roman" panose="02020603050405020304" pitchFamily="18" charset="0"/>
              </a:rPr>
              <a:t> drug. However, it has not been shown to have substantial activity in the </a:t>
            </a:r>
            <a:r>
              <a:rPr lang="en-US" sz="1800" u="sng">
                <a:solidFill>
                  <a:srgbClr val="0B0080"/>
                </a:solidFill>
                <a:effectLst/>
                <a:latin typeface="Arial" panose="020B0604020202020204" pitchFamily="34" charset="0"/>
                <a:ea typeface="Times New Roman" panose="02020603050405020304" pitchFamily="18" charset="0"/>
                <a:hlinkClick r:id="rId36" tooltip="Tumors"/>
              </a:rPr>
              <a:t>tumors</a:t>
            </a:r>
            <a:r>
              <a:rPr lang="en-US" sz="1800">
                <a:solidFill>
                  <a:srgbClr val="252525"/>
                </a:solidFill>
                <a:effectLst/>
                <a:latin typeface="Arial" panose="020B0604020202020204" pitchFamily="34" charset="0"/>
                <a:ea typeface="Times New Roman" panose="02020603050405020304" pitchFamily="18" charset="0"/>
              </a:rPr>
              <a:t> tested to this date. There is a link that may be useful in treatment between IL-12 and the diseases psoriasis and inflammatory bowel disease.</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Signal transduction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7" tooltip="Edit section: Signal transdu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IL-12 binds to the IL-12 receptor, which is a heterodimeric receptor formed by </a:t>
            </a:r>
            <a:r>
              <a:rPr lang="en-US" sz="1800" b="1">
                <a:solidFill>
                  <a:srgbClr val="252525"/>
                </a:solidFill>
                <a:effectLst/>
                <a:latin typeface="Arial" panose="020B0604020202020204" pitchFamily="34" charset="0"/>
                <a:ea typeface="Times New Roman" panose="02020603050405020304" pitchFamily="18" charset="0"/>
              </a:rPr>
              <a:t>IL-12R-β1</a:t>
            </a:r>
            <a:r>
              <a:rPr lang="en-US" sz="1800">
                <a:solidFill>
                  <a:srgbClr val="252525"/>
                </a:solidFill>
                <a:effectLst/>
                <a:latin typeface="Arial" panose="020B0604020202020204" pitchFamily="34" charset="0"/>
                <a:ea typeface="Times New Roman" panose="02020603050405020304" pitchFamily="18" charset="0"/>
              </a:rPr>
              <a:t> and </a:t>
            </a:r>
            <a:r>
              <a:rPr lang="en-US" sz="1800" b="1">
                <a:solidFill>
                  <a:srgbClr val="252525"/>
                </a:solidFill>
                <a:effectLst/>
                <a:latin typeface="Arial" panose="020B0604020202020204" pitchFamily="34" charset="0"/>
                <a:ea typeface="Times New Roman" panose="02020603050405020304" pitchFamily="18" charset="0"/>
              </a:rPr>
              <a:t>IL-12R-β2</a:t>
            </a:r>
            <a:r>
              <a:rPr lang="en-US" sz="1800">
                <a:solidFill>
                  <a:srgbClr val="252525"/>
                </a:solidFill>
                <a:effectLst/>
                <a:latin typeface="Arial" panose="020B0604020202020204" pitchFamily="34" charset="0"/>
                <a:ea typeface="Times New Roman" panose="02020603050405020304" pitchFamily="18" charset="0"/>
              </a:rPr>
              <a:t>. IL-12R-β2 is considered to play a key role in IL-12 function, since it is found on activated </a:t>
            </a:r>
            <a:r>
              <a:rPr lang="en-US" sz="1800" u="sng">
                <a:solidFill>
                  <a:srgbClr val="0B0080"/>
                </a:solidFill>
                <a:effectLst/>
                <a:latin typeface="Arial" panose="020B0604020202020204" pitchFamily="34" charset="0"/>
                <a:ea typeface="Times New Roman" panose="02020603050405020304" pitchFamily="18" charset="0"/>
                <a:hlinkClick r:id="rId38" tooltip="T cells"/>
              </a:rPr>
              <a:t>T cells</a:t>
            </a:r>
            <a:r>
              <a:rPr lang="en-US" sz="1800">
                <a:solidFill>
                  <a:srgbClr val="252525"/>
                </a:solidFill>
                <a:effectLst/>
                <a:latin typeface="Arial" panose="020B0604020202020204" pitchFamily="34" charset="0"/>
                <a:ea typeface="Times New Roman" panose="02020603050405020304" pitchFamily="18" charset="0"/>
              </a:rPr>
              <a:t> and is stimulated by cytokines that promote </a:t>
            </a:r>
            <a:r>
              <a:rPr lang="en-US" sz="1800" u="sng">
                <a:solidFill>
                  <a:srgbClr val="0B0080"/>
                </a:solidFill>
                <a:effectLst/>
                <a:latin typeface="Arial" panose="020B0604020202020204" pitchFamily="34" charset="0"/>
                <a:ea typeface="Times New Roman" panose="02020603050405020304" pitchFamily="18" charset="0"/>
                <a:hlinkClick r:id="rId39" tooltip="Helper T cells"/>
              </a:rPr>
              <a:t>Th1 cells</a:t>
            </a:r>
            <a:r>
              <a:rPr lang="en-US" sz="1800">
                <a:solidFill>
                  <a:srgbClr val="252525"/>
                </a:solidFill>
                <a:effectLst/>
                <a:latin typeface="Arial" panose="020B0604020202020204" pitchFamily="34" charset="0"/>
                <a:ea typeface="Times New Roman" panose="02020603050405020304" pitchFamily="18" charset="0"/>
              </a:rPr>
              <a:t> development and inhibited by those that promote </a:t>
            </a:r>
            <a:r>
              <a:rPr lang="en-US" sz="1800" u="sng">
                <a:solidFill>
                  <a:srgbClr val="0B0080"/>
                </a:solidFill>
                <a:effectLst/>
                <a:latin typeface="Arial" panose="020B0604020202020204" pitchFamily="34" charset="0"/>
                <a:ea typeface="Times New Roman" panose="02020603050405020304" pitchFamily="18" charset="0"/>
                <a:hlinkClick r:id="rId39" tooltip="Helper T cells"/>
              </a:rPr>
              <a:t>Th2 cells</a:t>
            </a:r>
            <a:r>
              <a:rPr lang="en-US" sz="1800">
                <a:solidFill>
                  <a:srgbClr val="252525"/>
                </a:solidFill>
                <a:effectLst/>
                <a:latin typeface="Arial" panose="020B0604020202020204" pitchFamily="34" charset="0"/>
                <a:ea typeface="Times New Roman" panose="02020603050405020304" pitchFamily="18" charset="0"/>
              </a:rPr>
              <a:t> development. Upon binding, IL-12R-β2 becomes tyrosine phosphorylated and provides binding sites for kinases, </a:t>
            </a:r>
            <a:r>
              <a:rPr lang="en-US" sz="1800" b="1">
                <a:solidFill>
                  <a:srgbClr val="252525"/>
                </a:solidFill>
                <a:effectLst/>
                <a:latin typeface="Arial" panose="020B0604020202020204" pitchFamily="34" charset="0"/>
                <a:ea typeface="Times New Roman" panose="02020603050405020304" pitchFamily="18" charset="0"/>
              </a:rPr>
              <a:t>Tyk2</a:t>
            </a:r>
            <a:r>
              <a:rPr lang="en-US" sz="1800">
                <a:solidFill>
                  <a:srgbClr val="252525"/>
                </a:solidFill>
                <a:effectLst/>
                <a:latin typeface="Arial" panose="020B0604020202020204" pitchFamily="34" charset="0"/>
                <a:ea typeface="Times New Roman" panose="02020603050405020304" pitchFamily="18" charset="0"/>
              </a:rPr>
              <a:t> and </a:t>
            </a:r>
            <a:r>
              <a:rPr lang="en-US" sz="1800" b="1">
                <a:solidFill>
                  <a:srgbClr val="252525"/>
                </a:solidFill>
                <a:effectLst/>
                <a:latin typeface="Arial" panose="020B0604020202020204" pitchFamily="34" charset="0"/>
                <a:ea typeface="Times New Roman" panose="02020603050405020304" pitchFamily="18" charset="0"/>
              </a:rPr>
              <a:t>Jak2</a:t>
            </a:r>
            <a:r>
              <a:rPr lang="en-US" sz="1800">
                <a:solidFill>
                  <a:srgbClr val="252525"/>
                </a:solidFill>
                <a:effectLst/>
                <a:latin typeface="Arial" panose="020B0604020202020204" pitchFamily="34" charset="0"/>
                <a:ea typeface="Times New Roman" panose="02020603050405020304" pitchFamily="18" charset="0"/>
              </a:rPr>
              <a:t>. These are important in activating critical </a:t>
            </a:r>
            <a:r>
              <a:rPr lang="en-US" sz="1800" u="sng">
                <a:solidFill>
                  <a:srgbClr val="0B0080"/>
                </a:solidFill>
                <a:effectLst/>
                <a:latin typeface="Arial" panose="020B0604020202020204" pitchFamily="34" charset="0"/>
                <a:ea typeface="Times New Roman" panose="02020603050405020304" pitchFamily="18" charset="0"/>
                <a:hlinkClick r:id="rId40" tooltip="Transcription factor"/>
              </a:rPr>
              <a:t>transcription </a:t>
            </a:r>
            <a:r>
              <a:rPr lang="en-US" sz="1800" u="sng" err="1">
                <a:solidFill>
                  <a:srgbClr val="0B0080"/>
                </a:solidFill>
                <a:effectLst/>
                <a:latin typeface="Arial" panose="020B0604020202020204" pitchFamily="34" charset="0"/>
                <a:ea typeface="Times New Roman" panose="02020603050405020304" pitchFamily="18" charset="0"/>
                <a:hlinkClick r:id="rId40" tooltip="Transcription factor"/>
              </a:rPr>
              <a:t>factor</a:t>
            </a:r>
            <a:r>
              <a:rPr lang="en-US" sz="1800" err="1">
                <a:solidFill>
                  <a:srgbClr val="252525"/>
                </a:solidFill>
                <a:effectLst/>
                <a:latin typeface="Arial" panose="020B0604020202020204" pitchFamily="34" charset="0"/>
                <a:ea typeface="Times New Roman" panose="02020603050405020304" pitchFamily="18" charset="0"/>
              </a:rPr>
              <a:t>proteins</a:t>
            </a:r>
            <a:r>
              <a:rPr lang="en-US" sz="1800">
                <a:solidFill>
                  <a:srgbClr val="252525"/>
                </a:solidFill>
                <a:effectLst/>
                <a:latin typeface="Arial" panose="020B0604020202020204" pitchFamily="34" charset="0"/>
                <a:ea typeface="Times New Roman" panose="02020603050405020304" pitchFamily="18" charset="0"/>
              </a:rPr>
              <a:t> such as </a:t>
            </a:r>
            <a:r>
              <a:rPr lang="en-US" sz="1800" u="sng">
                <a:solidFill>
                  <a:srgbClr val="0B0080"/>
                </a:solidFill>
                <a:effectLst/>
                <a:latin typeface="Arial" panose="020B0604020202020204" pitchFamily="34" charset="0"/>
                <a:ea typeface="Times New Roman" panose="02020603050405020304" pitchFamily="18" charset="0"/>
                <a:hlinkClick r:id="rId41" tooltip="STAT4"/>
              </a:rPr>
              <a:t>STAT4</a:t>
            </a:r>
            <a:r>
              <a:rPr lang="en-US" sz="1800">
                <a:solidFill>
                  <a:srgbClr val="252525"/>
                </a:solidFill>
                <a:effectLst/>
                <a:latin typeface="Arial" panose="020B0604020202020204" pitchFamily="34" charset="0"/>
                <a:ea typeface="Times New Roman" panose="02020603050405020304" pitchFamily="18" charset="0"/>
              </a:rPr>
              <a:t> that are implicated in IL-12 signaling in </a:t>
            </a:r>
            <a:r>
              <a:rPr lang="en-US" sz="1800" u="sng">
                <a:solidFill>
                  <a:srgbClr val="0B0080"/>
                </a:solidFill>
                <a:effectLst/>
                <a:latin typeface="Arial" panose="020B0604020202020204" pitchFamily="34" charset="0"/>
                <a:ea typeface="Times New Roman" panose="02020603050405020304" pitchFamily="18" charset="0"/>
                <a:hlinkClick r:id="rId38" tooltip="T cells"/>
              </a:rPr>
              <a:t>T cells</a:t>
            </a:r>
            <a:r>
              <a:rPr lang="en-US" sz="1800">
                <a:solidFill>
                  <a:srgbClr val="252525"/>
                </a:solidFill>
                <a:effectLst/>
                <a:latin typeface="Arial" panose="020B0604020202020204" pitchFamily="34" charset="0"/>
                <a:ea typeface="Times New Roman" panose="02020603050405020304" pitchFamily="18" charset="0"/>
              </a:rPr>
              <a:t> and NK cells. This pathway is known as the </a:t>
            </a:r>
            <a:r>
              <a:rPr lang="en-US" sz="1800" u="sng">
                <a:solidFill>
                  <a:srgbClr val="0B0080"/>
                </a:solidFill>
                <a:effectLst/>
                <a:latin typeface="Arial" panose="020B0604020202020204" pitchFamily="34" charset="0"/>
                <a:ea typeface="Times New Roman" panose="02020603050405020304" pitchFamily="18" charset="0"/>
                <a:hlinkClick r:id="rId42" tooltip="JAK-STAT pathway"/>
              </a:rPr>
              <a:t>JAK-STAT pathway</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3"/>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IL-12 and autoimmunity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4" tooltip="Edit section: IL-12 and autoimmunit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IL-12 is linked with </a:t>
            </a:r>
            <a:r>
              <a:rPr lang="en-US" sz="1800" u="sng">
                <a:solidFill>
                  <a:srgbClr val="0B0080"/>
                </a:solidFill>
                <a:effectLst/>
                <a:latin typeface="Arial" panose="020B0604020202020204" pitchFamily="34" charset="0"/>
                <a:ea typeface="Times New Roman" panose="02020603050405020304" pitchFamily="18" charset="0"/>
                <a:hlinkClick r:id="rId45" tooltip="Autoimmunity"/>
              </a:rPr>
              <a:t>autoimmunity</a:t>
            </a:r>
            <a:r>
              <a:rPr lang="en-US" sz="1800">
                <a:solidFill>
                  <a:srgbClr val="252525"/>
                </a:solidFill>
                <a:effectLst/>
                <a:latin typeface="Arial" panose="020B0604020202020204" pitchFamily="34" charset="0"/>
                <a:ea typeface="Times New Roman" panose="02020603050405020304" pitchFamily="18" charset="0"/>
              </a:rPr>
              <a:t>. Administration of IL-12 to people suffering from </a:t>
            </a:r>
            <a:r>
              <a:rPr lang="en-US" sz="1800" u="sng">
                <a:solidFill>
                  <a:srgbClr val="0B0080"/>
                </a:solidFill>
                <a:effectLst/>
                <a:latin typeface="Arial" panose="020B0604020202020204" pitchFamily="34" charset="0"/>
                <a:ea typeface="Times New Roman" panose="02020603050405020304" pitchFamily="18" charset="0"/>
                <a:hlinkClick r:id="rId46" tooltip="Autoimmune disease"/>
              </a:rPr>
              <a:t>autoimmune diseases</a:t>
            </a:r>
            <a:r>
              <a:rPr lang="en-US" sz="1800">
                <a:solidFill>
                  <a:srgbClr val="252525"/>
                </a:solidFill>
                <a:effectLst/>
                <a:latin typeface="Arial" panose="020B0604020202020204" pitchFamily="34" charset="0"/>
                <a:ea typeface="Times New Roman" panose="02020603050405020304" pitchFamily="18" charset="0"/>
              </a:rPr>
              <a:t> was shown to worsen the autoimmune phenomena. This is believed to be due to its key role in induction of Th1 immune responses. In contrast, IL-12 </a:t>
            </a:r>
            <a:r>
              <a:rPr lang="en-US" sz="1800" u="sng">
                <a:solidFill>
                  <a:srgbClr val="0B0080"/>
                </a:solidFill>
                <a:effectLst/>
                <a:latin typeface="Arial" panose="020B0604020202020204" pitchFamily="34" charset="0"/>
                <a:ea typeface="Times New Roman" panose="02020603050405020304" pitchFamily="18" charset="0"/>
                <a:hlinkClick r:id="rId47" tooltip="Gene knock-out"/>
              </a:rPr>
              <a:t>gene knock-out</a:t>
            </a:r>
            <a:r>
              <a:rPr lang="en-US" sz="1800">
                <a:solidFill>
                  <a:srgbClr val="252525"/>
                </a:solidFill>
                <a:effectLst/>
                <a:latin typeface="Arial" panose="020B0604020202020204" pitchFamily="34" charset="0"/>
                <a:ea typeface="Times New Roman" panose="02020603050405020304" pitchFamily="18" charset="0"/>
              </a:rPr>
              <a:t> in mice or a treatment of mice with IL-12 specific antibodies ameliorated the disease.</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Results published in the Journal of Allergy and Clinical Immunology from a study where mice that were bred to be allergic to peanuts, Interleukin-12 has been shown to not be present, suggesting that the molecule normally stops allergies to food developing. Further investigation is underway, to determine whether the results found in mice are as profound in humans.</a:t>
            </a:r>
            <a:r>
              <a:rPr lang="en-US" sz="1800" u="sng" baseline="30000">
                <a:solidFill>
                  <a:srgbClr val="0B0080"/>
                </a:solidFill>
                <a:effectLst/>
                <a:latin typeface="Arial" panose="020B0604020202020204" pitchFamily="34" charset="0"/>
                <a:ea typeface="Times New Roman" panose="02020603050405020304" pitchFamily="18" charset="0"/>
                <a:hlinkClick r:id="rId48"/>
              </a:rPr>
              <a:t>[4]</a:t>
            </a:r>
            <a:r>
              <a:rPr lang="en-US" sz="1800" u="sng" baseline="30000">
                <a:solidFill>
                  <a:srgbClr val="0B0080"/>
                </a:solidFill>
                <a:effectLst/>
                <a:latin typeface="Arial" panose="020B0604020202020204" pitchFamily="34" charset="0"/>
                <a:ea typeface="Times New Roman" panose="02020603050405020304" pitchFamily="18" charset="0"/>
                <a:hlinkClick r:id="rId49"/>
              </a:rPr>
              <a:t>[5]</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IL-12 and IL-12 receptor β1 mutations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0" tooltip="Edit section: IL-12 and IL-12 receptor β1 muta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Interleukin 12 (IL-12) is produced by activated antigen-presenting cells (</a:t>
            </a:r>
            <a:r>
              <a:rPr lang="en-US" sz="1800" u="sng">
                <a:solidFill>
                  <a:srgbClr val="0B0080"/>
                </a:solidFill>
                <a:effectLst/>
                <a:latin typeface="Arial" panose="020B0604020202020204" pitchFamily="34" charset="0"/>
                <a:ea typeface="Times New Roman" panose="02020603050405020304" pitchFamily="18" charset="0"/>
                <a:hlinkClick r:id="rId4" tooltip="Dendritic cells"/>
              </a:rPr>
              <a:t>dendritic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1" tooltip="Macrophages"/>
              </a:rPr>
              <a:t>macrophages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2"/>
              </a:rPr>
              <a:t>[6]</a:t>
            </a:r>
            <a:r>
              <a:rPr lang="en-US" sz="1800">
                <a:solidFill>
                  <a:srgbClr val="252525"/>
                </a:solidFill>
                <a:effectLst/>
                <a:latin typeface="Arial" panose="020B0604020202020204" pitchFamily="34" charset="0"/>
                <a:ea typeface="Times New Roman" panose="02020603050405020304" pitchFamily="18" charset="0"/>
              </a:rPr>
              <a:t> It promotes the development of </a:t>
            </a:r>
            <a:r>
              <a:rPr lang="en-US" sz="1800" u="sng">
                <a:solidFill>
                  <a:srgbClr val="0B0080"/>
                </a:solidFill>
                <a:effectLst/>
                <a:latin typeface="Arial" panose="020B0604020202020204" pitchFamily="34" charset="0"/>
                <a:ea typeface="Times New Roman" panose="02020603050405020304" pitchFamily="18" charset="0"/>
                <a:hlinkClick r:id="rId19" tooltip="Th1 cell"/>
              </a:rPr>
              <a:t>Th1</a:t>
            </a:r>
            <a:r>
              <a:rPr lang="en-US" sz="1800">
                <a:solidFill>
                  <a:srgbClr val="252525"/>
                </a:solidFill>
                <a:effectLst/>
                <a:latin typeface="Arial" panose="020B0604020202020204" pitchFamily="34" charset="0"/>
                <a:ea typeface="Times New Roman" panose="02020603050405020304" pitchFamily="18" charset="0"/>
              </a:rPr>
              <a:t> responses and is a powerful inducer of </a:t>
            </a:r>
            <a:r>
              <a:rPr lang="en-US" sz="1800" u="sng" err="1">
                <a:solidFill>
                  <a:srgbClr val="0B0080"/>
                </a:solidFill>
                <a:effectLst/>
                <a:latin typeface="Arial" panose="020B0604020202020204" pitchFamily="34" charset="0"/>
                <a:ea typeface="Times New Roman" panose="02020603050405020304" pitchFamily="18" charset="0"/>
                <a:hlinkClick r:id="rId53" tooltip="IFNγ"/>
              </a:rPr>
              <a:t>IFNγ</a:t>
            </a:r>
            <a:r>
              <a:rPr lang="en-US" sz="1800">
                <a:solidFill>
                  <a:srgbClr val="252525"/>
                </a:solidFill>
                <a:effectLst/>
                <a:latin typeface="Arial" panose="020B0604020202020204" pitchFamily="34" charset="0"/>
                <a:ea typeface="Times New Roman" panose="02020603050405020304" pitchFamily="18" charset="0"/>
              </a:rPr>
              <a:t> production by T and </a:t>
            </a:r>
            <a:r>
              <a:rPr lang="en-US" sz="1800" u="sng">
                <a:solidFill>
                  <a:srgbClr val="0B0080"/>
                </a:solidFill>
                <a:effectLst/>
                <a:latin typeface="Arial" panose="020B0604020202020204" pitchFamily="34" charset="0"/>
                <a:ea typeface="Times New Roman" panose="02020603050405020304" pitchFamily="18" charset="0"/>
                <a:hlinkClick r:id="rId27" tooltip="NK cells"/>
              </a:rPr>
              <a:t>NK cells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4"/>
              </a:rPr>
              <a:t>[7]</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 child with </a:t>
            </a:r>
            <a:r>
              <a:rPr lang="en-US" sz="1800" u="sng">
                <a:solidFill>
                  <a:srgbClr val="0B0080"/>
                </a:solidFill>
                <a:effectLst/>
                <a:latin typeface="Arial" panose="020B0604020202020204" pitchFamily="34" charset="0"/>
                <a:ea typeface="Times New Roman" panose="02020603050405020304" pitchFamily="18" charset="0"/>
                <a:hlinkClick r:id="rId55" tooltip="BCG"/>
              </a:rPr>
              <a:t>BCG</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663366"/>
                </a:solidFill>
                <a:effectLst/>
                <a:latin typeface="Arial" panose="020B0604020202020204" pitchFamily="34" charset="0"/>
                <a:ea typeface="Times New Roman" panose="02020603050405020304" pitchFamily="18" charset="0"/>
                <a:hlinkClick r:id="rId56"/>
              </a:rPr>
              <a:t>disambiguation needed</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57" tooltip="Salmonella enteritidis"/>
              </a:rPr>
              <a:t>Salmonella enteritidis</a:t>
            </a:r>
            <a:r>
              <a:rPr lang="en-US" sz="1800">
                <a:solidFill>
                  <a:srgbClr val="252525"/>
                </a:solidFill>
                <a:effectLst/>
                <a:latin typeface="Arial" panose="020B0604020202020204" pitchFamily="34" charset="0"/>
                <a:ea typeface="Times New Roman" panose="02020603050405020304" pitchFamily="18" charset="0"/>
              </a:rPr>
              <a:t> infection was found to have a large </a:t>
            </a:r>
            <a:r>
              <a:rPr lang="en-US" sz="1800" u="sng">
                <a:solidFill>
                  <a:srgbClr val="0B0080"/>
                </a:solidFill>
                <a:effectLst/>
                <a:latin typeface="Arial" panose="020B0604020202020204" pitchFamily="34" charset="0"/>
                <a:ea typeface="Times New Roman" panose="02020603050405020304" pitchFamily="18" charset="0"/>
                <a:hlinkClick r:id="rId58" tooltip="Homozygous"/>
              </a:rPr>
              <a:t>homozygous</a:t>
            </a:r>
            <a:r>
              <a:rPr lang="en-US" sz="1800">
                <a:solidFill>
                  <a:srgbClr val="252525"/>
                </a:solidFill>
                <a:effectLst/>
                <a:latin typeface="Arial" panose="020B0604020202020204" pitchFamily="34" charset="0"/>
                <a:ea typeface="Times New Roman" panose="02020603050405020304" pitchFamily="18" charset="0"/>
              </a:rPr>
              <a:t> deletion within the IL-12 p40 subunit gene, precluding expression of functional IL-12 p70 cytokine by activated dendritic cells and phagocytes. As a result,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production by the child's lymphocytes was markedly impaired.</a:t>
            </a:r>
            <a:r>
              <a:rPr lang="en-US" sz="1800" u="sng" baseline="30000">
                <a:solidFill>
                  <a:srgbClr val="0B0080"/>
                </a:solidFill>
                <a:effectLst/>
                <a:latin typeface="Arial" panose="020B0604020202020204" pitchFamily="34" charset="0"/>
                <a:ea typeface="Times New Roman" panose="02020603050405020304" pitchFamily="18" charset="0"/>
                <a:hlinkClick r:id="rId59"/>
              </a:rPr>
              <a:t>[8]</a:t>
            </a:r>
            <a:r>
              <a:rPr lang="en-US" sz="1800">
                <a:solidFill>
                  <a:srgbClr val="252525"/>
                </a:solidFill>
                <a:effectLst/>
                <a:latin typeface="Arial" panose="020B0604020202020204" pitchFamily="34" charset="0"/>
                <a:ea typeface="Times New Roman" panose="02020603050405020304" pitchFamily="18" charset="0"/>
              </a:rPr>
              <a:t> This suggested that IL-12 is essential for protective immunity to intracellular bacteria such </a:t>
            </a:r>
            <a:r>
              <a:rPr lang="en-US" sz="1800" err="1">
                <a:solidFill>
                  <a:srgbClr val="252525"/>
                </a:solidFill>
                <a:effectLst/>
                <a:latin typeface="Arial" panose="020B0604020202020204" pitchFamily="34" charset="0"/>
                <a:ea typeface="Times New Roman" panose="02020603050405020304" pitchFamily="18" charset="0"/>
              </a:rPr>
              <a:t>as</a:t>
            </a:r>
            <a:r>
              <a:rPr lang="en-US" sz="1800" u="sng" err="1">
                <a:solidFill>
                  <a:srgbClr val="0B0080"/>
                </a:solidFill>
                <a:effectLst/>
                <a:latin typeface="Arial" panose="020B0604020202020204" pitchFamily="34" charset="0"/>
                <a:ea typeface="Times New Roman" panose="02020603050405020304" pitchFamily="18" charset="0"/>
                <a:hlinkClick r:id="rId60" tooltip="Mycobacteria"/>
              </a:rPr>
              <a:t>mycobacteria</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1" tooltip="Salmonella"/>
              </a:rPr>
              <a:t>Salmonella</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Support is lent to this idea by the observation that a </a:t>
            </a:r>
            <a:r>
              <a:rPr lang="en-US" sz="1800" u="sng">
                <a:solidFill>
                  <a:srgbClr val="0B0080"/>
                </a:solidFill>
                <a:effectLst/>
                <a:latin typeface="Arial" panose="020B0604020202020204" pitchFamily="34" charset="0"/>
                <a:ea typeface="Times New Roman" panose="02020603050405020304" pitchFamily="18" charset="0"/>
                <a:hlinkClick r:id="rId62" tooltip="Receptor (biochemistry)"/>
              </a:rPr>
              <a:t>receptor</a:t>
            </a:r>
            <a:r>
              <a:rPr lang="en-US" sz="1800">
                <a:solidFill>
                  <a:srgbClr val="252525"/>
                </a:solidFill>
                <a:effectLst/>
                <a:latin typeface="Arial" panose="020B0604020202020204" pitchFamily="34" charset="0"/>
                <a:ea typeface="Times New Roman" panose="02020603050405020304" pitchFamily="18" charset="0"/>
              </a:rPr>
              <a:t> for IL-12 is important for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production by lymphocytes. T and NK cells from seven unrelated patients who had severe idiopathic mycobacterial and Salmonella infections failed to produce </a:t>
            </a:r>
            <a:r>
              <a:rPr lang="en-US" sz="1800" err="1">
                <a:solidFill>
                  <a:srgbClr val="252525"/>
                </a:solidFill>
                <a:effectLst/>
                <a:latin typeface="Arial" panose="020B0604020202020204" pitchFamily="34" charset="0"/>
                <a:ea typeface="Times New Roman" panose="02020603050405020304" pitchFamily="18" charset="0"/>
              </a:rPr>
              <a:t>IFNγ</a:t>
            </a:r>
            <a:r>
              <a:rPr lang="en-US" sz="1800">
                <a:solidFill>
                  <a:srgbClr val="252525"/>
                </a:solidFill>
                <a:effectLst/>
                <a:latin typeface="Arial" panose="020B0604020202020204" pitchFamily="34" charset="0"/>
                <a:ea typeface="Times New Roman" panose="02020603050405020304" pitchFamily="18" charset="0"/>
              </a:rPr>
              <a:t> when stimulated with IL-12.</a:t>
            </a:r>
            <a:r>
              <a:rPr lang="en-US" sz="1800" u="sng" baseline="30000">
                <a:solidFill>
                  <a:srgbClr val="0B0080"/>
                </a:solidFill>
                <a:effectLst/>
                <a:latin typeface="Arial" panose="020B0604020202020204" pitchFamily="34" charset="0"/>
                <a:ea typeface="Times New Roman" panose="02020603050405020304" pitchFamily="18" charset="0"/>
                <a:hlinkClick r:id="rId59"/>
              </a:rPr>
              <a:t>[8]</a:t>
            </a:r>
            <a:r>
              <a:rPr lang="en-US" sz="1800">
                <a:solidFill>
                  <a:srgbClr val="252525"/>
                </a:solidFill>
                <a:effectLst/>
                <a:latin typeface="Arial" panose="020B0604020202020204" pitchFamily="34" charset="0"/>
                <a:ea typeface="Times New Roman" panose="02020603050405020304" pitchFamily="18" charset="0"/>
              </a:rPr>
              <a:t> The patients were otherwise healthy. They were found to have mutations in the IL-12 receptor β1 chain, resulting in premature stop codons in the extracellular domain, resulting in unresponsiveness to this cytokine, again demonstrating IL-12′s crucial role in host defense.</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Defective Th1 and Th17 immune responses leading to </a:t>
            </a:r>
            <a:r>
              <a:rPr lang="en-US" sz="1800" u="sng">
                <a:solidFill>
                  <a:srgbClr val="0B0080"/>
                </a:solidFill>
                <a:effectLst/>
                <a:latin typeface="Arial" panose="020B0604020202020204" pitchFamily="34" charset="0"/>
                <a:ea typeface="Times New Roman" panose="02020603050405020304" pitchFamily="18" charset="0"/>
                <a:hlinkClick r:id="rId63" tooltip="Chronic mucocutaneous candidiasis"/>
              </a:rPr>
              <a:t>chronic mucocutaneous candidiasis</a:t>
            </a:r>
            <a:r>
              <a:rPr lang="en-US" sz="1800">
                <a:solidFill>
                  <a:srgbClr val="252525"/>
                </a:solidFill>
                <a:effectLst/>
                <a:latin typeface="Arial" panose="020B0604020202020204" pitchFamily="34" charset="0"/>
                <a:ea typeface="Times New Roman" panose="02020603050405020304" pitchFamily="18" charset="0"/>
              </a:rPr>
              <a:t> result from a mutation further downstream in the IL-12 </a:t>
            </a:r>
            <a:r>
              <a:rPr lang="en-US" sz="1800" u="sng" err="1">
                <a:solidFill>
                  <a:srgbClr val="0B0080"/>
                </a:solidFill>
                <a:effectLst/>
                <a:latin typeface="Arial" panose="020B0604020202020204" pitchFamily="34" charset="0"/>
                <a:ea typeface="Times New Roman" panose="02020603050405020304" pitchFamily="18" charset="0"/>
                <a:hlinkClick r:id="rId64" tooltip="Signalling pathway"/>
              </a:rPr>
              <a:t>signalling</a:t>
            </a:r>
            <a:r>
              <a:rPr lang="en-US" sz="1800" u="sng">
                <a:solidFill>
                  <a:srgbClr val="0B0080"/>
                </a:solidFill>
                <a:effectLst/>
                <a:latin typeface="Arial" panose="020B0604020202020204" pitchFamily="34" charset="0"/>
                <a:ea typeface="Times New Roman" panose="02020603050405020304" pitchFamily="18" charset="0"/>
                <a:hlinkClick r:id="rId64" tooltip="Signalling pathway"/>
              </a:rPr>
              <a:t> pathway</a:t>
            </a:r>
            <a:r>
              <a:rPr lang="en-US" sz="1800">
                <a:solidFill>
                  <a:srgbClr val="252525"/>
                </a:solidFill>
                <a:effectLst/>
                <a:latin typeface="Arial" panose="020B0604020202020204" pitchFamily="34" charset="0"/>
                <a:ea typeface="Times New Roman" panose="02020603050405020304" pitchFamily="18" charset="0"/>
              </a:rPr>
              <a:t>. The trait was mapped to mutations in the </a:t>
            </a:r>
            <a:r>
              <a:rPr lang="en-US" sz="1800" u="sng">
                <a:solidFill>
                  <a:srgbClr val="0B0080"/>
                </a:solidFill>
                <a:effectLst/>
                <a:latin typeface="Arial" panose="020B0604020202020204" pitchFamily="34" charset="0"/>
                <a:ea typeface="Times New Roman" panose="02020603050405020304" pitchFamily="18" charset="0"/>
                <a:hlinkClick r:id="rId65" tooltip="STAT1"/>
              </a:rPr>
              <a:t>STAT1</a:t>
            </a:r>
            <a:r>
              <a:rPr lang="en-US" sz="1800">
                <a:solidFill>
                  <a:srgbClr val="252525"/>
                </a:solidFill>
                <a:effectLst/>
                <a:latin typeface="Arial" panose="020B0604020202020204" pitchFamily="34" charset="0"/>
                <a:ea typeface="Times New Roman" panose="02020603050405020304" pitchFamily="18" charset="0"/>
              </a:rPr>
              <a:t>gene, which were associated with lower production of interferon-γ, IL-17, and IL-22 in response to IL-12 or IL-23 receptor associated </a:t>
            </a:r>
            <a:r>
              <a:rPr lang="en-US" sz="1800" u="sng">
                <a:solidFill>
                  <a:srgbClr val="0B0080"/>
                </a:solidFill>
                <a:effectLst/>
                <a:latin typeface="Arial" panose="020B0604020202020204" pitchFamily="34" charset="0"/>
                <a:ea typeface="Times New Roman" panose="02020603050405020304" pitchFamily="18" charset="0"/>
                <a:hlinkClick r:id="rId66" tooltip="Jak2"/>
              </a:rPr>
              <a:t>Jak2</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7" tooltip="Tyrosine kinase 2"/>
              </a:rPr>
              <a:t>Tyk2</a:t>
            </a:r>
            <a:r>
              <a:rPr lang="en-US" sz="1800">
                <a:solidFill>
                  <a:srgbClr val="252525"/>
                </a:solidFill>
                <a:effectLst/>
                <a:latin typeface="Arial" panose="020B0604020202020204" pitchFamily="34" charset="0"/>
                <a:ea typeface="Times New Roman" panose="02020603050405020304" pitchFamily="18" charset="0"/>
              </a:rPr>
              <a:t> activity.</a:t>
            </a:r>
            <a:r>
              <a:rPr lang="en-US" sz="1800" u="sng" baseline="30000">
                <a:solidFill>
                  <a:srgbClr val="0B0080"/>
                </a:solidFill>
                <a:effectLst/>
                <a:latin typeface="Arial" panose="020B0604020202020204" pitchFamily="34" charset="0"/>
                <a:ea typeface="Times New Roman" panose="02020603050405020304" pitchFamily="18" charset="0"/>
                <a:hlinkClick r:id="rId68"/>
              </a:rPr>
              <a:t>[9]</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22</a:t>
            </a:fld>
            <a:endParaRPr lang="en-NG"/>
          </a:p>
        </p:txBody>
      </p:sp>
    </p:spTree>
    <p:extLst>
      <p:ext uri="{BB962C8B-B14F-4D97-AF65-F5344CB8AC3E}">
        <p14:creationId xmlns:p14="http://schemas.microsoft.com/office/powerpoint/2010/main" val="96585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IL-13</a:t>
            </a:r>
            <a:r>
              <a:rPr lang="en-US" sz="1800" b="1">
                <a:effectLst/>
                <a:latin typeface="Arial-BoldMT"/>
                <a:ea typeface="Calibri" panose="020F0502020204030204" pitchFamily="34" charset="0"/>
                <a:cs typeface="Arial-BoldMT"/>
              </a:rPr>
              <a:t>,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Interleukin 13</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IL-13</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Protein"/>
              </a:rPr>
              <a:t>protein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in humans is encoded by the </a:t>
            </a:r>
            <a:r>
              <a:rPr lang="en-US" sz="1800" i="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IL13</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Gene"/>
              </a:rPr>
              <a:t>gene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a:rPr>
              <a:t>[1]</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a:rPr>
              <a:t>[2]</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a:rPr>
              <a:t>[3]</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IL-13 was first cloned in 1993 and is located on chromosome 5q31 with a length of 1.4kb. IL-13 and IL-4 exhibit a 30% of sequence similarity and have a similar structure. </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a:rPr>
              <a:t>[1]</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a:rPr>
              <a:t>[4]</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IL-13 is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secreted by many cell types, but especially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0" tooltip="T helper cell"/>
              </a:rPr>
              <a:t>T helper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type 2 (Th2) cells,</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1"/>
              </a:rPr>
              <a:t>[5]</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is a mediator of allergic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2" tooltip="Inflammation"/>
              </a:rPr>
              <a:t>inflammation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disease.</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3" tooltip="Edit section: Fun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IL-13 has effects on immune cells that are similar to those of the closely related cytokine </a:t>
            </a:r>
            <a:r>
              <a:rPr lang="en-US" sz="1800" u="sng">
                <a:solidFill>
                  <a:srgbClr val="0B0080"/>
                </a:solidFill>
                <a:effectLst/>
                <a:latin typeface="Arial" panose="020B0604020202020204" pitchFamily="34" charset="0"/>
                <a:ea typeface="Times New Roman" panose="02020603050405020304" pitchFamily="18" charset="0"/>
                <a:hlinkClick r:id="rId14" tooltip="Interleukin 4"/>
              </a:rPr>
              <a:t>IL-4</a:t>
            </a:r>
            <a:r>
              <a:rPr lang="en-US" sz="1800">
                <a:solidFill>
                  <a:srgbClr val="252525"/>
                </a:solidFill>
                <a:effectLst/>
                <a:latin typeface="Arial" panose="020B0604020202020204" pitchFamily="34" charset="0"/>
                <a:ea typeface="Times New Roman" panose="02020603050405020304" pitchFamily="18" charset="0"/>
              </a:rPr>
              <a:t>. However, IL-13 is suspected to be a more central mediator of the physiologic changes induced by allergic inflammation in many tissues.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Although IL-13 is associated primarily with the induction of airway disease, it also has </a:t>
            </a:r>
            <a:r>
              <a:rPr lang="en-US" sz="1800" u="sng">
                <a:solidFill>
                  <a:srgbClr val="0B0080"/>
                </a:solidFill>
                <a:effectLst/>
                <a:latin typeface="Arial" panose="020B0604020202020204" pitchFamily="34" charset="0"/>
                <a:ea typeface="Times New Roman" panose="02020603050405020304" pitchFamily="18" charset="0"/>
                <a:hlinkClick r:id="rId15" tooltip="Anti-inflammatory"/>
              </a:rPr>
              <a:t>anti-inflammatory</a:t>
            </a:r>
            <a:r>
              <a:rPr lang="en-US" sz="1800">
                <a:solidFill>
                  <a:srgbClr val="252525"/>
                </a:solidFill>
                <a:effectLst/>
                <a:latin typeface="Arial" panose="020B0604020202020204" pitchFamily="34" charset="0"/>
                <a:ea typeface="Times New Roman" panose="02020603050405020304" pitchFamily="18" charset="0"/>
              </a:rPr>
              <a:t> properties. IL-13 induces a class of protein-degrading enzymes, known as </a:t>
            </a:r>
            <a:r>
              <a:rPr lang="en-US" sz="1800" u="sng">
                <a:solidFill>
                  <a:srgbClr val="0B0080"/>
                </a:solidFill>
                <a:effectLst/>
                <a:latin typeface="Arial" panose="020B0604020202020204" pitchFamily="34" charset="0"/>
                <a:ea typeface="Times New Roman" panose="02020603050405020304" pitchFamily="18" charset="0"/>
                <a:hlinkClick r:id="rId16" tooltip="Matrix metalloproteinase"/>
              </a:rPr>
              <a:t>matrix metalloproteinases</a:t>
            </a:r>
            <a:r>
              <a:rPr lang="en-US" sz="1800">
                <a:solidFill>
                  <a:srgbClr val="252525"/>
                </a:solidFill>
                <a:effectLst/>
                <a:latin typeface="Arial" panose="020B0604020202020204" pitchFamily="34" charset="0"/>
                <a:ea typeface="Times New Roman" panose="02020603050405020304" pitchFamily="18" charset="0"/>
              </a:rPr>
              <a:t> (MMPs), in the airways. These enzymes are required to induce egression of effete </a:t>
            </a:r>
            <a:r>
              <a:rPr lang="en-US" sz="1800" u="sng">
                <a:solidFill>
                  <a:srgbClr val="0B0080"/>
                </a:solidFill>
                <a:effectLst/>
                <a:latin typeface="Arial" panose="020B0604020202020204" pitchFamily="34" charset="0"/>
                <a:ea typeface="Times New Roman" panose="02020603050405020304" pitchFamily="18" charset="0"/>
                <a:hlinkClick r:id="rId17" tooltip="Parenchyma"/>
              </a:rPr>
              <a:t>parenchymal</a:t>
            </a:r>
            <a:r>
              <a:rPr lang="en-US" sz="1800">
                <a:solidFill>
                  <a:srgbClr val="252525"/>
                </a:solidFill>
                <a:effectLst/>
                <a:latin typeface="Arial" panose="020B0604020202020204" pitchFamily="34" charset="0"/>
                <a:ea typeface="Times New Roman" panose="02020603050405020304" pitchFamily="18" charset="0"/>
              </a:rPr>
              <a:t> inflammatory cells into the airway lumen where they are then cleared. Among other factors, IL-13 induces these MMPs as part of a mechanism that protects against excessive allergic inflammation that predisposes to asphyxiation.</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IL-13 is known to induce changes in </a:t>
            </a:r>
            <a:r>
              <a:rPr lang="en-US" sz="1800" u="sng">
                <a:solidFill>
                  <a:srgbClr val="0B0080"/>
                </a:solidFill>
                <a:effectLst/>
                <a:latin typeface="Arial" panose="020B0604020202020204" pitchFamily="34" charset="0"/>
                <a:ea typeface="Times New Roman" panose="02020603050405020304" pitchFamily="18" charset="0"/>
                <a:hlinkClick r:id="rId18" tooltip="Hematopoiesis"/>
              </a:rPr>
              <a:t>hematopoietic</a:t>
            </a:r>
            <a:r>
              <a:rPr lang="en-US" sz="1800">
                <a:solidFill>
                  <a:srgbClr val="252525"/>
                </a:solidFill>
                <a:effectLst/>
                <a:latin typeface="Arial" panose="020B0604020202020204" pitchFamily="34" charset="0"/>
                <a:ea typeface="Times New Roman" panose="02020603050405020304" pitchFamily="18" charset="0"/>
              </a:rPr>
              <a:t> cells, but these effects are probably less important than that of IL-4. Furthermore, IL-13 can </a:t>
            </a:r>
            <a:r>
              <a:rPr lang="en-US" sz="1800" err="1">
                <a:solidFill>
                  <a:srgbClr val="252525"/>
                </a:solidFill>
                <a:effectLst/>
                <a:latin typeface="Arial" panose="020B0604020202020204" pitchFamily="34" charset="0"/>
                <a:ea typeface="Times New Roman" panose="02020603050405020304" pitchFamily="18" charset="0"/>
              </a:rPr>
              <a:t>induce</a:t>
            </a:r>
            <a:r>
              <a:rPr lang="en-US" sz="1800" u="sng" err="1">
                <a:solidFill>
                  <a:srgbClr val="0B0080"/>
                </a:solidFill>
                <a:effectLst/>
                <a:latin typeface="Arial" panose="020B0604020202020204" pitchFamily="34" charset="0"/>
                <a:ea typeface="Times New Roman" panose="02020603050405020304" pitchFamily="18" charset="0"/>
                <a:hlinkClick r:id="rId19" tooltip="Immunoglobulin E"/>
              </a:rPr>
              <a:t>immunoglobulin</a:t>
            </a:r>
            <a:r>
              <a:rPr lang="en-US" sz="1800" u="sng">
                <a:solidFill>
                  <a:srgbClr val="0B0080"/>
                </a:solidFill>
                <a:effectLst/>
                <a:latin typeface="Arial" panose="020B0604020202020204" pitchFamily="34" charset="0"/>
                <a:ea typeface="Times New Roman" panose="02020603050405020304" pitchFamily="18" charset="0"/>
                <a:hlinkClick r:id="rId19" tooltip="Immunoglobulin E"/>
              </a:rPr>
              <a:t> E</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IgE</a:t>
            </a:r>
            <a:r>
              <a:rPr lang="en-US" sz="1800">
                <a:solidFill>
                  <a:srgbClr val="252525"/>
                </a:solidFill>
                <a:effectLst/>
                <a:latin typeface="Arial" panose="020B0604020202020204" pitchFamily="34" charset="0"/>
                <a:ea typeface="Times New Roman" panose="02020603050405020304" pitchFamily="18" charset="0"/>
              </a:rPr>
              <a:t>) secretion from activated human </a:t>
            </a:r>
            <a:r>
              <a:rPr lang="en-US" sz="1800" u="sng">
                <a:solidFill>
                  <a:srgbClr val="0B0080"/>
                </a:solidFill>
                <a:effectLst/>
                <a:latin typeface="Arial" panose="020B0604020202020204" pitchFamily="34" charset="0"/>
                <a:ea typeface="Times New Roman" panose="02020603050405020304" pitchFamily="18" charset="0"/>
                <a:hlinkClick r:id="rId20" tooltip="B cell"/>
              </a:rPr>
              <a:t>B cells</a:t>
            </a:r>
            <a:r>
              <a:rPr lang="en-US" sz="1800">
                <a:solidFill>
                  <a:srgbClr val="252525"/>
                </a:solidFill>
                <a:effectLst/>
                <a:latin typeface="Arial" panose="020B0604020202020204" pitchFamily="34" charset="0"/>
                <a:ea typeface="Times New Roman" panose="02020603050405020304" pitchFamily="18" charset="0"/>
              </a:rPr>
              <a:t>. Interestingly, deletion of IL-13 from mice does not markedly affect either Th2 cell development or antigen-specific </a:t>
            </a:r>
            <a:r>
              <a:rPr lang="en-US" sz="1800" err="1">
                <a:solidFill>
                  <a:srgbClr val="252525"/>
                </a:solidFill>
                <a:effectLst/>
                <a:latin typeface="Arial" panose="020B0604020202020204" pitchFamily="34" charset="0"/>
                <a:ea typeface="Times New Roman" panose="02020603050405020304" pitchFamily="18" charset="0"/>
              </a:rPr>
              <a:t>IgE</a:t>
            </a:r>
            <a:r>
              <a:rPr lang="en-US" sz="1800">
                <a:solidFill>
                  <a:srgbClr val="252525"/>
                </a:solidFill>
                <a:effectLst/>
                <a:latin typeface="Arial" panose="020B0604020202020204" pitchFamily="34" charset="0"/>
                <a:ea typeface="Times New Roman" panose="02020603050405020304" pitchFamily="18" charset="0"/>
              </a:rPr>
              <a:t> responses induced by potent </a:t>
            </a:r>
            <a:r>
              <a:rPr lang="en-US" sz="1800" u="sng">
                <a:solidFill>
                  <a:srgbClr val="0B0080"/>
                </a:solidFill>
                <a:effectLst/>
                <a:latin typeface="Arial" panose="020B0604020202020204" pitchFamily="34" charset="0"/>
                <a:ea typeface="Times New Roman" panose="02020603050405020304" pitchFamily="18" charset="0"/>
                <a:hlinkClick r:id="rId21" tooltip="Allergen"/>
              </a:rPr>
              <a:t>allergens</a:t>
            </a:r>
            <a:r>
              <a:rPr lang="en-US" sz="1800">
                <a:solidFill>
                  <a:srgbClr val="252525"/>
                </a:solidFill>
                <a:effectLst/>
                <a:latin typeface="Arial" panose="020B0604020202020204" pitchFamily="34" charset="0"/>
                <a:ea typeface="Times New Roman" panose="02020603050405020304" pitchFamily="18" charset="0"/>
              </a:rPr>
              <a:t>. In comparison, deletion of IL-4 abrogates these responses. Thus, rather than a lymphoid cytokine, IL-13 acts more prominently as a molecular bridge linking allergic inflammatory cells to the non-immune cells in contact with them, thereby altering physiological function.</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IL-13 induces its effects through a multi-subunit </a:t>
            </a:r>
            <a:r>
              <a:rPr lang="en-US" sz="1800" u="sng">
                <a:solidFill>
                  <a:srgbClr val="0B0080"/>
                </a:solidFill>
                <a:effectLst/>
                <a:latin typeface="Arial" panose="020B0604020202020204" pitchFamily="34" charset="0"/>
                <a:ea typeface="Times New Roman" panose="02020603050405020304" pitchFamily="18" charset="0"/>
                <a:hlinkClick r:id="rId22" tooltip="Interleukin-13 receptor"/>
              </a:rPr>
              <a:t>receptor</a:t>
            </a:r>
            <a:r>
              <a:rPr lang="en-US" sz="1800">
                <a:solidFill>
                  <a:srgbClr val="252525"/>
                </a:solidFill>
                <a:effectLst/>
                <a:latin typeface="Arial" panose="020B0604020202020204" pitchFamily="34" charset="0"/>
                <a:ea typeface="Times New Roman" panose="02020603050405020304" pitchFamily="18" charset="0"/>
              </a:rPr>
              <a:t> that includes the alpha chain of the </a:t>
            </a:r>
            <a:r>
              <a:rPr lang="en-US" sz="1800" u="sng">
                <a:solidFill>
                  <a:srgbClr val="0B0080"/>
                </a:solidFill>
                <a:effectLst/>
                <a:latin typeface="Arial" panose="020B0604020202020204" pitchFamily="34" charset="0"/>
                <a:ea typeface="Times New Roman" panose="02020603050405020304" pitchFamily="18" charset="0"/>
                <a:hlinkClick r:id="rId23" tooltip="Interleukin-4 receptor"/>
              </a:rPr>
              <a:t>IL-4 receptor</a:t>
            </a:r>
            <a:r>
              <a:rPr lang="en-US" sz="1800">
                <a:solidFill>
                  <a:srgbClr val="252525"/>
                </a:solidFill>
                <a:effectLst/>
                <a:latin typeface="Arial" panose="020B0604020202020204" pitchFamily="34" charset="0"/>
                <a:ea typeface="Times New Roman" panose="02020603050405020304" pitchFamily="18" charset="0"/>
              </a:rPr>
              <a:t> (IL-4Rα) and at least one of two known IL-13-specific binding chains.</a:t>
            </a:r>
            <a:r>
              <a:rPr lang="en-US" sz="1800" u="sng" baseline="30000">
                <a:solidFill>
                  <a:srgbClr val="0B0080"/>
                </a:solidFill>
                <a:effectLst/>
                <a:latin typeface="Arial" panose="020B0604020202020204" pitchFamily="34" charset="0"/>
                <a:ea typeface="Times New Roman" panose="02020603050405020304" pitchFamily="18" charset="0"/>
                <a:hlinkClick r:id="rId11"/>
              </a:rPr>
              <a:t>[5]</a:t>
            </a:r>
            <a:r>
              <a:rPr lang="en-US" sz="1800">
                <a:solidFill>
                  <a:srgbClr val="252525"/>
                </a:solidFill>
                <a:effectLst/>
                <a:latin typeface="Arial" panose="020B0604020202020204" pitchFamily="34" charset="0"/>
                <a:ea typeface="Times New Roman" panose="02020603050405020304" pitchFamily="18" charset="0"/>
              </a:rPr>
              <a:t> Most of the biological effects of IL-13, like those of IL-4, are linked to a single </a:t>
            </a:r>
            <a:r>
              <a:rPr lang="en-US" sz="1800" u="sng">
                <a:solidFill>
                  <a:srgbClr val="0B0080"/>
                </a:solidFill>
                <a:effectLst/>
                <a:latin typeface="Arial" panose="020B0604020202020204" pitchFamily="34" charset="0"/>
                <a:ea typeface="Times New Roman" panose="02020603050405020304" pitchFamily="18" charset="0"/>
                <a:hlinkClick r:id="rId24" tooltip="Transcription factor"/>
              </a:rPr>
              <a:t>transcription factor</a:t>
            </a:r>
            <a:r>
              <a:rPr lang="en-US" sz="1800">
                <a:solidFill>
                  <a:srgbClr val="252525"/>
                </a:solidFill>
                <a:effectLst/>
                <a:latin typeface="Arial" panose="020B0604020202020204" pitchFamily="34" charset="0"/>
                <a:ea typeface="Times New Roman" panose="02020603050405020304" pitchFamily="18" charset="0"/>
              </a:rPr>
              <a:t>, signal transducer and activator of transcription 6 (STAT6). This can be resulted from an allergic reaction brought about when facing an Ala gene.</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5"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IL-13 specifically induces physiological changes in </a:t>
            </a:r>
            <a:r>
              <a:rPr lang="en-US" sz="1800" u="sng">
                <a:solidFill>
                  <a:srgbClr val="0B0080"/>
                </a:solidFill>
                <a:effectLst/>
                <a:latin typeface="Arial" panose="020B0604020202020204" pitchFamily="34" charset="0"/>
                <a:ea typeface="Times New Roman" panose="02020603050405020304" pitchFamily="18" charset="0"/>
                <a:hlinkClick r:id="rId26" tooltip="Parasitism"/>
              </a:rPr>
              <a:t>parasitized</a:t>
            </a:r>
            <a:r>
              <a:rPr lang="en-US" sz="1800">
                <a:solidFill>
                  <a:srgbClr val="252525"/>
                </a:solidFill>
                <a:effectLst/>
                <a:latin typeface="Arial" panose="020B0604020202020204" pitchFamily="34" charset="0"/>
                <a:ea typeface="Times New Roman" panose="02020603050405020304" pitchFamily="18" charset="0"/>
              </a:rPr>
              <a:t> organs that are required to expel the offending organisms or their products. For example, expulsion from the gut of a variety of mouse </a:t>
            </a:r>
            <a:r>
              <a:rPr lang="en-US" sz="1800" u="sng">
                <a:solidFill>
                  <a:srgbClr val="0B0080"/>
                </a:solidFill>
                <a:effectLst/>
                <a:latin typeface="Arial" panose="020B0604020202020204" pitchFamily="34" charset="0"/>
                <a:ea typeface="Times New Roman" panose="02020603050405020304" pitchFamily="18" charset="0"/>
                <a:hlinkClick r:id="rId27" tooltip="Helminth"/>
              </a:rPr>
              <a:t>helminths</a:t>
            </a:r>
            <a:r>
              <a:rPr lang="en-US" sz="1800">
                <a:solidFill>
                  <a:srgbClr val="252525"/>
                </a:solidFill>
                <a:effectLst/>
                <a:latin typeface="Arial" panose="020B0604020202020204" pitchFamily="34" charset="0"/>
                <a:ea typeface="Times New Roman" panose="02020603050405020304" pitchFamily="18" charset="0"/>
              </a:rPr>
              <a:t> requires IL-13 secreted by Th2 cells. IL-13 induces several changes in the gut that create an environment hostile to the parasite, including enhanced contractions and </a:t>
            </a:r>
            <a:r>
              <a:rPr lang="en-US" sz="1800" u="sng">
                <a:solidFill>
                  <a:srgbClr val="0B0080"/>
                </a:solidFill>
                <a:effectLst/>
                <a:latin typeface="Arial" panose="020B0604020202020204" pitchFamily="34" charset="0"/>
                <a:ea typeface="Times New Roman" panose="02020603050405020304" pitchFamily="18" charset="0"/>
                <a:hlinkClick r:id="rId28" tooltip="Glycoprotein"/>
              </a:rPr>
              <a:t>glycoprotein</a:t>
            </a:r>
            <a:r>
              <a:rPr lang="en-US" sz="1800">
                <a:solidFill>
                  <a:srgbClr val="252525"/>
                </a:solidFill>
                <a:effectLst/>
                <a:latin typeface="Arial" panose="020B0604020202020204" pitchFamily="34" charset="0"/>
                <a:ea typeface="Times New Roman" panose="02020603050405020304" pitchFamily="18" charset="0"/>
              </a:rPr>
              <a:t> hyper-secretion from gut </a:t>
            </a:r>
            <a:r>
              <a:rPr lang="en-US" sz="1800" u="sng">
                <a:solidFill>
                  <a:srgbClr val="0B0080"/>
                </a:solidFill>
                <a:effectLst/>
                <a:latin typeface="Arial" panose="020B0604020202020204" pitchFamily="34" charset="0"/>
                <a:ea typeface="Times New Roman" panose="02020603050405020304" pitchFamily="18" charset="0"/>
                <a:hlinkClick r:id="rId29" tooltip="Epithelium"/>
              </a:rPr>
              <a:t>epithelial</a:t>
            </a:r>
            <a:r>
              <a:rPr lang="en-US" sz="1800">
                <a:solidFill>
                  <a:srgbClr val="252525"/>
                </a:solidFill>
                <a:effectLst/>
                <a:latin typeface="Arial" panose="020B0604020202020204" pitchFamily="34" charset="0"/>
                <a:ea typeface="Times New Roman" panose="02020603050405020304" pitchFamily="18" charset="0"/>
              </a:rPr>
              <a:t> cells, that ultimately lead to detachment of the organism from the gut wall and their removal.</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eggs of the parasite </a:t>
            </a:r>
            <a:r>
              <a:rPr lang="en-US" sz="1800" i="1" u="sng">
                <a:solidFill>
                  <a:srgbClr val="0B0080"/>
                </a:solidFill>
                <a:effectLst/>
                <a:latin typeface="Arial" panose="020B0604020202020204" pitchFamily="34" charset="0"/>
                <a:ea typeface="Times New Roman" panose="02020603050405020304" pitchFamily="18" charset="0"/>
                <a:hlinkClick r:id="rId30" tooltip="Schistosoma mansoni"/>
              </a:rPr>
              <a:t>Schistosoma </a:t>
            </a:r>
            <a:r>
              <a:rPr lang="en-US" sz="1800" i="1" u="sng" err="1">
                <a:solidFill>
                  <a:srgbClr val="0B0080"/>
                </a:solidFill>
                <a:effectLst/>
                <a:latin typeface="Arial" panose="020B0604020202020204" pitchFamily="34" charset="0"/>
                <a:ea typeface="Times New Roman" panose="02020603050405020304" pitchFamily="18" charset="0"/>
                <a:hlinkClick r:id="rId30" tooltip="Schistosoma mansoni"/>
              </a:rPr>
              <a:t>mansoni</a:t>
            </a:r>
            <a:r>
              <a:rPr lang="en-US" sz="1800">
                <a:solidFill>
                  <a:srgbClr val="252525"/>
                </a:solidFill>
                <a:effectLst/>
                <a:latin typeface="Arial" panose="020B0604020202020204" pitchFamily="34" charset="0"/>
                <a:ea typeface="Times New Roman" panose="02020603050405020304" pitchFamily="18" charset="0"/>
              </a:rPr>
              <a:t> may lodge in a variety of organs including the gut wall, liver, lung and even central nervous system, inducing the formation of </a:t>
            </a:r>
            <a:r>
              <a:rPr lang="en-US" sz="1800" u="sng">
                <a:solidFill>
                  <a:srgbClr val="0B0080"/>
                </a:solidFill>
                <a:effectLst/>
                <a:latin typeface="Arial" panose="020B0604020202020204" pitchFamily="34" charset="0"/>
                <a:ea typeface="Times New Roman" panose="02020603050405020304" pitchFamily="18" charset="0"/>
                <a:hlinkClick r:id="rId31" tooltip="Granuloma"/>
              </a:rPr>
              <a:t>granulomas</a:t>
            </a:r>
            <a:r>
              <a:rPr lang="en-US" sz="1800">
                <a:solidFill>
                  <a:srgbClr val="252525"/>
                </a:solidFill>
                <a:effectLst/>
                <a:latin typeface="Arial" panose="020B0604020202020204" pitchFamily="34" charset="0"/>
                <a:ea typeface="Times New Roman" panose="02020603050405020304" pitchFamily="18" charset="0"/>
              </a:rPr>
              <a:t> under the control of IL-13. Here, however, the eventual result is organ damage and often profound or even fatal disease, not resolution of the infection. An emerging concept is that IL-13 may antagonize Th1 responses that are required to resolve intracellular </a:t>
            </a:r>
            <a:r>
              <a:rPr lang="en-US" sz="1800" u="sng">
                <a:solidFill>
                  <a:srgbClr val="0B0080"/>
                </a:solidFill>
                <a:effectLst/>
                <a:latin typeface="Arial" panose="020B0604020202020204" pitchFamily="34" charset="0"/>
                <a:ea typeface="Times New Roman" panose="02020603050405020304" pitchFamily="18" charset="0"/>
                <a:hlinkClick r:id="rId32" tooltip="Infection"/>
              </a:rPr>
              <a:t>infections</a:t>
            </a:r>
            <a:r>
              <a:rPr lang="en-US" sz="1800">
                <a:solidFill>
                  <a:srgbClr val="252525"/>
                </a:solidFill>
                <a:effectLst/>
                <a:latin typeface="Arial" panose="020B0604020202020204" pitchFamily="34" charset="0"/>
                <a:ea typeface="Times New Roman" panose="02020603050405020304" pitchFamily="18" charset="0"/>
              </a:rPr>
              <a:t>. In this immune dysregulated context, marked by the recruitment of aberrantly large numbers of Th2 cells, IL-13 inhibits the ability of host immune cells to destroy </a:t>
            </a:r>
            <a:r>
              <a:rPr lang="en-US" sz="1800" u="sng" err="1">
                <a:solidFill>
                  <a:srgbClr val="0B0080"/>
                </a:solidFill>
                <a:effectLst/>
                <a:latin typeface="Arial" panose="020B0604020202020204" pitchFamily="34" charset="0"/>
                <a:ea typeface="Times New Roman" panose="02020603050405020304" pitchFamily="18" charset="0"/>
                <a:hlinkClick r:id="rId33" tooltip="Intracellular"/>
              </a:rPr>
              <a:t>intracellular</a:t>
            </a:r>
            <a:r>
              <a:rPr lang="en-US" sz="1800" u="sng" err="1">
                <a:solidFill>
                  <a:srgbClr val="0B0080"/>
                </a:solidFill>
                <a:effectLst/>
                <a:latin typeface="Arial" panose="020B0604020202020204" pitchFamily="34" charset="0"/>
                <a:ea typeface="Times New Roman" panose="02020603050405020304" pitchFamily="18" charset="0"/>
                <a:hlinkClick r:id="rId34" tooltip="Pathogen"/>
              </a:rPr>
              <a:t>pathogens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IL-13 induces many features of </a:t>
            </a:r>
            <a:r>
              <a:rPr lang="en-US" sz="1800" u="sng">
                <a:solidFill>
                  <a:srgbClr val="A55858"/>
                </a:solidFill>
                <a:effectLst/>
                <a:latin typeface="Arial" panose="020B0604020202020204" pitchFamily="34" charset="0"/>
                <a:ea typeface="Times New Roman" panose="02020603050405020304" pitchFamily="18" charset="0"/>
                <a:hlinkClick r:id="rId35" tooltip="Allergic lung disease (page does not exist)"/>
              </a:rPr>
              <a:t>allergic lung disease</a:t>
            </a:r>
            <a:r>
              <a:rPr lang="en-US" sz="1800">
                <a:solidFill>
                  <a:srgbClr val="252525"/>
                </a:solidFill>
                <a:effectLst/>
                <a:latin typeface="Arial" panose="020B0604020202020204" pitchFamily="34" charset="0"/>
                <a:ea typeface="Times New Roman" panose="02020603050405020304" pitchFamily="18" charset="0"/>
              </a:rPr>
              <a:t>, including airway hyperresponsiveness, </a:t>
            </a:r>
            <a:r>
              <a:rPr lang="en-US" sz="1800" u="sng">
                <a:solidFill>
                  <a:srgbClr val="0B0080"/>
                </a:solidFill>
                <a:effectLst/>
                <a:latin typeface="Arial" panose="020B0604020202020204" pitchFamily="34" charset="0"/>
                <a:ea typeface="Times New Roman" panose="02020603050405020304" pitchFamily="18" charset="0"/>
                <a:hlinkClick r:id="rId36" tooltip="Goblet cell"/>
              </a:rPr>
              <a:t>goblet cell</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7" tooltip="Metaplasia"/>
              </a:rPr>
              <a:t>metaplasia</a:t>
            </a:r>
            <a:r>
              <a:rPr lang="en-US" sz="1800">
                <a:solidFill>
                  <a:srgbClr val="252525"/>
                </a:solidFill>
                <a:effectLst/>
                <a:latin typeface="Arial" panose="020B0604020202020204" pitchFamily="34" charset="0"/>
                <a:ea typeface="Times New Roman" panose="02020603050405020304" pitchFamily="18" charset="0"/>
              </a:rPr>
              <a:t> and mucus hypersecretion, which all contribute to airway obstruction.</a:t>
            </a:r>
            <a:r>
              <a:rPr lang="en-US" sz="1800" u="sng" baseline="30000">
                <a:solidFill>
                  <a:srgbClr val="0B0080"/>
                </a:solidFill>
                <a:effectLst/>
                <a:latin typeface="Arial" panose="020B0604020202020204" pitchFamily="34" charset="0"/>
                <a:ea typeface="Times New Roman" panose="02020603050405020304" pitchFamily="18" charset="0"/>
                <a:hlinkClick r:id="rId38"/>
              </a:rPr>
              <a:t>[6]</a:t>
            </a:r>
            <a:r>
              <a:rPr lang="en-US" sz="1800">
                <a:solidFill>
                  <a:srgbClr val="252525"/>
                </a:solidFill>
                <a:effectLst/>
                <a:latin typeface="Arial" panose="020B0604020202020204" pitchFamily="34" charset="0"/>
                <a:ea typeface="Times New Roman" panose="02020603050405020304" pitchFamily="18" charset="0"/>
              </a:rPr>
              <a:t> IL-4 contributes to these physiologic changes, but is less important than IL-13. IL-13 also induces secretion of </a:t>
            </a:r>
            <a:r>
              <a:rPr lang="en-US" sz="1800" u="sng" err="1">
                <a:solidFill>
                  <a:srgbClr val="0B0080"/>
                </a:solidFill>
                <a:effectLst/>
                <a:latin typeface="Arial" panose="020B0604020202020204" pitchFamily="34" charset="0"/>
                <a:ea typeface="Times New Roman" panose="02020603050405020304" pitchFamily="18" charset="0"/>
                <a:hlinkClick r:id="rId39" tooltip="Chemokine"/>
              </a:rPr>
              <a:t>chemokines</a:t>
            </a:r>
            <a:r>
              <a:rPr lang="en-US" sz="1800" err="1">
                <a:solidFill>
                  <a:srgbClr val="252525"/>
                </a:solidFill>
                <a:effectLst/>
                <a:latin typeface="Arial" panose="020B0604020202020204" pitchFamily="34" charset="0"/>
                <a:ea typeface="Times New Roman" panose="02020603050405020304" pitchFamily="18" charset="0"/>
              </a:rPr>
              <a:t>that</a:t>
            </a:r>
            <a:r>
              <a:rPr lang="en-US" sz="1800">
                <a:solidFill>
                  <a:srgbClr val="252525"/>
                </a:solidFill>
                <a:effectLst/>
                <a:latin typeface="Arial" panose="020B0604020202020204" pitchFamily="34" charset="0"/>
                <a:ea typeface="Times New Roman" panose="02020603050405020304" pitchFamily="18" charset="0"/>
              </a:rPr>
              <a:t> are required for recruitment of allergic effector cells to the lung. Studies of STAT6 transgenic mice suggest the interesting possibility that IL-13 signaling occurring only through the airway epithelium is required for most of these effects. While no studies have yet directly implicated IL-13 in the control of human diseases, many </a:t>
            </a:r>
            <a:r>
              <a:rPr lang="en-US" sz="1800" u="sng">
                <a:solidFill>
                  <a:srgbClr val="0B0080"/>
                </a:solidFill>
                <a:effectLst/>
                <a:latin typeface="Arial" panose="020B0604020202020204" pitchFamily="34" charset="0"/>
                <a:ea typeface="Times New Roman" panose="02020603050405020304" pitchFamily="18" charset="0"/>
                <a:hlinkClick r:id="rId40" tooltip="Polymorphism (biology)"/>
              </a:rPr>
              <a:t>polymorphisms</a:t>
            </a:r>
            <a:r>
              <a:rPr lang="en-US" sz="1800">
                <a:solidFill>
                  <a:srgbClr val="252525"/>
                </a:solidFill>
                <a:effectLst/>
                <a:latin typeface="Arial" panose="020B0604020202020204" pitchFamily="34" charset="0"/>
                <a:ea typeface="Times New Roman" panose="02020603050405020304" pitchFamily="18" charset="0"/>
              </a:rPr>
              <a:t> in the IL-13 gene have been shown to confer an enhanced risk of atopic respiratory diseases such as </a:t>
            </a:r>
            <a:r>
              <a:rPr lang="en-US" sz="1800" u="sng">
                <a:solidFill>
                  <a:srgbClr val="0B0080"/>
                </a:solidFill>
                <a:effectLst/>
                <a:latin typeface="Arial" panose="020B0604020202020204" pitchFamily="34" charset="0"/>
                <a:ea typeface="Times New Roman" panose="02020603050405020304" pitchFamily="18" charset="0"/>
                <a:hlinkClick r:id="rId41" tooltip="Asthma"/>
              </a:rPr>
              <a:t>asthma</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23</a:t>
            </a:fld>
            <a:endParaRPr lang="en-NG"/>
          </a:p>
        </p:txBody>
      </p:sp>
    </p:spTree>
    <p:extLst>
      <p:ext uri="{BB962C8B-B14F-4D97-AF65-F5344CB8AC3E}">
        <p14:creationId xmlns:p14="http://schemas.microsoft.com/office/powerpoint/2010/main" val="387310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IL-7</a:t>
            </a:r>
            <a:r>
              <a:rPr lang="en-US" sz="1800" b="1">
                <a:solidFill>
                  <a:srgbClr val="000000"/>
                </a:solidFill>
                <a:effectLst/>
                <a:latin typeface="Arial-BoldMT"/>
                <a:ea typeface="Times New Roman" panose="02020603050405020304" pitchFamily="18" charset="0"/>
                <a:cs typeface="Arial-BoldMT"/>
              </a:rPr>
              <a:t>, </a:t>
            </a:r>
            <a:r>
              <a:rPr lang="en-US" sz="1800" b="1">
                <a:solidFill>
                  <a:srgbClr val="252525"/>
                </a:solidFill>
                <a:effectLst/>
                <a:latin typeface="Arial" panose="020B0604020202020204" pitchFamily="34" charset="0"/>
                <a:ea typeface="Times New Roman" panose="02020603050405020304" pitchFamily="18" charset="0"/>
              </a:rPr>
              <a:t>Interleukin 7</a:t>
            </a:r>
            <a:r>
              <a:rPr lang="en-US" sz="1800">
                <a:solidFill>
                  <a:srgbClr val="252525"/>
                </a:solidFill>
                <a:effectLst/>
                <a:latin typeface="Arial" panose="020B0604020202020204" pitchFamily="34" charset="0"/>
                <a:ea typeface="Times New Roman" panose="02020603050405020304" pitchFamily="18" charset="0"/>
              </a:rPr>
              <a:t> (</a:t>
            </a:r>
            <a:r>
              <a:rPr lang="en-US" sz="1800" b="1">
                <a:solidFill>
                  <a:srgbClr val="252525"/>
                </a:solidFill>
                <a:effectLst/>
                <a:latin typeface="Arial" panose="020B0604020202020204" pitchFamily="34" charset="0"/>
                <a:ea typeface="Times New Roman" panose="02020603050405020304" pitchFamily="18" charset="0"/>
              </a:rPr>
              <a:t>IL-7</a:t>
            </a:r>
            <a:r>
              <a:rPr lang="en-US" sz="1800">
                <a:solidFill>
                  <a:srgbClr val="252525"/>
                </a:solidFill>
                <a:effectLst/>
                <a:latin typeface="Arial" panose="020B0604020202020204" pitchFamily="34" charset="0"/>
                <a:ea typeface="Times New Roman" panose="02020603050405020304" pitchFamily="18" charset="0"/>
              </a:rPr>
              <a:t>) is a </a:t>
            </a:r>
            <a:r>
              <a:rPr lang="en-US" sz="1800" u="sng">
                <a:solidFill>
                  <a:srgbClr val="0B0080"/>
                </a:solidFill>
                <a:effectLst/>
                <a:latin typeface="Arial" panose="020B0604020202020204" pitchFamily="34" charset="0"/>
                <a:ea typeface="Times New Roman" panose="02020603050405020304" pitchFamily="18" charset="0"/>
                <a:hlinkClick r:id="rId3" tooltip="Protein"/>
              </a:rPr>
              <a:t>protein</a:t>
            </a:r>
            <a:r>
              <a:rPr lang="en-US" sz="1800" u="sng" baseline="30000">
                <a:solidFill>
                  <a:srgbClr val="0B0080"/>
                </a:solidFill>
                <a:effectLst/>
                <a:latin typeface="Arial" panose="020B0604020202020204" pitchFamily="34" charset="0"/>
                <a:ea typeface="Times New Roman" panose="02020603050405020304" pitchFamily="18" charset="0"/>
                <a:hlinkClick r:id="rId4"/>
              </a:rPr>
              <a:t>[1]</a:t>
            </a:r>
            <a:r>
              <a:rPr lang="en-US" sz="1800">
                <a:solidFill>
                  <a:srgbClr val="252525"/>
                </a:solidFill>
                <a:effectLst/>
                <a:latin typeface="Arial" panose="020B0604020202020204" pitchFamily="34" charset="0"/>
                <a:ea typeface="Times New Roman" panose="02020603050405020304" pitchFamily="18" charset="0"/>
              </a:rPr>
              <a:t> that in humans is encoded by the </a:t>
            </a:r>
            <a:r>
              <a:rPr lang="en-US" sz="1800" i="1">
                <a:solidFill>
                  <a:srgbClr val="252525"/>
                </a:solidFill>
                <a:effectLst/>
                <a:latin typeface="Arial" panose="020B0604020202020204" pitchFamily="34" charset="0"/>
                <a:ea typeface="Times New Roman" panose="02020603050405020304" pitchFamily="18" charset="0"/>
              </a:rPr>
              <a:t>IL7</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 tooltip="Gene"/>
              </a:rPr>
              <a:t>gene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6"/>
              </a:rPr>
              <a:t>[2]</a:t>
            </a:r>
            <a:r>
              <a:rPr lang="en-US" sz="1800" u="sng" baseline="30000">
                <a:solidFill>
                  <a:srgbClr val="0B0080"/>
                </a:solidFill>
                <a:effectLst/>
                <a:latin typeface="Arial" panose="020B0604020202020204" pitchFamily="34" charset="0"/>
                <a:ea typeface="Times New Roman" panose="02020603050405020304" pitchFamily="18" charset="0"/>
                <a:hlinkClick r:id="rId7"/>
              </a:rPr>
              <a:t>[3]</a:t>
            </a:r>
            <a:r>
              <a:rPr lang="en-US" sz="1800" u="sng" baseline="30000">
                <a:solidFill>
                  <a:srgbClr val="0B0080"/>
                </a:solidFill>
                <a:effectLst/>
                <a:latin typeface="Arial" panose="020B0604020202020204" pitchFamily="34" charset="0"/>
                <a:ea typeface="Times New Roman" panose="02020603050405020304" pitchFamily="18" charset="0"/>
                <a:hlinkClick r:id="rId8"/>
              </a:rPr>
              <a:t>[4]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IL-7 a </a:t>
            </a:r>
            <a:r>
              <a:rPr lang="en-US" sz="1800" u="sng">
                <a:solidFill>
                  <a:srgbClr val="0B0080"/>
                </a:solidFill>
                <a:effectLst/>
                <a:latin typeface="Arial" panose="020B0604020202020204" pitchFamily="34" charset="0"/>
                <a:ea typeface="Times New Roman" panose="02020603050405020304" pitchFamily="18" charset="0"/>
                <a:hlinkClick r:id="rId9" tooltip="Haematopoiesis"/>
              </a:rPr>
              <a:t>hematopoietic</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0" tooltip="Growth factor"/>
              </a:rPr>
              <a:t>growth factor</a:t>
            </a:r>
            <a:r>
              <a:rPr lang="en-US" sz="1800">
                <a:solidFill>
                  <a:srgbClr val="252525"/>
                </a:solidFill>
                <a:effectLst/>
                <a:latin typeface="Arial" panose="020B0604020202020204" pitchFamily="34" charset="0"/>
                <a:ea typeface="Times New Roman" panose="02020603050405020304" pitchFamily="18" charset="0"/>
              </a:rPr>
              <a:t> secreted by </a:t>
            </a:r>
            <a:r>
              <a:rPr lang="en-US" sz="1800" u="sng">
                <a:solidFill>
                  <a:srgbClr val="0B0080"/>
                </a:solidFill>
                <a:effectLst/>
                <a:latin typeface="Arial" panose="020B0604020202020204" pitchFamily="34" charset="0"/>
                <a:ea typeface="Times New Roman" panose="02020603050405020304" pitchFamily="18" charset="0"/>
                <a:hlinkClick r:id="rId11" tooltip="Stromal cell"/>
              </a:rPr>
              <a:t>stromal cells</a:t>
            </a:r>
            <a:r>
              <a:rPr lang="en-US" sz="1800">
                <a:solidFill>
                  <a:srgbClr val="252525"/>
                </a:solidFill>
                <a:effectLst/>
                <a:latin typeface="Arial" panose="020B0604020202020204" pitchFamily="34" charset="0"/>
                <a:ea typeface="Times New Roman" panose="02020603050405020304" pitchFamily="18" charset="0"/>
              </a:rPr>
              <a:t> in the </a:t>
            </a:r>
            <a:r>
              <a:rPr lang="en-US" sz="1800" u="sng">
                <a:solidFill>
                  <a:srgbClr val="0B0080"/>
                </a:solidFill>
                <a:effectLst/>
                <a:latin typeface="Arial" panose="020B0604020202020204" pitchFamily="34" charset="0"/>
                <a:ea typeface="Times New Roman" panose="02020603050405020304" pitchFamily="18" charset="0"/>
                <a:hlinkClick r:id="rId12" tooltip="Bone marrow"/>
              </a:rPr>
              <a:t>bone marrow</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3" tooltip="Thymus"/>
              </a:rPr>
              <a:t>thymus</a:t>
            </a:r>
            <a:r>
              <a:rPr lang="en-US" sz="1800">
                <a:solidFill>
                  <a:srgbClr val="252525"/>
                </a:solidFill>
                <a:effectLst/>
                <a:latin typeface="Arial" panose="020B0604020202020204" pitchFamily="34" charset="0"/>
                <a:ea typeface="Times New Roman" panose="02020603050405020304" pitchFamily="18" charset="0"/>
              </a:rPr>
              <a:t>. It is also produced by </a:t>
            </a:r>
            <a:r>
              <a:rPr lang="en-US" sz="1800" u="sng">
                <a:solidFill>
                  <a:srgbClr val="0B0080"/>
                </a:solidFill>
                <a:effectLst/>
                <a:latin typeface="Arial" panose="020B0604020202020204" pitchFamily="34" charset="0"/>
                <a:ea typeface="Times New Roman" panose="02020603050405020304" pitchFamily="18" charset="0"/>
                <a:hlinkClick r:id="rId14" tooltip="Keratinocyte"/>
              </a:rPr>
              <a:t>keratinocytes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[5]</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6" tooltip="Dendritic cell"/>
              </a:rPr>
              <a:t>dendritic cells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7"/>
              </a:rPr>
              <a:t>[6]</a:t>
            </a:r>
            <a:r>
              <a:rPr lang="en-US" sz="1800" u="sng">
                <a:solidFill>
                  <a:srgbClr val="0B0080"/>
                </a:solidFill>
                <a:effectLst/>
                <a:latin typeface="Arial" panose="020B0604020202020204" pitchFamily="34" charset="0"/>
                <a:ea typeface="Times New Roman" panose="02020603050405020304" pitchFamily="18" charset="0"/>
                <a:hlinkClick r:id="rId18" tooltip="Hepatocyte"/>
              </a:rPr>
              <a:t>hepatocytes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9"/>
              </a:rPr>
              <a:t>[7]</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0" tooltip="Neuron"/>
              </a:rPr>
              <a:t>neurons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1" tooltip="Epithelial cells"/>
              </a:rPr>
              <a:t>epithelial cells</a:t>
            </a:r>
            <a:r>
              <a:rPr lang="en-US" sz="1800" u="sng" baseline="30000">
                <a:solidFill>
                  <a:srgbClr val="0B0080"/>
                </a:solidFill>
                <a:effectLst/>
                <a:latin typeface="Arial" panose="020B0604020202020204" pitchFamily="34" charset="0"/>
                <a:ea typeface="Times New Roman" panose="02020603050405020304" pitchFamily="18" charset="0"/>
                <a:hlinkClick r:id="rId22"/>
              </a:rPr>
              <a:t>[8]</a:t>
            </a:r>
            <a:r>
              <a:rPr lang="en-US" sz="1800">
                <a:solidFill>
                  <a:srgbClr val="252525"/>
                </a:solidFill>
                <a:effectLst/>
                <a:latin typeface="Arial" panose="020B0604020202020204" pitchFamily="34" charset="0"/>
                <a:ea typeface="Times New Roman" panose="02020603050405020304" pitchFamily="18" charset="0"/>
              </a:rPr>
              <a:t> but is not produced by normal </a:t>
            </a:r>
            <a:r>
              <a:rPr lang="en-US" sz="1800" u="sng">
                <a:solidFill>
                  <a:srgbClr val="0B0080"/>
                </a:solidFill>
                <a:effectLst/>
                <a:latin typeface="Arial" panose="020B0604020202020204" pitchFamily="34" charset="0"/>
                <a:ea typeface="Times New Roman" panose="02020603050405020304" pitchFamily="18" charset="0"/>
                <a:hlinkClick r:id="rId23" tooltip="Lymphocyte"/>
              </a:rPr>
              <a:t>lymphocytes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4"/>
              </a:rPr>
              <a:t>[9]</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5" tooltip="Edit section: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three-dimensional structure of IL-7 in complex with the </a:t>
            </a:r>
            <a:r>
              <a:rPr lang="en-US" sz="1800" u="sng">
                <a:solidFill>
                  <a:srgbClr val="0B0080"/>
                </a:solidFill>
                <a:effectLst/>
                <a:latin typeface="Arial" panose="020B0604020202020204" pitchFamily="34" charset="0"/>
                <a:ea typeface="Times New Roman" panose="02020603050405020304" pitchFamily="18" charset="0"/>
                <a:hlinkClick r:id="rId26" tooltip="Ectodomain"/>
              </a:rPr>
              <a:t>ectodomain</a:t>
            </a:r>
            <a:r>
              <a:rPr lang="en-US" sz="1800">
                <a:solidFill>
                  <a:srgbClr val="252525"/>
                </a:solidFill>
                <a:effectLst/>
                <a:latin typeface="Arial" panose="020B0604020202020204" pitchFamily="34" charset="0"/>
                <a:ea typeface="Times New Roman" panose="02020603050405020304" pitchFamily="18" charset="0"/>
              </a:rPr>
              <a:t> of </a:t>
            </a:r>
            <a:r>
              <a:rPr lang="en-US" sz="1800" u="sng">
                <a:solidFill>
                  <a:srgbClr val="0B0080"/>
                </a:solidFill>
                <a:effectLst/>
                <a:latin typeface="Arial" panose="020B0604020202020204" pitchFamily="34" charset="0"/>
                <a:ea typeface="Times New Roman" panose="02020603050405020304" pitchFamily="18" charset="0"/>
                <a:hlinkClick r:id="rId27" tooltip="IL7R"/>
              </a:rPr>
              <a:t>IL7R</a:t>
            </a:r>
            <a:r>
              <a:rPr lang="en-US" sz="1800">
                <a:solidFill>
                  <a:srgbClr val="252525"/>
                </a:solidFill>
                <a:effectLst/>
                <a:latin typeface="Arial" panose="020B0604020202020204" pitchFamily="34" charset="0"/>
                <a:ea typeface="Times New Roman" panose="02020603050405020304" pitchFamily="18" charset="0"/>
              </a:rPr>
              <a:t> has been determined using </a:t>
            </a:r>
            <a:r>
              <a:rPr lang="en-US" sz="1800" u="sng">
                <a:solidFill>
                  <a:srgbClr val="0B0080"/>
                </a:solidFill>
                <a:effectLst/>
                <a:latin typeface="Arial" panose="020B0604020202020204" pitchFamily="34" charset="0"/>
                <a:ea typeface="Times New Roman" panose="02020603050405020304" pitchFamily="18" charset="0"/>
                <a:hlinkClick r:id="rId28" tooltip="X-ray crystallography"/>
              </a:rPr>
              <a:t>X-ray diffraction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9"/>
              </a:rPr>
              <a:t>[10]</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0"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cell maturation</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1" tooltip="Edit section: T cell maturation"/>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IL-7 stimulates the differentiation of multipotent (pluripotent) hematopoietic </a:t>
            </a:r>
            <a:r>
              <a:rPr lang="en-US" sz="1800" u="sng">
                <a:solidFill>
                  <a:srgbClr val="0B0080"/>
                </a:solidFill>
                <a:effectLst/>
                <a:latin typeface="Arial" panose="020B0604020202020204" pitchFamily="34" charset="0"/>
                <a:ea typeface="Times New Roman" panose="02020603050405020304" pitchFamily="18" charset="0"/>
                <a:hlinkClick r:id="rId32" tooltip="Stem cell"/>
              </a:rPr>
              <a:t>stem cells</a:t>
            </a:r>
            <a:r>
              <a:rPr lang="en-US" sz="1800">
                <a:solidFill>
                  <a:srgbClr val="252525"/>
                </a:solidFill>
                <a:effectLst/>
                <a:latin typeface="Arial" panose="020B0604020202020204" pitchFamily="34" charset="0"/>
                <a:ea typeface="Times New Roman" panose="02020603050405020304" pitchFamily="18" charset="0"/>
              </a:rPr>
              <a:t> into </a:t>
            </a:r>
            <a:r>
              <a:rPr lang="en-US" sz="1800" u="sng">
                <a:solidFill>
                  <a:srgbClr val="0B0080"/>
                </a:solidFill>
                <a:effectLst/>
                <a:latin typeface="Arial" panose="020B0604020202020204" pitchFamily="34" charset="0"/>
                <a:ea typeface="Times New Roman" panose="02020603050405020304" pitchFamily="18" charset="0"/>
                <a:hlinkClick r:id="rId33" tooltip="Lymphoid progenitor cell"/>
              </a:rPr>
              <a:t>lymphoid progenitor cells</a:t>
            </a:r>
            <a:r>
              <a:rPr lang="en-US" sz="1800">
                <a:solidFill>
                  <a:srgbClr val="252525"/>
                </a:solidFill>
                <a:effectLst/>
                <a:latin typeface="Arial" panose="020B0604020202020204" pitchFamily="34" charset="0"/>
                <a:ea typeface="Times New Roman" panose="02020603050405020304" pitchFamily="18" charset="0"/>
              </a:rPr>
              <a:t> (as opposed to myeloid progenitor cells where differentiation is stimulated by </a:t>
            </a:r>
            <a:r>
              <a:rPr lang="en-US" sz="1800" u="sng">
                <a:solidFill>
                  <a:srgbClr val="0B0080"/>
                </a:solidFill>
                <a:effectLst/>
                <a:latin typeface="Arial" panose="020B0604020202020204" pitchFamily="34" charset="0"/>
                <a:ea typeface="Times New Roman" panose="02020603050405020304" pitchFamily="18" charset="0"/>
                <a:hlinkClick r:id="rId34" tooltip="Interleukin 3"/>
              </a:rPr>
              <a:t>IL-3</a:t>
            </a:r>
            <a:r>
              <a:rPr lang="en-US" sz="1800">
                <a:solidFill>
                  <a:srgbClr val="252525"/>
                </a:solidFill>
                <a:effectLst/>
                <a:latin typeface="Arial" panose="020B0604020202020204" pitchFamily="34" charset="0"/>
                <a:ea typeface="Times New Roman" panose="02020603050405020304" pitchFamily="18" charset="0"/>
              </a:rPr>
              <a:t>).</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35" tooltip="Wikipedia:Citation needed"/>
              </a:rPr>
              <a:t>citation needed</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a:solidFill>
                  <a:srgbClr val="252525"/>
                </a:solidFill>
                <a:effectLst/>
                <a:latin typeface="Arial" panose="020B0604020202020204" pitchFamily="34" charset="0"/>
                <a:ea typeface="Times New Roman" panose="02020603050405020304" pitchFamily="18" charset="0"/>
              </a:rPr>
              <a:t> It also stimulates proliferation of all cells in the lymphoid lineage (</a:t>
            </a:r>
            <a:r>
              <a:rPr lang="en-US" sz="1800" u="sng">
                <a:solidFill>
                  <a:srgbClr val="0B0080"/>
                </a:solidFill>
                <a:effectLst/>
                <a:latin typeface="Arial" panose="020B0604020202020204" pitchFamily="34" charset="0"/>
                <a:ea typeface="Times New Roman" panose="02020603050405020304" pitchFamily="18" charset="0"/>
                <a:hlinkClick r:id="rId36" tooltip="B cell"/>
              </a:rPr>
              <a:t>B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7" tooltip="T cell"/>
              </a:rPr>
              <a:t>T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8" tooltip="Natural killer cell"/>
              </a:rPr>
              <a:t>NK cells</a:t>
            </a:r>
            <a:r>
              <a:rPr lang="en-US" sz="1800">
                <a:solidFill>
                  <a:srgbClr val="252525"/>
                </a:solidFill>
                <a:effectLst/>
                <a:latin typeface="Arial" panose="020B0604020202020204" pitchFamily="34" charset="0"/>
                <a:ea typeface="Times New Roman" panose="02020603050405020304" pitchFamily="18" charset="0"/>
              </a:rPr>
              <a:t>).</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35" tooltip="Wikipedia:Citation needed"/>
              </a:rPr>
              <a:t>citation needed</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a:solidFill>
                  <a:srgbClr val="252525"/>
                </a:solidFill>
                <a:effectLst/>
                <a:latin typeface="Arial" panose="020B0604020202020204" pitchFamily="34" charset="0"/>
                <a:ea typeface="Times New Roman" panose="02020603050405020304" pitchFamily="18" charset="0"/>
              </a:rPr>
              <a:t> It is important for proliferation during certain stages of B-cell maturation, T and NK cell survival, development </a:t>
            </a:r>
            <a:r>
              <a:rPr lang="en-US" sz="1800" err="1">
                <a:solidFill>
                  <a:srgbClr val="252525"/>
                </a:solidFill>
                <a:effectLst/>
                <a:latin typeface="Arial" panose="020B0604020202020204" pitchFamily="34" charset="0"/>
                <a:ea typeface="Times New Roman" panose="02020603050405020304" pitchFamily="18" charset="0"/>
              </a:rPr>
              <a:t>and</a:t>
            </a:r>
            <a:r>
              <a:rPr lang="en-US" sz="1800" u="sng" err="1">
                <a:solidFill>
                  <a:srgbClr val="0B0080"/>
                </a:solidFill>
                <a:effectLst/>
                <a:latin typeface="Arial" panose="020B0604020202020204" pitchFamily="34" charset="0"/>
                <a:ea typeface="Times New Roman" panose="02020603050405020304" pitchFamily="18" charset="0"/>
                <a:hlinkClick r:id="rId39" tooltip="Homeostasis"/>
              </a:rPr>
              <a:t>homeostasis</a:t>
            </a:r>
            <a:r>
              <a:rPr lang="en-US" sz="1800">
                <a:solidFill>
                  <a:srgbClr val="252525"/>
                </a:solidFill>
                <a:effectLst/>
                <a:latin typeface="Arial" panose="020B0604020202020204" pitchFamily="34" charset="0"/>
                <a:ea typeface="Times New Roman" panose="02020603050405020304" pitchFamily="18" charset="0"/>
              </a:rPr>
              <a:t>.</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35" tooltip="Wikipedia:Citation needed"/>
              </a:rPr>
              <a:t>citation needed</a:t>
            </a:r>
            <a:r>
              <a:rPr lang="en-US" sz="1800" baseline="300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IL-7 is a </a:t>
            </a:r>
            <a:r>
              <a:rPr lang="en-US" sz="1800" u="sng">
                <a:solidFill>
                  <a:srgbClr val="0B0080"/>
                </a:solidFill>
                <a:effectLst/>
                <a:latin typeface="Arial" panose="020B0604020202020204" pitchFamily="34" charset="0"/>
                <a:ea typeface="Times New Roman" panose="02020603050405020304" pitchFamily="18" charset="0"/>
                <a:hlinkClick r:id="rId40" tooltip="Cytokine"/>
              </a:rPr>
              <a:t>cytokine</a:t>
            </a:r>
            <a:r>
              <a:rPr lang="en-US" sz="1800">
                <a:solidFill>
                  <a:srgbClr val="252525"/>
                </a:solidFill>
                <a:effectLst/>
                <a:latin typeface="Arial" panose="020B0604020202020204" pitchFamily="34" charset="0"/>
                <a:ea typeface="Times New Roman" panose="02020603050405020304" pitchFamily="18" charset="0"/>
              </a:rPr>
              <a:t> important for B and T cell development. This cytokine and the hepatocyte growth factor (</a:t>
            </a:r>
            <a:r>
              <a:rPr lang="en-US" sz="1800" u="sng">
                <a:solidFill>
                  <a:srgbClr val="0B0080"/>
                </a:solidFill>
                <a:effectLst/>
                <a:latin typeface="Arial" panose="020B0604020202020204" pitchFamily="34" charset="0"/>
                <a:ea typeface="Times New Roman" panose="02020603050405020304" pitchFamily="18" charset="0"/>
                <a:hlinkClick r:id="rId41" tooltip="Hepatocyte growth factor"/>
              </a:rPr>
              <a:t>HGF</a:t>
            </a:r>
            <a:r>
              <a:rPr lang="en-US" sz="1800">
                <a:solidFill>
                  <a:srgbClr val="252525"/>
                </a:solidFill>
                <a:effectLst/>
                <a:latin typeface="Arial" panose="020B0604020202020204" pitchFamily="34" charset="0"/>
                <a:ea typeface="Times New Roman" panose="02020603050405020304" pitchFamily="18" charset="0"/>
              </a:rPr>
              <a:t>) form a </a:t>
            </a:r>
            <a:r>
              <a:rPr lang="en-US" sz="1800" u="sng">
                <a:solidFill>
                  <a:srgbClr val="0B0080"/>
                </a:solidFill>
                <a:effectLst/>
                <a:latin typeface="Arial" panose="020B0604020202020204" pitchFamily="34" charset="0"/>
                <a:ea typeface="Times New Roman" panose="02020603050405020304" pitchFamily="18" charset="0"/>
                <a:hlinkClick r:id="rId42" tooltip="Heterodimer"/>
              </a:rPr>
              <a:t>heterodimer</a:t>
            </a:r>
            <a:r>
              <a:rPr lang="en-US" sz="1800">
                <a:solidFill>
                  <a:srgbClr val="252525"/>
                </a:solidFill>
                <a:effectLst/>
                <a:latin typeface="Arial" panose="020B0604020202020204" pitchFamily="34" charset="0"/>
                <a:ea typeface="Times New Roman" panose="02020603050405020304" pitchFamily="18" charset="0"/>
              </a:rPr>
              <a:t> that functions as a pre-pro-B cell growth-stimulating factor. This cytokine is found to be a cofactor for V(D)J rearrangement of the T cell receptor beta (</a:t>
            </a:r>
            <a:r>
              <a:rPr lang="en-US" sz="1800" err="1">
                <a:solidFill>
                  <a:srgbClr val="252525"/>
                </a:solidFill>
                <a:effectLst/>
                <a:latin typeface="Arial" panose="020B0604020202020204" pitchFamily="34" charset="0"/>
                <a:ea typeface="Times New Roman" panose="02020603050405020304" pitchFamily="18" charset="0"/>
              </a:rPr>
              <a:t>TCRß</a:t>
            </a:r>
            <a:r>
              <a:rPr lang="en-US" sz="1800">
                <a:solidFill>
                  <a:srgbClr val="252525"/>
                </a:solidFill>
                <a:effectLst/>
                <a:latin typeface="Arial" panose="020B0604020202020204" pitchFamily="34" charset="0"/>
                <a:ea typeface="Times New Roman" panose="02020603050405020304" pitchFamily="18" charset="0"/>
              </a:rPr>
              <a:t>) during early T cell development.</a:t>
            </a:r>
            <a:r>
              <a:rPr lang="en-US" sz="1800" u="sng" baseline="30000">
                <a:solidFill>
                  <a:srgbClr val="0B0080"/>
                </a:solidFill>
                <a:effectLst/>
                <a:latin typeface="Arial" panose="020B0604020202020204" pitchFamily="34" charset="0"/>
                <a:ea typeface="Times New Roman" panose="02020603050405020304" pitchFamily="18" charset="0"/>
                <a:hlinkClick r:id="rId43"/>
              </a:rPr>
              <a:t>[11]</a:t>
            </a:r>
            <a:r>
              <a:rPr lang="en-US" sz="1800">
                <a:solidFill>
                  <a:srgbClr val="252525"/>
                </a:solidFill>
                <a:effectLst/>
                <a:latin typeface="Arial" panose="020B0604020202020204" pitchFamily="34" charset="0"/>
                <a:ea typeface="Times New Roman" panose="02020603050405020304" pitchFamily="18" charset="0"/>
              </a:rPr>
              <a:t> This cytokine can be produced locally by intestinal epithelial and epithelial </a:t>
            </a:r>
            <a:r>
              <a:rPr lang="en-US" sz="1800" u="sng">
                <a:solidFill>
                  <a:srgbClr val="0B0080"/>
                </a:solidFill>
                <a:effectLst/>
                <a:latin typeface="Arial" panose="020B0604020202020204" pitchFamily="34" charset="0"/>
                <a:ea typeface="Times New Roman" panose="02020603050405020304" pitchFamily="18" charset="0"/>
                <a:hlinkClick r:id="rId44" tooltip="Goblet cell"/>
              </a:rPr>
              <a:t>goblet cells</a:t>
            </a:r>
            <a:r>
              <a:rPr lang="en-US" sz="1800">
                <a:solidFill>
                  <a:srgbClr val="252525"/>
                </a:solidFill>
                <a:effectLst/>
                <a:latin typeface="Arial" panose="020B0604020202020204" pitchFamily="34" charset="0"/>
                <a:ea typeface="Times New Roman" panose="02020603050405020304" pitchFamily="18" charset="0"/>
              </a:rPr>
              <a:t>, and may serve as a regulatory factor for intestinal mucosal lymphocytes.</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35" tooltip="Wikipedia:Citation needed"/>
              </a:rPr>
              <a:t>citation needed</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5" tooltip="Knockout studies"/>
              </a:rPr>
              <a:t>Knockout studies</a:t>
            </a:r>
            <a:r>
              <a:rPr lang="en-US" sz="1800">
                <a:solidFill>
                  <a:srgbClr val="252525"/>
                </a:solidFill>
                <a:effectLst/>
                <a:latin typeface="Arial" panose="020B0604020202020204" pitchFamily="34" charset="0"/>
                <a:ea typeface="Times New Roman" panose="02020603050405020304" pitchFamily="18" charset="0"/>
              </a:rPr>
              <a:t> in mice suggested that this cytokine plays an essential role in lymphoid cell survival.</a:t>
            </a:r>
            <a:r>
              <a:rPr lang="en-US" sz="1800" u="sng" baseline="30000">
                <a:solidFill>
                  <a:srgbClr val="0B0080"/>
                </a:solidFill>
                <a:effectLst/>
                <a:latin typeface="Arial" panose="020B0604020202020204" pitchFamily="34" charset="0"/>
                <a:ea typeface="Times New Roman" panose="02020603050405020304" pitchFamily="18" charset="0"/>
                <a:hlinkClick r:id="rId46"/>
              </a:rPr>
              <a:t>[12]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IL-7 binds to the </a:t>
            </a:r>
            <a:r>
              <a:rPr lang="en-US" sz="1800" u="sng">
                <a:solidFill>
                  <a:srgbClr val="0B0080"/>
                </a:solidFill>
                <a:effectLst/>
                <a:latin typeface="Arial" panose="020B0604020202020204" pitchFamily="34" charset="0"/>
                <a:ea typeface="Times New Roman" panose="02020603050405020304" pitchFamily="18" charset="0"/>
                <a:hlinkClick r:id="rId47" tooltip="Interleukin-7 receptor"/>
              </a:rPr>
              <a:t>IL-7 receptor</a:t>
            </a:r>
            <a:r>
              <a:rPr lang="en-US" sz="1800">
                <a:solidFill>
                  <a:srgbClr val="252525"/>
                </a:solidFill>
                <a:effectLst/>
                <a:latin typeface="Arial" panose="020B0604020202020204" pitchFamily="34" charset="0"/>
                <a:ea typeface="Times New Roman" panose="02020603050405020304" pitchFamily="18" charset="0"/>
              </a:rPr>
              <a:t>, a heterodimer consisting of </a:t>
            </a:r>
            <a:r>
              <a:rPr lang="en-US" sz="1800" u="sng">
                <a:solidFill>
                  <a:srgbClr val="0B0080"/>
                </a:solidFill>
                <a:effectLst/>
                <a:latin typeface="Arial" panose="020B0604020202020204" pitchFamily="34" charset="0"/>
                <a:ea typeface="Times New Roman" panose="02020603050405020304" pitchFamily="18" charset="0"/>
                <a:hlinkClick r:id="rId48" tooltip="CD127"/>
              </a:rPr>
              <a:t>Interleukin-7 receptor alpha</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49" tooltip="CD132"/>
              </a:rPr>
              <a:t>common gamma chain receptor</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0"/>
              </a:rPr>
              <a:t>[13]</a:t>
            </a:r>
            <a:r>
              <a:rPr lang="en-US" sz="1800">
                <a:solidFill>
                  <a:srgbClr val="252525"/>
                </a:solidFill>
                <a:effectLst/>
                <a:latin typeface="Arial" panose="020B0604020202020204" pitchFamily="34" charset="0"/>
                <a:ea typeface="Times New Roman" panose="02020603050405020304" pitchFamily="18" charset="0"/>
              </a:rPr>
              <a:t> Binding results in a cascade of signals important for T-cell development within the thymus and survival within the periphery. Knockout mice which genetically lack IL-7 receptor exhibit thymic </a:t>
            </a:r>
            <a:r>
              <a:rPr lang="en-US" sz="1800" u="sng">
                <a:solidFill>
                  <a:srgbClr val="0B0080"/>
                </a:solidFill>
                <a:effectLst/>
                <a:latin typeface="Arial" panose="020B0604020202020204" pitchFamily="34" charset="0"/>
                <a:ea typeface="Times New Roman" panose="02020603050405020304" pitchFamily="18" charset="0"/>
                <a:hlinkClick r:id="rId51" tooltip="Atrophy"/>
              </a:rPr>
              <a:t>atrophy</a:t>
            </a:r>
            <a:r>
              <a:rPr lang="en-US" sz="1800">
                <a:solidFill>
                  <a:srgbClr val="252525"/>
                </a:solidFill>
                <a:effectLst/>
                <a:latin typeface="Arial" panose="020B0604020202020204" pitchFamily="34" charset="0"/>
                <a:ea typeface="Times New Roman" panose="02020603050405020304" pitchFamily="18" charset="0"/>
              </a:rPr>
              <a:t>, arrest of T-cell development at the double positive stage, and severe </a:t>
            </a:r>
            <a:r>
              <a:rPr lang="en-US" sz="1800" u="sng">
                <a:solidFill>
                  <a:srgbClr val="0B0080"/>
                </a:solidFill>
                <a:effectLst/>
                <a:latin typeface="Arial" panose="020B0604020202020204" pitchFamily="34" charset="0"/>
                <a:ea typeface="Times New Roman" panose="02020603050405020304" pitchFamily="18" charset="0"/>
                <a:hlinkClick r:id="rId52" tooltip="Lymphopenia"/>
              </a:rPr>
              <a:t>lymphopenia</a:t>
            </a:r>
            <a:r>
              <a:rPr lang="en-US" sz="1800">
                <a:solidFill>
                  <a:srgbClr val="252525"/>
                </a:solidFill>
                <a:effectLst/>
                <a:latin typeface="Arial" panose="020B0604020202020204" pitchFamily="34" charset="0"/>
                <a:ea typeface="Times New Roman" panose="02020603050405020304" pitchFamily="18" charset="0"/>
              </a:rPr>
              <a:t>. Administration of IL-7 to mice results in an increase in recent thymic emigrants, increases in B and T cells, and increased recovery of T cells after </a:t>
            </a:r>
            <a:r>
              <a:rPr lang="en-US" sz="1800" u="sng">
                <a:solidFill>
                  <a:srgbClr val="0B0080"/>
                </a:solidFill>
                <a:effectLst/>
                <a:latin typeface="Arial" panose="020B0604020202020204" pitchFamily="34" charset="0"/>
                <a:ea typeface="Times New Roman" panose="02020603050405020304" pitchFamily="18" charset="0"/>
                <a:hlinkClick r:id="rId53" tooltip="Cyclophosphamide"/>
              </a:rPr>
              <a:t>cyclophosphamide</a:t>
            </a:r>
            <a:r>
              <a:rPr lang="en-US" sz="1800">
                <a:solidFill>
                  <a:srgbClr val="252525"/>
                </a:solidFill>
                <a:effectLst/>
                <a:latin typeface="Arial" panose="020B0604020202020204" pitchFamily="34" charset="0"/>
                <a:ea typeface="Times New Roman" panose="02020603050405020304" pitchFamily="18" charset="0"/>
              </a:rPr>
              <a:t> administration or after bone marrow transplantation.</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Disease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4" tooltip="Edit section: Diseas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Cancer</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5" tooltip="Edit section: Cancer"/>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Il-7 promotes hematological malignancies (acute lymphoblastic leukemia, T cell lymphoma).</a:t>
            </a:r>
            <a:r>
              <a:rPr lang="en-US" sz="1800" u="sng" baseline="30000">
                <a:solidFill>
                  <a:srgbClr val="0B0080"/>
                </a:solidFill>
                <a:effectLst/>
                <a:latin typeface="Arial" panose="020B0604020202020204" pitchFamily="34" charset="0"/>
                <a:ea typeface="Times New Roman" panose="02020603050405020304" pitchFamily="18" charset="0"/>
                <a:hlinkClick r:id="rId56"/>
              </a:rPr>
              <a:t>[14]</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Viral Infections</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7" tooltip="Edit section: Viral Infections"/>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Elevated levels of IL-7 have also been detected in the plasma of </a:t>
            </a:r>
            <a:r>
              <a:rPr lang="en-US" sz="1800" u="sng">
                <a:solidFill>
                  <a:srgbClr val="0B0080"/>
                </a:solidFill>
                <a:effectLst/>
                <a:latin typeface="Arial" panose="020B0604020202020204" pitchFamily="34" charset="0"/>
                <a:ea typeface="Times New Roman" panose="02020603050405020304" pitchFamily="18" charset="0"/>
                <a:hlinkClick r:id="rId58" tooltip="HIV"/>
              </a:rPr>
              <a:t>HIV-infected patients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9"/>
              </a:rPr>
              <a:t>[15]</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Transplantation</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0" tooltip="Edit section: Transplantation"/>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application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61" tooltip="Edit section: Clinical applica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IL-7 as an </a:t>
            </a:r>
            <a:r>
              <a:rPr lang="en-US" sz="1800" u="sng">
                <a:solidFill>
                  <a:srgbClr val="0B0080"/>
                </a:solidFill>
                <a:effectLst/>
                <a:latin typeface="Arial" panose="020B0604020202020204" pitchFamily="34" charset="0"/>
                <a:ea typeface="Times New Roman" panose="02020603050405020304" pitchFamily="18" charset="0"/>
                <a:hlinkClick r:id="rId62" tooltip="Immunotherapy"/>
              </a:rPr>
              <a:t>immunotherapy</a:t>
            </a:r>
            <a:r>
              <a:rPr lang="en-US" sz="1800">
                <a:solidFill>
                  <a:srgbClr val="252525"/>
                </a:solidFill>
                <a:effectLst/>
                <a:latin typeface="Arial" panose="020B0604020202020204" pitchFamily="34" charset="0"/>
                <a:ea typeface="Times New Roman" panose="02020603050405020304" pitchFamily="18" charset="0"/>
              </a:rPr>
              <a:t> agent has been examined in many pre-clinical animal studies and more recently in human clinical trials for various malignancies and during </a:t>
            </a:r>
            <a:r>
              <a:rPr lang="en-US" sz="1800" u="sng">
                <a:solidFill>
                  <a:srgbClr val="0B0080"/>
                </a:solidFill>
                <a:effectLst/>
                <a:latin typeface="Arial" panose="020B0604020202020204" pitchFamily="34" charset="0"/>
                <a:ea typeface="Times New Roman" panose="02020603050405020304" pitchFamily="18" charset="0"/>
                <a:hlinkClick r:id="rId58" tooltip="HIV"/>
              </a:rPr>
              <a:t>HIV infection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4"/>
              </a:rPr>
              <a:t>[9]</a:t>
            </a:r>
            <a:r>
              <a:rPr lang="en-US" sz="1800" u="sng" baseline="30000">
                <a:solidFill>
                  <a:srgbClr val="0B0080"/>
                </a:solidFill>
                <a:effectLst/>
                <a:latin typeface="Arial" panose="020B0604020202020204" pitchFamily="34" charset="0"/>
                <a:ea typeface="Times New Roman" panose="02020603050405020304" pitchFamily="18" charset="0"/>
                <a:hlinkClick r:id="rId63"/>
              </a:rPr>
              <a:t>[16]</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Cancer</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4" tooltip="Edit section: Cancer"/>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65" tooltip="Recombinant DNA"/>
              </a:rPr>
              <a:t>Recombinant</a:t>
            </a:r>
            <a:r>
              <a:rPr lang="en-US" sz="1800">
                <a:solidFill>
                  <a:srgbClr val="252525"/>
                </a:solidFill>
                <a:effectLst/>
                <a:latin typeface="Arial" panose="020B0604020202020204" pitchFamily="34" charset="0"/>
                <a:ea typeface="Times New Roman" panose="02020603050405020304" pitchFamily="18" charset="0"/>
              </a:rPr>
              <a:t> IL-7 has been safely administered to patients in several phase I and II </a:t>
            </a:r>
            <a:r>
              <a:rPr lang="en-US" sz="1800" u="sng">
                <a:solidFill>
                  <a:srgbClr val="0B0080"/>
                </a:solidFill>
                <a:effectLst/>
                <a:latin typeface="Arial" panose="020B0604020202020204" pitchFamily="34" charset="0"/>
                <a:ea typeface="Times New Roman" panose="02020603050405020304" pitchFamily="18" charset="0"/>
                <a:hlinkClick r:id="rId66" tooltip="Clinical trials"/>
              </a:rPr>
              <a:t>clinical trials</a:t>
            </a:r>
            <a:r>
              <a:rPr lang="en-US" sz="1800">
                <a:solidFill>
                  <a:srgbClr val="252525"/>
                </a:solidFill>
                <a:effectLst/>
                <a:latin typeface="Arial" panose="020B0604020202020204" pitchFamily="34" charset="0"/>
                <a:ea typeface="Times New Roman" panose="02020603050405020304" pitchFamily="18" charset="0"/>
              </a:rPr>
              <a:t>. A human study of IL-7 in patients with </a:t>
            </a:r>
            <a:r>
              <a:rPr lang="en-US" sz="1800" u="sng">
                <a:solidFill>
                  <a:srgbClr val="0B0080"/>
                </a:solidFill>
                <a:effectLst/>
                <a:latin typeface="Arial" panose="020B0604020202020204" pitchFamily="34" charset="0"/>
                <a:ea typeface="Times New Roman" panose="02020603050405020304" pitchFamily="18" charset="0"/>
                <a:hlinkClick r:id="rId67" tooltip="Cancer"/>
              </a:rPr>
              <a:t>cancer</a:t>
            </a:r>
            <a:r>
              <a:rPr lang="en-US" sz="1800">
                <a:solidFill>
                  <a:srgbClr val="252525"/>
                </a:solidFill>
                <a:effectLst/>
                <a:latin typeface="Arial" panose="020B0604020202020204" pitchFamily="34" charset="0"/>
                <a:ea typeface="Times New Roman" panose="02020603050405020304" pitchFamily="18" charset="0"/>
              </a:rPr>
              <a:t> demonstrated that administration of this cytokine can transiently disrupt the homeostasis of both CD8+ and CD4+ T cells with a commensurate decrease in the percentage of CD4+CD25+Foxp3+ T regulatory cells.</a:t>
            </a:r>
            <a:r>
              <a:rPr lang="en-US" sz="1800" u="sng" baseline="30000">
                <a:solidFill>
                  <a:srgbClr val="0B0080"/>
                </a:solidFill>
                <a:effectLst/>
                <a:latin typeface="Arial" panose="020B0604020202020204" pitchFamily="34" charset="0"/>
                <a:ea typeface="Times New Roman" panose="02020603050405020304" pitchFamily="18" charset="0"/>
                <a:hlinkClick r:id="rId68"/>
              </a:rPr>
              <a:t>[17]</a:t>
            </a:r>
            <a:r>
              <a:rPr lang="en-US" sz="1800">
                <a:solidFill>
                  <a:srgbClr val="252525"/>
                </a:solidFill>
                <a:effectLst/>
                <a:latin typeface="Arial" panose="020B0604020202020204" pitchFamily="34" charset="0"/>
                <a:ea typeface="Times New Roman" panose="02020603050405020304" pitchFamily="18" charset="0"/>
              </a:rPr>
              <a:t> No objective cancer regression was observed, however a </a:t>
            </a:r>
            <a:r>
              <a:rPr lang="en-US" sz="1800" u="sng">
                <a:solidFill>
                  <a:srgbClr val="A55858"/>
                </a:solidFill>
                <a:effectLst/>
                <a:latin typeface="Arial" panose="020B0604020202020204" pitchFamily="34" charset="0"/>
                <a:ea typeface="Times New Roman" panose="02020603050405020304" pitchFamily="18" charset="0"/>
                <a:hlinkClick r:id="rId69" tooltip="Dose limiting toxicity (page does not exist)"/>
              </a:rPr>
              <a:t>dose limiting toxicity</a:t>
            </a:r>
            <a:r>
              <a:rPr lang="en-US" sz="1800">
                <a:solidFill>
                  <a:srgbClr val="252525"/>
                </a:solidFill>
                <a:effectLst/>
                <a:latin typeface="Arial" panose="020B0604020202020204" pitchFamily="34" charset="0"/>
                <a:ea typeface="Times New Roman" panose="02020603050405020304" pitchFamily="18" charset="0"/>
              </a:rPr>
              <a:t> (DLT) was not reached in this study due to the development of neutralizing </a:t>
            </a:r>
            <a:r>
              <a:rPr lang="en-US" sz="1800" u="sng">
                <a:solidFill>
                  <a:srgbClr val="0B0080"/>
                </a:solidFill>
                <a:effectLst/>
                <a:latin typeface="Arial" panose="020B0604020202020204" pitchFamily="34" charset="0"/>
                <a:ea typeface="Times New Roman" panose="02020603050405020304" pitchFamily="18" charset="0"/>
                <a:hlinkClick r:id="rId70" tooltip="Antibodies"/>
              </a:rPr>
              <a:t>antibodies</a:t>
            </a:r>
            <a:r>
              <a:rPr lang="en-US" sz="1800">
                <a:solidFill>
                  <a:srgbClr val="252525"/>
                </a:solidFill>
                <a:effectLst/>
                <a:latin typeface="Arial" panose="020B0604020202020204" pitchFamily="34" charset="0"/>
                <a:ea typeface="Times New Roman" panose="02020603050405020304" pitchFamily="18" charset="0"/>
              </a:rPr>
              <a:t> against the </a:t>
            </a:r>
            <a:r>
              <a:rPr lang="en-US" sz="1800" u="sng">
                <a:solidFill>
                  <a:srgbClr val="0B0080"/>
                </a:solidFill>
                <a:effectLst/>
                <a:latin typeface="Arial" panose="020B0604020202020204" pitchFamily="34" charset="0"/>
                <a:ea typeface="Times New Roman" panose="02020603050405020304" pitchFamily="18" charset="0"/>
                <a:hlinkClick r:id="rId71" tooltip="Recombinant cytokine"/>
              </a:rPr>
              <a:t>recombinant cytokine</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HIV infection</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2" tooltip="Edit section: HIV infection"/>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Associated with antiretroviral therapy, IL-7 administration decreased local and systemic inflammations in patients that had incomplete T-cell reconstitution. These results suggest that IL-7 therapy can possibly improve the quality of life of those patients.</a:t>
            </a:r>
            <a:r>
              <a:rPr lang="en-US" sz="1800" u="sng" baseline="30000">
                <a:solidFill>
                  <a:srgbClr val="0B0080"/>
                </a:solidFill>
                <a:effectLst/>
                <a:latin typeface="Arial" panose="020B0604020202020204" pitchFamily="34" charset="0"/>
                <a:ea typeface="Times New Roman" panose="02020603050405020304" pitchFamily="18" charset="0"/>
                <a:hlinkClick r:id="rId73"/>
              </a:rPr>
              <a:t>[18]</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Transplantation</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4" tooltip="Edit section: Transplantation"/>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IL-7 could also be beneficial in improving immune recovery after allogenic stem cell transplant.</a:t>
            </a:r>
            <a:r>
              <a:rPr lang="en-US" sz="1800" u="sng" baseline="30000">
                <a:solidFill>
                  <a:srgbClr val="0B0080"/>
                </a:solidFill>
                <a:effectLst/>
                <a:latin typeface="Arial" panose="020B0604020202020204" pitchFamily="34" charset="0"/>
                <a:ea typeface="Times New Roman" panose="02020603050405020304" pitchFamily="18" charset="0"/>
                <a:hlinkClick r:id="rId75"/>
              </a:rPr>
              <a:t>[19]</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24</a:t>
            </a:fld>
            <a:endParaRPr lang="en-NG"/>
          </a:p>
        </p:txBody>
      </p:sp>
    </p:spTree>
    <p:extLst>
      <p:ext uri="{BB962C8B-B14F-4D97-AF65-F5344CB8AC3E}">
        <p14:creationId xmlns:p14="http://schemas.microsoft.com/office/powerpoint/2010/main" val="249975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MIG</a:t>
            </a:r>
            <a:r>
              <a:rPr lang="en-US" sz="1800" b="0" kern="0">
                <a:solidFill>
                  <a:srgbClr val="365F91"/>
                </a:solidFill>
                <a:effectLst/>
                <a:latin typeface="Arial-BoldMT"/>
                <a:ea typeface="Times New Roman" panose="02020603050405020304" pitchFamily="18" charset="0"/>
                <a:cs typeface="Arial-BoldMT"/>
              </a:rPr>
              <a:t>, </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CXCL9</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b="1">
                <a:solidFill>
                  <a:srgbClr val="252525"/>
                </a:solidFill>
                <a:effectLst/>
                <a:latin typeface="Arial" panose="020B0604020202020204" pitchFamily="34" charset="0"/>
                <a:ea typeface="Times New Roman" panose="02020603050405020304" pitchFamily="18" charset="0"/>
              </a:rPr>
              <a:t>Chemokine (C-X-C motif) ligand 9</a:t>
            </a:r>
            <a:r>
              <a:rPr lang="en-US" sz="1800">
                <a:solidFill>
                  <a:srgbClr val="252525"/>
                </a:solidFill>
                <a:effectLst/>
                <a:latin typeface="Arial" panose="020B0604020202020204" pitchFamily="34" charset="0"/>
                <a:ea typeface="Times New Roman" panose="02020603050405020304" pitchFamily="18" charset="0"/>
              </a:rPr>
              <a:t> (CXCL9) is a small </a:t>
            </a:r>
            <a:r>
              <a:rPr lang="en-US" sz="1800" u="sng">
                <a:solidFill>
                  <a:srgbClr val="0B0080"/>
                </a:solidFill>
                <a:effectLst/>
                <a:latin typeface="Arial" panose="020B0604020202020204" pitchFamily="34" charset="0"/>
                <a:ea typeface="Times New Roman" panose="02020603050405020304" pitchFamily="18" charset="0"/>
                <a:hlinkClick r:id="rId3" tooltip="Cytokine"/>
              </a:rPr>
              <a:t>cytokine</a:t>
            </a:r>
            <a:r>
              <a:rPr lang="en-US" sz="1800">
                <a:solidFill>
                  <a:srgbClr val="252525"/>
                </a:solidFill>
                <a:effectLst/>
                <a:latin typeface="Arial" panose="020B0604020202020204" pitchFamily="34" charset="0"/>
                <a:ea typeface="Times New Roman" panose="02020603050405020304" pitchFamily="18" charset="0"/>
              </a:rPr>
              <a:t> belonging to the CXC </a:t>
            </a:r>
            <a:r>
              <a:rPr lang="en-US" sz="1800" u="sng">
                <a:solidFill>
                  <a:srgbClr val="0B0080"/>
                </a:solidFill>
                <a:effectLst/>
                <a:latin typeface="Arial" panose="020B0604020202020204" pitchFamily="34" charset="0"/>
                <a:ea typeface="Times New Roman" panose="02020603050405020304" pitchFamily="18" charset="0"/>
                <a:hlinkClick r:id="rId4" tooltip="Chemokine"/>
              </a:rPr>
              <a:t>chemokine</a:t>
            </a:r>
            <a:r>
              <a:rPr lang="en-US" sz="1800">
                <a:solidFill>
                  <a:srgbClr val="252525"/>
                </a:solidFill>
                <a:effectLst/>
                <a:latin typeface="Arial" panose="020B0604020202020204" pitchFamily="34" charset="0"/>
                <a:ea typeface="Times New Roman" panose="02020603050405020304" pitchFamily="18" charset="0"/>
              </a:rPr>
              <a:t> family that is also known as </a:t>
            </a:r>
            <a:r>
              <a:rPr lang="en-US" sz="1800" err="1">
                <a:solidFill>
                  <a:srgbClr val="252525"/>
                </a:solidFill>
                <a:effectLst/>
                <a:latin typeface="Arial" panose="020B0604020202020204" pitchFamily="34" charset="0"/>
                <a:ea typeface="Times New Roman" panose="02020603050405020304" pitchFamily="18" charset="0"/>
              </a:rPr>
              <a:t>Monokine</a:t>
            </a:r>
            <a:r>
              <a:rPr lang="en-US" sz="1800">
                <a:solidFill>
                  <a:srgbClr val="252525"/>
                </a:solidFill>
                <a:effectLst/>
                <a:latin typeface="Arial" panose="020B0604020202020204" pitchFamily="34" charset="0"/>
                <a:ea typeface="Times New Roman" panose="02020603050405020304" pitchFamily="18" charset="0"/>
              </a:rPr>
              <a:t> induced by gamma interferon (MIG). CXCL9 is a T-cell </a:t>
            </a:r>
            <a:r>
              <a:rPr lang="en-US" sz="1800" u="sng">
                <a:solidFill>
                  <a:srgbClr val="0B0080"/>
                </a:solidFill>
                <a:effectLst/>
                <a:latin typeface="Arial" panose="020B0604020202020204" pitchFamily="34" charset="0"/>
                <a:ea typeface="Times New Roman" panose="02020603050405020304" pitchFamily="18" charset="0"/>
                <a:hlinkClick r:id="rId5" tooltip="Chemoattractant"/>
              </a:rPr>
              <a:t>chemoattractant</a:t>
            </a:r>
            <a:r>
              <a:rPr lang="en-US" sz="1800">
                <a:solidFill>
                  <a:srgbClr val="252525"/>
                </a:solidFill>
                <a:effectLst/>
                <a:latin typeface="Arial" panose="020B0604020202020204" pitchFamily="34" charset="0"/>
                <a:ea typeface="Times New Roman" panose="02020603050405020304" pitchFamily="18" charset="0"/>
              </a:rPr>
              <a:t>, which is induced by </a:t>
            </a:r>
            <a:r>
              <a:rPr lang="en-US" sz="1800" u="sng">
                <a:solidFill>
                  <a:srgbClr val="0B0080"/>
                </a:solidFill>
                <a:effectLst/>
                <a:latin typeface="Arial" panose="020B0604020202020204" pitchFamily="34" charset="0"/>
                <a:ea typeface="Times New Roman" panose="02020603050405020304" pitchFamily="18" charset="0"/>
                <a:hlinkClick r:id="rId6" tooltip="Interferon gamma"/>
              </a:rPr>
              <a:t>IFN-γ</a:t>
            </a:r>
            <a:r>
              <a:rPr lang="en-US" sz="1800">
                <a:solidFill>
                  <a:srgbClr val="252525"/>
                </a:solidFill>
                <a:effectLst/>
                <a:latin typeface="Arial" panose="020B0604020202020204" pitchFamily="34" charset="0"/>
                <a:ea typeface="Times New Roman" panose="02020603050405020304" pitchFamily="18" charset="0"/>
              </a:rPr>
              <a:t>. It is closely related to two other CXC chemokines called </a:t>
            </a:r>
            <a:r>
              <a:rPr lang="en-US" sz="1800" u="sng">
                <a:solidFill>
                  <a:srgbClr val="0B0080"/>
                </a:solidFill>
                <a:effectLst/>
                <a:latin typeface="Arial" panose="020B0604020202020204" pitchFamily="34" charset="0"/>
                <a:ea typeface="Times New Roman" panose="02020603050405020304" pitchFamily="18" charset="0"/>
                <a:hlinkClick r:id="rId7" tooltip="CXCL10"/>
              </a:rPr>
              <a:t>CXCL10</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8" tooltip="CXCL11"/>
              </a:rPr>
              <a:t>CXCL11</a:t>
            </a:r>
            <a:r>
              <a:rPr lang="en-US" sz="1800">
                <a:solidFill>
                  <a:srgbClr val="252525"/>
                </a:solidFill>
                <a:effectLst/>
                <a:latin typeface="Arial" panose="020B0604020202020204" pitchFamily="34" charset="0"/>
                <a:ea typeface="Times New Roman" panose="02020603050405020304" pitchFamily="18" charset="0"/>
              </a:rPr>
              <a:t>, whose genes are located near the </a:t>
            </a:r>
            <a:r>
              <a:rPr lang="en-US" sz="1800" u="sng">
                <a:solidFill>
                  <a:srgbClr val="0B0080"/>
                </a:solidFill>
                <a:effectLst/>
                <a:latin typeface="Arial" panose="020B0604020202020204" pitchFamily="34" charset="0"/>
                <a:ea typeface="Times New Roman" panose="02020603050405020304" pitchFamily="18" charset="0"/>
                <a:hlinkClick r:id="rId9" tooltip="Gene"/>
              </a:rPr>
              <a:t>gene</a:t>
            </a:r>
            <a:r>
              <a:rPr lang="en-US" sz="1800">
                <a:solidFill>
                  <a:srgbClr val="252525"/>
                </a:solidFill>
                <a:effectLst/>
                <a:latin typeface="Arial" panose="020B0604020202020204" pitchFamily="34" charset="0"/>
                <a:ea typeface="Times New Roman" panose="02020603050405020304" pitchFamily="18" charset="0"/>
              </a:rPr>
              <a:t> for CXCL9 on human </a:t>
            </a:r>
            <a:r>
              <a:rPr lang="en-US" sz="1800" u="sng">
                <a:solidFill>
                  <a:srgbClr val="0B0080"/>
                </a:solidFill>
                <a:effectLst/>
                <a:latin typeface="Arial" panose="020B0604020202020204" pitchFamily="34" charset="0"/>
                <a:ea typeface="Times New Roman" panose="02020603050405020304" pitchFamily="18" charset="0"/>
                <a:hlinkClick r:id="rId10" tooltip="Chromosome 4"/>
              </a:rPr>
              <a:t>chromosome 4</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1"/>
              </a:rPr>
              <a:t>[1]</a:t>
            </a:r>
            <a:r>
              <a:rPr lang="en-US" sz="1800" u="sng" baseline="30000">
                <a:solidFill>
                  <a:srgbClr val="0B0080"/>
                </a:solidFill>
                <a:effectLst/>
                <a:latin typeface="Arial" panose="020B0604020202020204" pitchFamily="34" charset="0"/>
                <a:ea typeface="Times New Roman" panose="02020603050405020304" pitchFamily="18" charset="0"/>
                <a:hlinkClick r:id="rId12"/>
              </a:rPr>
              <a:t>[2]</a:t>
            </a:r>
            <a:r>
              <a:rPr lang="en-US" sz="1800">
                <a:solidFill>
                  <a:srgbClr val="252525"/>
                </a:solidFill>
                <a:effectLst/>
                <a:latin typeface="Arial" panose="020B0604020202020204" pitchFamily="34" charset="0"/>
                <a:ea typeface="Times New Roman" panose="02020603050405020304" pitchFamily="18" charset="0"/>
              </a:rPr>
              <a:t> CXCL9, CXCL10 and CXCL11 all elicit their chemotactic functions by interacting with the </a:t>
            </a:r>
            <a:r>
              <a:rPr lang="en-US" sz="1800" u="sng">
                <a:solidFill>
                  <a:srgbClr val="0B0080"/>
                </a:solidFill>
                <a:effectLst/>
                <a:latin typeface="Arial" panose="020B0604020202020204" pitchFamily="34" charset="0"/>
                <a:ea typeface="Times New Roman" panose="02020603050405020304" pitchFamily="18" charset="0"/>
                <a:hlinkClick r:id="rId13"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4" tooltip="CXC chemokine receptors"/>
              </a:rPr>
              <a:t>CXCR3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[3]</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16" tooltip="Neutrophil"/>
              </a:rPr>
              <a:t>Neutrophil</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7" tooltip="Collagenase"/>
              </a:rPr>
              <a:t>collagenase</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18" tooltip="Matrix metalloproteinase"/>
              </a:rPr>
              <a:t>matrix metalloproteinase</a:t>
            </a:r>
            <a:r>
              <a:rPr lang="en-US" sz="1800">
                <a:solidFill>
                  <a:srgbClr val="252525"/>
                </a:solidFill>
                <a:effectLst/>
                <a:latin typeface="Arial" panose="020B0604020202020204" pitchFamily="34" charset="0"/>
                <a:ea typeface="Times New Roman" panose="02020603050405020304" pitchFamily="18" charset="0"/>
              </a:rPr>
              <a:t> 8 (MMP-8) degrades CXCL9 and cleaves CXCL10 at two positions.</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19" tooltip="Gelatinase"/>
              </a:rPr>
              <a:t>Gelatinase</a:t>
            </a:r>
            <a:r>
              <a:rPr lang="en-US" sz="1800">
                <a:solidFill>
                  <a:srgbClr val="252525"/>
                </a:solidFill>
                <a:effectLst/>
                <a:latin typeface="Arial" panose="020B0604020202020204" pitchFamily="34" charset="0"/>
                <a:ea typeface="Times New Roman" panose="02020603050405020304" pitchFamily="18" charset="0"/>
              </a:rPr>
              <a:t> B/matrix metalloproteinase 9 (MMP-9) degrades CXCL10 and cleaves CXCL9 at three different sites in its extended carboxy-terminal region.</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25</a:t>
            </a:fld>
            <a:endParaRPr lang="en-NG"/>
          </a:p>
        </p:txBody>
      </p:sp>
    </p:spTree>
    <p:extLst>
      <p:ext uri="{BB962C8B-B14F-4D97-AF65-F5344CB8AC3E}">
        <p14:creationId xmlns:p14="http://schemas.microsoft.com/office/powerpoint/2010/main" val="97519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300"/>
              </a:spcAft>
            </a:pPr>
            <a:r>
              <a:rPr lang="en-US" sz="1800" b="0"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RANTES</a:t>
            </a:r>
            <a:r>
              <a:rPr lang="en-US" sz="1800" b="0">
                <a:solidFill>
                  <a:srgbClr val="000000"/>
                </a:solidFill>
                <a:effectLst/>
                <a:latin typeface="Arial-BoldMT"/>
                <a:ea typeface="Times New Roman" panose="02020603050405020304" pitchFamily="18" charset="0"/>
                <a:cs typeface="Arial-BoldMT"/>
              </a:rPr>
              <a:t>, </a:t>
            </a:r>
            <a:r>
              <a:rPr lang="en-US" sz="1800" b="0">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CCL5 is an 8kDa </a:t>
            </a:r>
            <a:r>
              <a:rPr lang="en-US" sz="1800" u="sng">
                <a:solidFill>
                  <a:srgbClr val="0B0080"/>
                </a:solidFill>
                <a:effectLst/>
                <a:latin typeface="Arial" panose="020B0604020202020204" pitchFamily="34" charset="0"/>
                <a:ea typeface="Times New Roman" panose="02020603050405020304" pitchFamily="18" charset="0"/>
                <a:hlinkClick r:id="rId4" tooltip="Protein"/>
              </a:rPr>
              <a:t>protein</a:t>
            </a:r>
            <a:r>
              <a:rPr lang="en-US" sz="1800">
                <a:solidFill>
                  <a:srgbClr val="252525"/>
                </a:solidFill>
                <a:effectLst/>
                <a:latin typeface="Arial" panose="020B0604020202020204" pitchFamily="34" charset="0"/>
                <a:ea typeface="Times New Roman" panose="02020603050405020304" pitchFamily="18" charset="0"/>
              </a:rPr>
              <a:t> classified as a </a:t>
            </a:r>
            <a:r>
              <a:rPr lang="en-US" sz="1800" u="sng">
                <a:solidFill>
                  <a:srgbClr val="0B0080"/>
                </a:solidFill>
                <a:effectLst/>
                <a:latin typeface="Arial" panose="020B0604020202020204" pitchFamily="34" charset="0"/>
                <a:ea typeface="Times New Roman" panose="02020603050405020304" pitchFamily="18" charset="0"/>
                <a:hlinkClick r:id="rId5" tooltip="Chemotaxis"/>
              </a:rPr>
              <a:t>chemotactic</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6" tooltip="Cytokine"/>
              </a:rPr>
              <a:t>cytokine</a:t>
            </a:r>
            <a:r>
              <a:rPr lang="en-US" sz="1800">
                <a:solidFill>
                  <a:srgbClr val="252525"/>
                </a:solidFill>
                <a:effectLst/>
                <a:latin typeface="Arial" panose="020B0604020202020204" pitchFamily="34" charset="0"/>
                <a:ea typeface="Times New Roman" panose="02020603050405020304" pitchFamily="18" charset="0"/>
              </a:rPr>
              <a:t> or </a:t>
            </a:r>
            <a:r>
              <a:rPr lang="en-US" sz="1800" u="sng">
                <a:solidFill>
                  <a:srgbClr val="0B0080"/>
                </a:solidFill>
                <a:effectLst/>
                <a:latin typeface="Arial" panose="020B0604020202020204" pitchFamily="34" charset="0"/>
                <a:ea typeface="Times New Roman" panose="02020603050405020304" pitchFamily="18" charset="0"/>
                <a:hlinkClick r:id="rId7" tooltip="Chemokine"/>
              </a:rPr>
              <a:t>chemokine</a:t>
            </a:r>
            <a:r>
              <a:rPr lang="en-US" sz="1800">
                <a:solidFill>
                  <a:srgbClr val="252525"/>
                </a:solidFill>
                <a:effectLst/>
                <a:latin typeface="Arial" panose="020B0604020202020204" pitchFamily="34" charset="0"/>
                <a:ea typeface="Times New Roman" panose="02020603050405020304" pitchFamily="18" charset="0"/>
              </a:rPr>
              <a:t>. CCL5 is chemotactic for </a:t>
            </a:r>
            <a:r>
              <a:rPr lang="en-US" sz="1800" u="sng">
                <a:solidFill>
                  <a:srgbClr val="0B0080"/>
                </a:solidFill>
                <a:effectLst/>
                <a:latin typeface="Arial" panose="020B0604020202020204" pitchFamily="34" charset="0"/>
                <a:ea typeface="Times New Roman" panose="02020603050405020304" pitchFamily="18" charset="0"/>
                <a:hlinkClick r:id="rId8" tooltip="T cells"/>
              </a:rPr>
              <a:t>T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 tooltip="Eosinophil"/>
              </a:rPr>
              <a:t>eosinophils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0" tooltip="Basophil"/>
              </a:rPr>
              <a:t>basophils</a:t>
            </a:r>
            <a:r>
              <a:rPr lang="en-US" sz="1800">
                <a:solidFill>
                  <a:srgbClr val="252525"/>
                </a:solidFill>
                <a:effectLst/>
                <a:latin typeface="Arial" panose="020B0604020202020204" pitchFamily="34" charset="0"/>
                <a:ea typeface="Times New Roman" panose="02020603050405020304" pitchFamily="18" charset="0"/>
              </a:rPr>
              <a:t>, and plays an active role in recruiting </a:t>
            </a:r>
            <a:r>
              <a:rPr lang="en-US" sz="1800" u="sng">
                <a:solidFill>
                  <a:srgbClr val="0B0080"/>
                </a:solidFill>
                <a:effectLst/>
                <a:latin typeface="Arial" panose="020B0604020202020204" pitchFamily="34" charset="0"/>
                <a:ea typeface="Times New Roman" panose="02020603050405020304" pitchFamily="18" charset="0"/>
                <a:hlinkClick r:id="rId11" tooltip="Leukocyte"/>
              </a:rPr>
              <a:t>leukocytes</a:t>
            </a:r>
            <a:r>
              <a:rPr lang="en-US" sz="1800">
                <a:solidFill>
                  <a:srgbClr val="252525"/>
                </a:solidFill>
                <a:effectLst/>
                <a:latin typeface="Arial" panose="020B0604020202020204" pitchFamily="34" charset="0"/>
                <a:ea typeface="Times New Roman" panose="02020603050405020304" pitchFamily="18" charset="0"/>
              </a:rPr>
              <a:t> into inflammatory sites. With the help of particular </a:t>
            </a:r>
            <a:r>
              <a:rPr lang="en-US" sz="1800" u="sng">
                <a:solidFill>
                  <a:srgbClr val="0B0080"/>
                </a:solidFill>
                <a:effectLst/>
                <a:latin typeface="Arial" panose="020B0604020202020204" pitchFamily="34" charset="0"/>
                <a:ea typeface="Times New Roman" panose="02020603050405020304" pitchFamily="18" charset="0"/>
                <a:hlinkClick r:id="rId6" tooltip="Cytokine"/>
              </a:rPr>
              <a:t>cytokines</a:t>
            </a:r>
            <a:r>
              <a:rPr lang="en-US" sz="1800">
                <a:solidFill>
                  <a:srgbClr val="252525"/>
                </a:solidFill>
                <a:effectLst/>
                <a:latin typeface="Arial" panose="020B0604020202020204" pitchFamily="34" charset="0"/>
                <a:ea typeface="Times New Roman" panose="02020603050405020304" pitchFamily="18" charset="0"/>
              </a:rPr>
              <a:t> (i.e., </a:t>
            </a:r>
            <a:r>
              <a:rPr lang="en-US" sz="1800" u="sng">
                <a:solidFill>
                  <a:srgbClr val="0B0080"/>
                </a:solidFill>
                <a:effectLst/>
                <a:latin typeface="Arial" panose="020B0604020202020204" pitchFamily="34" charset="0"/>
                <a:ea typeface="Times New Roman" panose="02020603050405020304" pitchFamily="18" charset="0"/>
                <a:hlinkClick r:id="rId12" tooltip="Interleukin 2"/>
              </a:rPr>
              <a:t>IL-2</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3" tooltip="Interferon"/>
              </a:rPr>
              <a:t>IFN-γ</a:t>
            </a:r>
            <a:r>
              <a:rPr lang="en-US" sz="1800">
                <a:solidFill>
                  <a:srgbClr val="252525"/>
                </a:solidFill>
                <a:effectLst/>
                <a:latin typeface="Arial" panose="020B0604020202020204" pitchFamily="34" charset="0"/>
                <a:ea typeface="Times New Roman" panose="02020603050405020304" pitchFamily="18" charset="0"/>
              </a:rPr>
              <a:t>) that are released by </a:t>
            </a:r>
            <a:r>
              <a:rPr lang="en-US" sz="1800" u="sng">
                <a:solidFill>
                  <a:srgbClr val="0B0080"/>
                </a:solidFill>
                <a:effectLst/>
                <a:latin typeface="Arial" panose="020B0604020202020204" pitchFamily="34" charset="0"/>
                <a:ea typeface="Times New Roman" panose="02020603050405020304" pitchFamily="18" charset="0"/>
                <a:hlinkClick r:id="rId14" tooltip="T cell"/>
              </a:rPr>
              <a:t>T cells</a:t>
            </a:r>
            <a:r>
              <a:rPr lang="en-US" sz="1800">
                <a:solidFill>
                  <a:srgbClr val="252525"/>
                </a:solidFill>
                <a:effectLst/>
                <a:latin typeface="Arial" panose="020B0604020202020204" pitchFamily="34" charset="0"/>
                <a:ea typeface="Times New Roman" panose="02020603050405020304" pitchFamily="18" charset="0"/>
              </a:rPr>
              <a:t>, CCL5 also induces the proliferation and activation of certain natural-killer (</a:t>
            </a:r>
            <a:r>
              <a:rPr lang="en-US" sz="1800" u="sng">
                <a:solidFill>
                  <a:srgbClr val="0B0080"/>
                </a:solidFill>
                <a:effectLst/>
                <a:latin typeface="Arial" panose="020B0604020202020204" pitchFamily="34" charset="0"/>
                <a:ea typeface="Times New Roman" panose="02020603050405020304" pitchFamily="18" charset="0"/>
                <a:hlinkClick r:id="rId15" tooltip="NK cells"/>
              </a:rPr>
              <a:t>NK</a:t>
            </a:r>
            <a:r>
              <a:rPr lang="en-US" sz="1800">
                <a:solidFill>
                  <a:srgbClr val="252525"/>
                </a:solidFill>
                <a:effectLst/>
                <a:latin typeface="Arial" panose="020B0604020202020204" pitchFamily="34" charset="0"/>
                <a:ea typeface="Times New Roman" panose="02020603050405020304" pitchFamily="18" charset="0"/>
              </a:rPr>
              <a:t>) cells to form CHAK (CC-Chemokine-activated killer) cells.</a:t>
            </a:r>
            <a:r>
              <a:rPr lang="en-US" sz="1800" u="sng" baseline="30000">
                <a:solidFill>
                  <a:srgbClr val="0B0080"/>
                </a:solidFill>
                <a:effectLst/>
                <a:latin typeface="Arial" panose="020B0604020202020204" pitchFamily="34" charset="0"/>
                <a:ea typeface="Times New Roman" panose="02020603050405020304" pitchFamily="18" charset="0"/>
                <a:hlinkClick r:id="rId16"/>
              </a:rPr>
              <a:t>[2]</a:t>
            </a:r>
            <a:r>
              <a:rPr lang="en-US" sz="1800">
                <a:solidFill>
                  <a:srgbClr val="252525"/>
                </a:solidFill>
                <a:effectLst/>
                <a:latin typeface="Arial" panose="020B0604020202020204" pitchFamily="34" charset="0"/>
                <a:ea typeface="Times New Roman" panose="02020603050405020304" pitchFamily="18" charset="0"/>
              </a:rPr>
              <a:t> It is also an </a:t>
            </a:r>
            <a:r>
              <a:rPr lang="en-US" sz="1800" u="sng">
                <a:solidFill>
                  <a:srgbClr val="0B0080"/>
                </a:solidFill>
                <a:effectLst/>
                <a:latin typeface="Arial" panose="020B0604020202020204" pitchFamily="34" charset="0"/>
                <a:ea typeface="Times New Roman" panose="02020603050405020304" pitchFamily="18" charset="0"/>
                <a:hlinkClick r:id="rId17" tooltip="HIV"/>
              </a:rPr>
              <a:t>HIV</a:t>
            </a:r>
            <a:r>
              <a:rPr lang="en-US" sz="1800">
                <a:solidFill>
                  <a:srgbClr val="252525"/>
                </a:solidFill>
                <a:effectLst/>
                <a:latin typeface="Arial" panose="020B0604020202020204" pitchFamily="34" charset="0"/>
                <a:ea typeface="Times New Roman" panose="02020603050405020304" pitchFamily="18" charset="0"/>
              </a:rPr>
              <a:t>-suppressive factor released from </a:t>
            </a:r>
            <a:r>
              <a:rPr lang="en-US" sz="1800" u="sng">
                <a:solidFill>
                  <a:srgbClr val="0B0080"/>
                </a:solidFill>
                <a:effectLst/>
                <a:latin typeface="Arial" panose="020B0604020202020204" pitchFamily="34" charset="0"/>
                <a:ea typeface="Times New Roman" panose="02020603050405020304" pitchFamily="18" charset="0"/>
                <a:hlinkClick r:id="rId18" tooltip="Cytotoxic T cell"/>
              </a:rPr>
              <a:t>CD8+ T cells</a:t>
            </a:r>
            <a:r>
              <a:rPr lang="en-US" sz="1800">
                <a:solidFill>
                  <a:srgbClr val="252525"/>
                </a:solidFill>
                <a:effectLst/>
                <a:latin typeface="Arial" panose="020B0604020202020204" pitchFamily="34" charset="0"/>
                <a:ea typeface="Times New Roman" panose="02020603050405020304" pitchFamily="18" charset="0"/>
              </a:rPr>
              <a:t>. This chemokine has been localized to </a:t>
            </a:r>
            <a:r>
              <a:rPr lang="en-US" sz="1800" u="sng">
                <a:solidFill>
                  <a:srgbClr val="0B0080"/>
                </a:solidFill>
                <a:effectLst/>
                <a:latin typeface="Arial" panose="020B0604020202020204" pitchFamily="34" charset="0"/>
                <a:ea typeface="Times New Roman" panose="02020603050405020304" pitchFamily="18" charset="0"/>
                <a:hlinkClick r:id="rId19" tooltip="Chromosome 17"/>
              </a:rPr>
              <a:t>chromosome 17</a:t>
            </a:r>
            <a:r>
              <a:rPr lang="en-US" sz="1800">
                <a:solidFill>
                  <a:srgbClr val="252525"/>
                </a:solidFill>
                <a:effectLst/>
                <a:latin typeface="Arial" panose="020B0604020202020204" pitchFamily="34" charset="0"/>
                <a:ea typeface="Times New Roman" panose="02020603050405020304" pitchFamily="18" charset="0"/>
              </a:rPr>
              <a:t> in humans.</a:t>
            </a:r>
            <a:r>
              <a:rPr lang="en-US" sz="1800" u="sng" baseline="30000">
                <a:solidFill>
                  <a:srgbClr val="0B0080"/>
                </a:solidFill>
                <a:effectLst/>
                <a:latin typeface="Arial" panose="020B0604020202020204" pitchFamily="34" charset="0"/>
                <a:ea typeface="Times New Roman" panose="02020603050405020304" pitchFamily="18" charset="0"/>
                <a:hlinkClick r:id="rId20"/>
              </a:rPr>
              <a:t>[1]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RANTES was first identified in a search for genes expressed "late" (3–5 days) after </a:t>
            </a:r>
            <a:r>
              <a:rPr lang="en-US" sz="1800" u="sng">
                <a:solidFill>
                  <a:srgbClr val="0B0080"/>
                </a:solidFill>
                <a:effectLst/>
                <a:latin typeface="Arial" panose="020B0604020202020204" pitchFamily="34" charset="0"/>
                <a:ea typeface="Times New Roman" panose="02020603050405020304" pitchFamily="18" charset="0"/>
                <a:hlinkClick r:id="rId14" tooltip="T cell"/>
              </a:rPr>
              <a:t>T cell</a:t>
            </a:r>
            <a:r>
              <a:rPr lang="en-US" sz="1800">
                <a:solidFill>
                  <a:srgbClr val="252525"/>
                </a:solidFill>
                <a:effectLst/>
                <a:latin typeface="Arial" panose="020B0604020202020204" pitchFamily="34" charset="0"/>
                <a:ea typeface="Times New Roman" panose="02020603050405020304" pitchFamily="18" charset="0"/>
              </a:rPr>
              <a:t> activation. It was subsequently determined to be a </a:t>
            </a:r>
            <a:r>
              <a:rPr lang="en-US" sz="1800" u="sng">
                <a:solidFill>
                  <a:srgbClr val="0B0080"/>
                </a:solidFill>
                <a:effectLst/>
                <a:latin typeface="Arial" panose="020B0604020202020204" pitchFamily="34" charset="0"/>
                <a:ea typeface="Times New Roman" panose="02020603050405020304" pitchFamily="18" charset="0"/>
                <a:hlinkClick r:id="rId21" tooltip="Chemokine"/>
              </a:rPr>
              <a:t>CC chemokine</a:t>
            </a:r>
            <a:r>
              <a:rPr lang="en-US" sz="1800">
                <a:solidFill>
                  <a:srgbClr val="252525"/>
                </a:solidFill>
                <a:effectLst/>
                <a:latin typeface="Arial" panose="020B0604020202020204" pitchFamily="34" charset="0"/>
                <a:ea typeface="Times New Roman" panose="02020603050405020304" pitchFamily="18" charset="0"/>
              </a:rPr>
              <a:t> and expressed in more than 100 human diseases. RANTES expression is regulated in T lymphocytes by </a:t>
            </a:r>
            <a:r>
              <a:rPr lang="en-US" sz="1800" err="1">
                <a:solidFill>
                  <a:srgbClr val="252525"/>
                </a:solidFill>
                <a:effectLst/>
                <a:latin typeface="Arial" panose="020B0604020202020204" pitchFamily="34" charset="0"/>
                <a:ea typeface="Times New Roman" panose="02020603050405020304" pitchFamily="18" charset="0"/>
              </a:rPr>
              <a:t>Kruppel</a:t>
            </a:r>
            <a:r>
              <a:rPr lang="en-US" sz="1800">
                <a:solidFill>
                  <a:srgbClr val="252525"/>
                </a:solidFill>
                <a:effectLst/>
                <a:latin typeface="Arial" panose="020B0604020202020204" pitchFamily="34" charset="0"/>
                <a:ea typeface="Times New Roman" panose="02020603050405020304" pitchFamily="18" charset="0"/>
              </a:rPr>
              <a:t> like factor 13 (</a:t>
            </a:r>
            <a:r>
              <a:rPr lang="en-US" sz="1800" u="sng">
                <a:solidFill>
                  <a:srgbClr val="0B0080"/>
                </a:solidFill>
                <a:effectLst/>
                <a:latin typeface="Arial" panose="020B0604020202020204" pitchFamily="34" charset="0"/>
                <a:ea typeface="Times New Roman" panose="02020603050405020304" pitchFamily="18" charset="0"/>
                <a:hlinkClick r:id="rId22" tooltip="KLF13"/>
              </a:rPr>
              <a:t>KLF13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3"/>
              </a:rPr>
              <a:t>[3]</a:t>
            </a:r>
            <a:r>
              <a:rPr lang="en-US" sz="1800" u="sng" baseline="30000">
                <a:solidFill>
                  <a:srgbClr val="0B0080"/>
                </a:solidFill>
                <a:effectLst/>
                <a:latin typeface="Arial" panose="020B0604020202020204" pitchFamily="34" charset="0"/>
                <a:ea typeface="Times New Roman" panose="02020603050405020304" pitchFamily="18" charset="0"/>
                <a:hlinkClick r:id="rId24"/>
              </a:rPr>
              <a:t>[4]</a:t>
            </a:r>
            <a:r>
              <a:rPr lang="en-US" sz="1800" u="sng" baseline="30000">
                <a:solidFill>
                  <a:srgbClr val="0B0080"/>
                </a:solidFill>
                <a:effectLst/>
                <a:latin typeface="Arial" panose="020B0604020202020204" pitchFamily="34" charset="0"/>
                <a:ea typeface="Times New Roman" panose="02020603050405020304" pitchFamily="18" charset="0"/>
                <a:hlinkClick r:id="rId25"/>
              </a:rPr>
              <a:t>[5]</a:t>
            </a:r>
            <a:r>
              <a:rPr lang="en-US" sz="1800" u="sng" baseline="30000">
                <a:solidFill>
                  <a:srgbClr val="0B0080"/>
                </a:solidFill>
                <a:effectLst/>
                <a:latin typeface="Arial" panose="020B0604020202020204" pitchFamily="34" charset="0"/>
                <a:ea typeface="Times New Roman" panose="02020603050405020304" pitchFamily="18" charset="0"/>
                <a:hlinkClick r:id="rId26"/>
              </a:rPr>
              <a:t>[6]</a:t>
            </a:r>
            <a:r>
              <a:rPr lang="en-US" sz="1800">
                <a:solidFill>
                  <a:srgbClr val="252525"/>
                </a:solidFill>
                <a:effectLst/>
                <a:latin typeface="Arial" panose="020B0604020202020204" pitchFamily="34" charset="0"/>
                <a:ea typeface="Times New Roman" panose="02020603050405020304" pitchFamily="18" charset="0"/>
              </a:rPr>
              <a:t> RANTES, along with the related chemokines MIP-1alpha and MIP-1beta, has been identified as a natural HIV-suppressive factor secreted by activated CD8+ T cells and other immune cells.</a:t>
            </a:r>
            <a:r>
              <a:rPr lang="en-US" sz="1800" u="sng" baseline="30000">
                <a:solidFill>
                  <a:srgbClr val="0B0080"/>
                </a:solidFill>
                <a:effectLst/>
                <a:latin typeface="Arial" panose="020B0604020202020204" pitchFamily="34" charset="0"/>
                <a:ea typeface="Times New Roman" panose="02020603050405020304" pitchFamily="18" charset="0"/>
                <a:hlinkClick r:id="rId27"/>
              </a:rPr>
              <a:t>[7]</a:t>
            </a:r>
            <a:r>
              <a:rPr lang="en-US" sz="1800">
                <a:solidFill>
                  <a:srgbClr val="252525"/>
                </a:solidFill>
                <a:effectLst/>
                <a:latin typeface="Arial" panose="020B0604020202020204" pitchFamily="34" charset="0"/>
                <a:ea typeface="Times New Roman" panose="02020603050405020304" pitchFamily="18" charset="0"/>
              </a:rPr>
              <a:t> Recently, the RANTES protein has been engineered for in vivo production by Lactobacillus bacteria, and this solution is being developed into a possible HIV entry-inhibiting topical microbicide.</a:t>
            </a:r>
            <a:r>
              <a:rPr lang="en-US" sz="1800" u="sng" baseline="30000">
                <a:solidFill>
                  <a:srgbClr val="0B0080"/>
                </a:solidFill>
                <a:effectLst/>
                <a:latin typeface="Arial" panose="020B0604020202020204" pitchFamily="34" charset="0"/>
                <a:ea typeface="Times New Roman" panose="02020603050405020304" pitchFamily="18" charset="0"/>
                <a:hlinkClick r:id="rId28"/>
              </a:rPr>
              <a:t>[8]</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Interactions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9" tooltip="Edit section: Intera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CCL5 has been shown to </a:t>
            </a:r>
            <a:r>
              <a:rPr lang="en-US" sz="1800" u="sng">
                <a:solidFill>
                  <a:srgbClr val="0B0080"/>
                </a:solidFill>
                <a:effectLst/>
                <a:latin typeface="Arial" panose="020B0604020202020204" pitchFamily="34" charset="0"/>
                <a:ea typeface="Times New Roman" panose="02020603050405020304" pitchFamily="18" charset="0"/>
                <a:hlinkClick r:id="rId30" tooltip="Protein-protein interaction"/>
              </a:rPr>
              <a:t>interact</a:t>
            </a:r>
            <a:r>
              <a:rPr lang="en-US" sz="1800">
                <a:solidFill>
                  <a:srgbClr val="252525"/>
                </a:solidFill>
                <a:effectLst/>
                <a:latin typeface="Arial" panose="020B0604020202020204" pitchFamily="34" charset="0"/>
                <a:ea typeface="Times New Roman" panose="02020603050405020304" pitchFamily="18" charset="0"/>
              </a:rPr>
              <a:t> with </a:t>
            </a:r>
            <a:r>
              <a:rPr lang="en-US" sz="1800" u="sng">
                <a:solidFill>
                  <a:srgbClr val="0B0080"/>
                </a:solidFill>
                <a:effectLst/>
                <a:latin typeface="Arial" panose="020B0604020202020204" pitchFamily="34" charset="0"/>
                <a:ea typeface="Times New Roman" panose="02020603050405020304" pitchFamily="18" charset="0"/>
                <a:hlinkClick r:id="rId31" tooltip="CCR3 (gene)"/>
              </a:rPr>
              <a:t>CCR3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2"/>
              </a:rPr>
              <a:t>[9]</a:t>
            </a:r>
            <a:r>
              <a:rPr lang="en-US" sz="1800" u="sng" baseline="30000">
                <a:solidFill>
                  <a:srgbClr val="0B0080"/>
                </a:solidFill>
                <a:effectLst/>
                <a:latin typeface="Arial" panose="020B0604020202020204" pitchFamily="34" charset="0"/>
                <a:ea typeface="Times New Roman" panose="02020603050405020304" pitchFamily="18" charset="0"/>
                <a:hlinkClick r:id="rId33"/>
              </a:rPr>
              <a:t>[10]</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4" tooltip="CCR5"/>
              </a:rPr>
              <a:t>CCR5</a:t>
            </a:r>
            <a:r>
              <a:rPr lang="en-US" sz="1800" u="sng" baseline="30000">
                <a:solidFill>
                  <a:srgbClr val="0B0080"/>
                </a:solidFill>
                <a:effectLst/>
                <a:latin typeface="Arial" panose="020B0604020202020204" pitchFamily="34" charset="0"/>
                <a:ea typeface="Times New Roman" panose="02020603050405020304" pitchFamily="18" charset="0"/>
                <a:hlinkClick r:id="rId33"/>
              </a:rPr>
              <a:t>[10]</a:t>
            </a:r>
            <a:r>
              <a:rPr lang="en-US" sz="1800" u="sng" baseline="30000">
                <a:solidFill>
                  <a:srgbClr val="0B0080"/>
                </a:solidFill>
                <a:effectLst/>
                <a:latin typeface="Arial" panose="020B0604020202020204" pitchFamily="34" charset="0"/>
                <a:ea typeface="Times New Roman" panose="02020603050405020304" pitchFamily="18" charset="0"/>
                <a:hlinkClick r:id="rId35"/>
              </a:rPr>
              <a:t>[11]</a:t>
            </a:r>
            <a:r>
              <a:rPr lang="en-US" sz="1800" u="sng" baseline="30000">
                <a:solidFill>
                  <a:srgbClr val="0B0080"/>
                </a:solidFill>
                <a:effectLst/>
                <a:latin typeface="Arial" panose="020B0604020202020204" pitchFamily="34" charset="0"/>
                <a:ea typeface="Times New Roman" panose="02020603050405020304" pitchFamily="18" charset="0"/>
                <a:hlinkClick r:id="rId36"/>
              </a:rPr>
              <a:t>[12]</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7" tooltip="CCR1"/>
              </a:rPr>
              <a:t>CCR1</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3"/>
              </a:rPr>
              <a:t>[10]</a:t>
            </a:r>
            <a:r>
              <a:rPr lang="en-US" sz="1800" u="sng" baseline="30000">
                <a:solidFill>
                  <a:srgbClr val="0B0080"/>
                </a:solidFill>
                <a:effectLst/>
                <a:latin typeface="Arial" panose="020B0604020202020204" pitchFamily="34" charset="0"/>
                <a:ea typeface="Times New Roman" panose="02020603050405020304" pitchFamily="18" charset="0"/>
                <a:hlinkClick r:id="rId36"/>
              </a:rPr>
              <a:t>[12]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CCL5 also activates the G-protein coupled receptor </a:t>
            </a:r>
            <a:r>
              <a:rPr lang="en-US" sz="1800" u="sng">
                <a:solidFill>
                  <a:srgbClr val="0B0080"/>
                </a:solidFill>
                <a:effectLst/>
                <a:latin typeface="Arial" panose="020B0604020202020204" pitchFamily="34" charset="0"/>
                <a:ea typeface="Times New Roman" panose="02020603050405020304" pitchFamily="18" charset="0"/>
                <a:hlinkClick r:id="rId38" tooltip="GPR75"/>
              </a:rPr>
              <a:t>GPR75</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9"/>
              </a:rPr>
              <a:t>[13]</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26</a:t>
            </a:fld>
            <a:endParaRPr lang="en-NG"/>
          </a:p>
        </p:txBody>
      </p:sp>
    </p:spTree>
    <p:extLst>
      <p:ext uri="{BB962C8B-B14F-4D97-AF65-F5344CB8AC3E}">
        <p14:creationId xmlns:p14="http://schemas.microsoft.com/office/powerpoint/2010/main" val="1935451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CCL11 is a small </a:t>
            </a:r>
            <a:r>
              <a:rPr lang="en-US" sz="1800" u="sng">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belonging to the CC </a:t>
            </a:r>
            <a:r>
              <a:rPr lang="en-US" sz="1800" u="sng">
                <a:solidFill>
                  <a:srgbClr val="0B0080"/>
                </a:solidFill>
                <a:effectLst/>
                <a:latin typeface="Arial" panose="020B0604020202020204" pitchFamily="34" charset="0"/>
                <a:ea typeface="Times New Roman" panose="02020603050405020304" pitchFamily="18" charset="0"/>
                <a:hlinkClick r:id="rId5" tooltip="Chemokine"/>
              </a:rPr>
              <a:t>chemokine</a:t>
            </a:r>
            <a:r>
              <a:rPr lang="en-US" sz="1800">
                <a:solidFill>
                  <a:srgbClr val="252525"/>
                </a:solidFill>
                <a:effectLst/>
                <a:latin typeface="Arial" panose="020B0604020202020204" pitchFamily="34" charset="0"/>
                <a:ea typeface="Times New Roman" panose="02020603050405020304" pitchFamily="18" charset="0"/>
              </a:rPr>
              <a:t> family. CCL11 selectively recruits </a:t>
            </a:r>
            <a:r>
              <a:rPr lang="en-US" sz="1800" u="sng">
                <a:solidFill>
                  <a:srgbClr val="0B0080"/>
                </a:solidFill>
                <a:effectLst/>
                <a:latin typeface="Arial" panose="020B0604020202020204" pitchFamily="34" charset="0"/>
                <a:ea typeface="Times New Roman" panose="02020603050405020304" pitchFamily="18" charset="0"/>
                <a:hlinkClick r:id="rId6" tooltip="Eosinophil"/>
              </a:rPr>
              <a:t>eosinophils</a:t>
            </a:r>
            <a:r>
              <a:rPr lang="en-US" sz="1800">
                <a:solidFill>
                  <a:srgbClr val="252525"/>
                </a:solidFill>
                <a:effectLst/>
                <a:latin typeface="Arial" panose="020B0604020202020204" pitchFamily="34" charset="0"/>
                <a:ea typeface="Times New Roman" panose="02020603050405020304" pitchFamily="18" charset="0"/>
              </a:rPr>
              <a:t> by inducing their </a:t>
            </a:r>
            <a:r>
              <a:rPr lang="en-US" sz="1800" u="sng">
                <a:solidFill>
                  <a:srgbClr val="0B0080"/>
                </a:solidFill>
                <a:effectLst/>
                <a:latin typeface="Arial" panose="020B0604020202020204" pitchFamily="34" charset="0"/>
                <a:ea typeface="Times New Roman" panose="02020603050405020304" pitchFamily="18" charset="0"/>
                <a:hlinkClick r:id="rId7" tooltip="Chemotaxis"/>
              </a:rPr>
              <a:t>chemotaxis</a:t>
            </a:r>
            <a:r>
              <a:rPr lang="en-US" sz="1800">
                <a:solidFill>
                  <a:srgbClr val="252525"/>
                </a:solidFill>
                <a:effectLst/>
                <a:latin typeface="Arial" panose="020B0604020202020204" pitchFamily="34" charset="0"/>
                <a:ea typeface="Times New Roman" panose="02020603050405020304" pitchFamily="18" charset="0"/>
              </a:rPr>
              <a:t>, and therefore, is implicated in </a:t>
            </a:r>
            <a:r>
              <a:rPr lang="en-US" sz="1800" u="sng">
                <a:solidFill>
                  <a:srgbClr val="0B0080"/>
                </a:solidFill>
                <a:effectLst/>
                <a:latin typeface="Arial" panose="020B0604020202020204" pitchFamily="34" charset="0"/>
                <a:ea typeface="Times New Roman" panose="02020603050405020304" pitchFamily="18" charset="0"/>
                <a:hlinkClick r:id="rId8" tooltip="Allergic"/>
              </a:rPr>
              <a:t>allergic</a:t>
            </a:r>
            <a:r>
              <a:rPr lang="en-US" sz="1800">
                <a:solidFill>
                  <a:srgbClr val="252525"/>
                </a:solidFill>
                <a:effectLst/>
                <a:latin typeface="Arial" panose="020B0604020202020204" pitchFamily="34" charset="0"/>
                <a:ea typeface="Times New Roman" panose="02020603050405020304" pitchFamily="18" charset="0"/>
              </a:rPr>
              <a:t> responses.</a:t>
            </a:r>
            <a:r>
              <a:rPr lang="en-US" sz="1800" u="sng" baseline="30000">
                <a:solidFill>
                  <a:srgbClr val="0B0080"/>
                </a:solidFill>
                <a:effectLst/>
                <a:latin typeface="Arial" panose="020B0604020202020204" pitchFamily="34" charset="0"/>
                <a:ea typeface="Times New Roman" panose="02020603050405020304" pitchFamily="18" charset="0"/>
                <a:hlinkClick r:id="rId9"/>
              </a:rPr>
              <a:t>[3]</a:t>
            </a:r>
            <a:r>
              <a:rPr lang="en-US" sz="1800" u="sng" baseline="30000">
                <a:solidFill>
                  <a:srgbClr val="0B0080"/>
                </a:solidFill>
                <a:effectLst/>
                <a:latin typeface="Arial" panose="020B0604020202020204" pitchFamily="34" charset="0"/>
                <a:ea typeface="Times New Roman" panose="02020603050405020304" pitchFamily="18" charset="0"/>
                <a:hlinkClick r:id="rId10"/>
              </a:rPr>
              <a:t>[4]</a:t>
            </a:r>
            <a:r>
              <a:rPr lang="en-US" sz="1800" u="sng" baseline="30000">
                <a:solidFill>
                  <a:srgbClr val="0B0080"/>
                </a:solidFill>
                <a:effectLst/>
                <a:latin typeface="Arial" panose="020B0604020202020204" pitchFamily="34" charset="0"/>
                <a:ea typeface="Times New Roman" panose="02020603050405020304" pitchFamily="18" charset="0"/>
                <a:hlinkClick r:id="rId11"/>
              </a:rPr>
              <a:t>[5]</a:t>
            </a:r>
            <a:r>
              <a:rPr lang="en-US" sz="1800">
                <a:solidFill>
                  <a:srgbClr val="252525"/>
                </a:solidFill>
                <a:effectLst/>
                <a:latin typeface="Arial" panose="020B0604020202020204" pitchFamily="34" charset="0"/>
                <a:ea typeface="Times New Roman" panose="02020603050405020304" pitchFamily="18" charset="0"/>
              </a:rPr>
              <a:t> The effects of CCL11 are mediated by its binding to a G-protein-linked receptor known as a </a:t>
            </a:r>
            <a:r>
              <a:rPr lang="en-US" sz="1800" u="sng">
                <a:solidFill>
                  <a:srgbClr val="0B0080"/>
                </a:solidFill>
                <a:effectLst/>
                <a:latin typeface="Arial" panose="020B0604020202020204" pitchFamily="34" charset="0"/>
                <a:ea typeface="Times New Roman" panose="02020603050405020304" pitchFamily="18" charset="0"/>
                <a:hlinkClick r:id="rId12"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rPr>
              <a:t>. Chemokine receptors for which CCL11 is a </a:t>
            </a:r>
            <a:r>
              <a:rPr lang="en-US" sz="1800" u="sng">
                <a:solidFill>
                  <a:srgbClr val="0B0080"/>
                </a:solidFill>
                <a:effectLst/>
                <a:latin typeface="Arial" panose="020B0604020202020204" pitchFamily="34" charset="0"/>
                <a:ea typeface="Times New Roman" panose="02020603050405020304" pitchFamily="18" charset="0"/>
                <a:hlinkClick r:id="rId13" tooltip="Ligand"/>
              </a:rPr>
              <a:t>ligand</a:t>
            </a:r>
            <a:r>
              <a:rPr lang="en-US" sz="1800">
                <a:solidFill>
                  <a:srgbClr val="252525"/>
                </a:solidFill>
                <a:effectLst/>
                <a:latin typeface="Arial" panose="020B0604020202020204" pitchFamily="34" charset="0"/>
                <a:ea typeface="Times New Roman" panose="02020603050405020304" pitchFamily="18" charset="0"/>
              </a:rPr>
              <a:t> include </a:t>
            </a:r>
            <a:r>
              <a:rPr lang="en-US" sz="1800" u="sng">
                <a:solidFill>
                  <a:srgbClr val="0B0080"/>
                </a:solidFill>
                <a:effectLst/>
                <a:latin typeface="Arial" panose="020B0604020202020204" pitchFamily="34" charset="0"/>
                <a:ea typeface="Times New Roman" panose="02020603050405020304" pitchFamily="18" charset="0"/>
                <a:hlinkClick r:id="rId14" tooltip="CC chemokine receptors"/>
              </a:rPr>
              <a:t>CCR2</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[6]</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6" tooltip="CC chemokine receptors"/>
              </a:rPr>
              <a:t>CCR3</a:t>
            </a:r>
            <a:r>
              <a:rPr lang="en-US" sz="1800" u="sng" baseline="30000">
                <a:solidFill>
                  <a:srgbClr val="0B0080"/>
                </a:solidFill>
                <a:effectLst/>
                <a:latin typeface="Arial" panose="020B0604020202020204" pitchFamily="34" charset="0"/>
                <a:ea typeface="Times New Roman" panose="02020603050405020304" pitchFamily="18" charset="0"/>
                <a:hlinkClick r:id="rId17"/>
              </a:rPr>
              <a:t>[1]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8" tooltip="CC chemokine receptors"/>
              </a:rPr>
              <a:t>CCR5</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[6]</a:t>
            </a:r>
            <a:r>
              <a:rPr lang="en-US" sz="1800">
                <a:solidFill>
                  <a:srgbClr val="252525"/>
                </a:solidFill>
                <a:effectLst/>
                <a:latin typeface="Arial" panose="020B0604020202020204" pitchFamily="34" charset="0"/>
                <a:ea typeface="Times New Roman" panose="02020603050405020304" pitchFamily="18" charset="0"/>
              </a:rPr>
              <a:t> However, it has been found that eotaxin-1 (CCL11) has high degree selectivity for its receptor, such that they are inactive on </a:t>
            </a:r>
            <a:r>
              <a:rPr lang="en-US" sz="1800" u="sng">
                <a:solidFill>
                  <a:srgbClr val="0B0080"/>
                </a:solidFill>
                <a:effectLst/>
                <a:latin typeface="Arial" panose="020B0604020202020204" pitchFamily="34" charset="0"/>
                <a:ea typeface="Times New Roman" panose="02020603050405020304" pitchFamily="18" charset="0"/>
                <a:hlinkClick r:id="rId19" tooltip="Neutrophil"/>
              </a:rPr>
              <a:t>neutrophils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0" tooltip="Monocyte"/>
              </a:rPr>
              <a:t>monocytes</a:t>
            </a:r>
            <a:r>
              <a:rPr lang="en-US" sz="1800">
                <a:solidFill>
                  <a:srgbClr val="252525"/>
                </a:solidFill>
                <a:effectLst/>
                <a:latin typeface="Arial" panose="020B0604020202020204" pitchFamily="34" charset="0"/>
                <a:ea typeface="Times New Roman" panose="02020603050405020304" pitchFamily="18" charset="0"/>
              </a:rPr>
              <a:t>, which do not express CCR3.</a:t>
            </a:r>
            <a:r>
              <a:rPr lang="en-US" sz="1800" u="sng" baseline="30000">
                <a:solidFill>
                  <a:srgbClr val="0B0080"/>
                </a:solidFill>
                <a:effectLst/>
                <a:latin typeface="Arial" panose="020B0604020202020204" pitchFamily="34" charset="0"/>
                <a:ea typeface="Times New Roman" panose="02020603050405020304" pitchFamily="18" charset="0"/>
                <a:hlinkClick r:id="rId21"/>
              </a:rPr>
              <a:t>[7]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2"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Increased CCL11 levels in blood plasma are associated with aging in mice and humans.</a:t>
            </a:r>
            <a:r>
              <a:rPr lang="en-US" sz="1800" u="sng" baseline="30000">
                <a:solidFill>
                  <a:srgbClr val="0B0080"/>
                </a:solidFill>
                <a:effectLst/>
                <a:latin typeface="Arial" panose="020B0604020202020204" pitchFamily="34" charset="0"/>
                <a:ea typeface="Times New Roman" panose="02020603050405020304" pitchFamily="18" charset="0"/>
                <a:hlinkClick r:id="rId23"/>
              </a:rPr>
              <a:t>[8]</a:t>
            </a:r>
            <a:r>
              <a:rPr lang="en-US" sz="1800">
                <a:solidFill>
                  <a:srgbClr val="252525"/>
                </a:solidFill>
                <a:effectLst/>
                <a:latin typeface="Arial" panose="020B0604020202020204" pitchFamily="34" charset="0"/>
                <a:ea typeface="Times New Roman" panose="02020603050405020304" pitchFamily="18" charset="0"/>
              </a:rPr>
              <a:t> Additionally, it has been demonstrated that exposing young mice to CCL11 or the blood plasma of older mice decreases their </a:t>
            </a:r>
            <a:r>
              <a:rPr lang="en-US" sz="1800" u="sng">
                <a:solidFill>
                  <a:srgbClr val="0B0080"/>
                </a:solidFill>
                <a:effectLst/>
                <a:latin typeface="Arial" panose="020B0604020202020204" pitchFamily="34" charset="0"/>
                <a:ea typeface="Times New Roman" panose="02020603050405020304" pitchFamily="18" charset="0"/>
                <a:hlinkClick r:id="rId24" tooltip="Neurogenesis"/>
              </a:rPr>
              <a:t>neurogenesis</a:t>
            </a:r>
            <a:r>
              <a:rPr lang="en-US" sz="1800">
                <a:solidFill>
                  <a:srgbClr val="252525"/>
                </a:solidFill>
                <a:effectLst/>
                <a:latin typeface="Arial" panose="020B0604020202020204" pitchFamily="34" charset="0"/>
                <a:ea typeface="Times New Roman" panose="02020603050405020304" pitchFamily="18" charset="0"/>
              </a:rPr>
              <a:t> and cognitive performance on </a:t>
            </a:r>
            <a:r>
              <a:rPr lang="en-US" sz="1800" err="1">
                <a:solidFill>
                  <a:srgbClr val="252525"/>
                </a:solidFill>
                <a:effectLst/>
                <a:latin typeface="Arial" panose="020B0604020202020204" pitchFamily="34" charset="0"/>
                <a:ea typeface="Times New Roman" panose="02020603050405020304" pitchFamily="18" charset="0"/>
              </a:rPr>
              <a:t>behavioural</a:t>
            </a:r>
            <a:r>
              <a:rPr lang="en-US" sz="1800">
                <a:solidFill>
                  <a:srgbClr val="252525"/>
                </a:solidFill>
                <a:effectLst/>
                <a:latin typeface="Arial" panose="020B0604020202020204" pitchFamily="34" charset="0"/>
                <a:ea typeface="Times New Roman" panose="02020603050405020304" pitchFamily="18" charset="0"/>
              </a:rPr>
              <a:t> tasks thought to be dependent on neurogenesis in the </a:t>
            </a:r>
            <a:r>
              <a:rPr lang="en-US" sz="1800" u="sng">
                <a:solidFill>
                  <a:srgbClr val="0B0080"/>
                </a:solidFill>
                <a:effectLst/>
                <a:latin typeface="Arial" panose="020B0604020202020204" pitchFamily="34" charset="0"/>
                <a:ea typeface="Times New Roman" panose="02020603050405020304" pitchFamily="18" charset="0"/>
                <a:hlinkClick r:id="rId25" tooltip="Hippocampus"/>
              </a:rPr>
              <a:t>hippocampus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3"/>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Higher plasma concentrations of CCL11 has been found in </a:t>
            </a:r>
            <a:r>
              <a:rPr lang="en-US" sz="1800" u="sng">
                <a:solidFill>
                  <a:srgbClr val="0B0080"/>
                </a:solidFill>
                <a:effectLst/>
                <a:latin typeface="Arial" panose="020B0604020202020204" pitchFamily="34" charset="0"/>
                <a:ea typeface="Times New Roman" panose="02020603050405020304" pitchFamily="18" charset="0"/>
                <a:hlinkClick r:id="rId26" tooltip="Cannabis"/>
              </a:rPr>
              <a:t>cannabis</a:t>
            </a:r>
            <a:r>
              <a:rPr lang="en-US" sz="1800">
                <a:solidFill>
                  <a:srgbClr val="252525"/>
                </a:solidFill>
                <a:effectLst/>
                <a:latin typeface="Arial" panose="020B0604020202020204" pitchFamily="34" charset="0"/>
                <a:ea typeface="Times New Roman" panose="02020603050405020304" pitchFamily="18" charset="0"/>
              </a:rPr>
              <a:t> users versus past users and those who had never used. CCL11 has been found in higher concentrations in people suffering from schizophrenia as well, and cannabis is a known trigger of </a:t>
            </a:r>
            <a:r>
              <a:rPr lang="en-US" sz="1800" u="sng">
                <a:solidFill>
                  <a:srgbClr val="0B0080"/>
                </a:solidFill>
                <a:effectLst/>
                <a:latin typeface="Arial" panose="020B0604020202020204" pitchFamily="34" charset="0"/>
                <a:ea typeface="Times New Roman" panose="02020603050405020304" pitchFamily="18" charset="0"/>
                <a:hlinkClick r:id="rId27" tooltip="Schizophrenia"/>
              </a:rPr>
              <a:t>schizophrenia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8"/>
              </a:rPr>
              <a:t>[9]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1">
                <a:solidFill>
                  <a:srgbClr val="252525"/>
                </a:solidFill>
                <a:effectLst/>
                <a:latin typeface="Arial" panose="020B0604020202020204" pitchFamily="34" charset="0"/>
                <a:ea typeface="Times New Roman" panose="02020603050405020304" pitchFamily="18" charset="0"/>
              </a:rPr>
              <a:t>Chemokine (C-C motif) ligand 24</a:t>
            </a:r>
            <a:r>
              <a:rPr lang="en-US" sz="1800">
                <a:solidFill>
                  <a:srgbClr val="252525"/>
                </a:solidFill>
                <a:effectLst/>
                <a:latin typeface="Arial" panose="020B0604020202020204" pitchFamily="34" charset="0"/>
                <a:ea typeface="Times New Roman" panose="02020603050405020304" pitchFamily="18" charset="0"/>
              </a:rPr>
              <a:t> (CCL24) also known as myeloid progenitor inhibitory factor 2 (MPIF-2) or eosinophil chemotactic protein 2 (eotaxin-2) is a </a:t>
            </a:r>
            <a:r>
              <a:rPr lang="en-US" sz="1800" u="sng">
                <a:solidFill>
                  <a:srgbClr val="0B0080"/>
                </a:solidFill>
                <a:effectLst/>
                <a:latin typeface="Arial" panose="020B0604020202020204" pitchFamily="34" charset="0"/>
                <a:ea typeface="Times New Roman" panose="02020603050405020304" pitchFamily="18" charset="0"/>
                <a:hlinkClick r:id="rId29" tooltip="Protein"/>
              </a:rPr>
              <a:t>protein</a:t>
            </a:r>
            <a:r>
              <a:rPr lang="en-US" sz="1800">
                <a:solidFill>
                  <a:srgbClr val="252525"/>
                </a:solidFill>
                <a:effectLst/>
                <a:latin typeface="Arial" panose="020B0604020202020204" pitchFamily="34" charset="0"/>
                <a:ea typeface="Times New Roman" panose="02020603050405020304" pitchFamily="18" charset="0"/>
              </a:rPr>
              <a:t> that in humans is encoded by the </a:t>
            </a:r>
            <a:r>
              <a:rPr lang="en-US" sz="1800" i="1">
                <a:solidFill>
                  <a:srgbClr val="252525"/>
                </a:solidFill>
                <a:effectLst/>
                <a:latin typeface="Arial" panose="020B0604020202020204" pitchFamily="34" charset="0"/>
                <a:ea typeface="Times New Roman" panose="02020603050405020304" pitchFamily="18" charset="0"/>
              </a:rPr>
              <a:t>CCL24</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0" tooltip="Gene"/>
              </a:rPr>
              <a:t>gene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1"/>
              </a:rPr>
              <a:t>[1]</a:t>
            </a:r>
            <a:r>
              <a:rPr lang="en-US" sz="1800">
                <a:solidFill>
                  <a:srgbClr val="252525"/>
                </a:solidFill>
                <a:effectLst/>
                <a:latin typeface="Arial" panose="020B0604020202020204" pitchFamily="34" charset="0"/>
                <a:ea typeface="Times New Roman" panose="02020603050405020304" pitchFamily="18" charset="0"/>
              </a:rPr>
              <a:t> This gene is located on human </a:t>
            </a:r>
            <a:r>
              <a:rPr lang="en-US" sz="1800" u="sng">
                <a:solidFill>
                  <a:srgbClr val="0B0080"/>
                </a:solidFill>
                <a:effectLst/>
                <a:latin typeface="Arial" panose="020B0604020202020204" pitchFamily="34" charset="0"/>
                <a:ea typeface="Times New Roman" panose="02020603050405020304" pitchFamily="18" charset="0"/>
                <a:hlinkClick r:id="rId32" tooltip="Chromosome 7"/>
              </a:rPr>
              <a:t>chromosome 7</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3"/>
              </a:rPr>
              <a:t>[2]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aseline="300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a:solidFill>
                  <a:srgbClr val="000000"/>
                </a:solidFill>
                <a:effectLst/>
                <a:latin typeface="Georgia" panose="02040502050405020303" pitchFamily="18" charset="0"/>
                <a:ea typeface="Times New Roman" panose="02020603050405020304" pitchFamily="18" charset="0"/>
              </a:rPr>
              <a:t>CCL24  EOTAXIN2</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4"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CCL24 is a small </a:t>
            </a:r>
            <a:r>
              <a:rPr lang="en-US" sz="1800" u="sng">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belonging to the CC </a:t>
            </a:r>
            <a:r>
              <a:rPr lang="en-US" sz="1800" u="sng">
                <a:solidFill>
                  <a:srgbClr val="0B0080"/>
                </a:solidFill>
                <a:effectLst/>
                <a:latin typeface="Arial" panose="020B0604020202020204" pitchFamily="34" charset="0"/>
                <a:ea typeface="Times New Roman" panose="02020603050405020304" pitchFamily="18" charset="0"/>
                <a:hlinkClick r:id="rId5" tooltip="Chemokine"/>
              </a:rPr>
              <a:t>chemokine</a:t>
            </a:r>
            <a:r>
              <a:rPr lang="en-US" sz="1800">
                <a:solidFill>
                  <a:srgbClr val="252525"/>
                </a:solidFill>
                <a:effectLst/>
                <a:latin typeface="Arial" panose="020B0604020202020204" pitchFamily="34" charset="0"/>
                <a:ea typeface="Times New Roman" panose="02020603050405020304" pitchFamily="18" charset="0"/>
              </a:rPr>
              <a:t> family. CCL24 interacts with </a:t>
            </a:r>
            <a:r>
              <a:rPr lang="en-US" sz="1800" u="sng">
                <a:solidFill>
                  <a:srgbClr val="0B0080"/>
                </a:solidFill>
                <a:effectLst/>
                <a:latin typeface="Arial" panose="020B0604020202020204" pitchFamily="34" charset="0"/>
                <a:ea typeface="Times New Roman" panose="02020603050405020304" pitchFamily="18" charset="0"/>
                <a:hlinkClick r:id="rId12"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6" tooltip="CC chemokine receptors"/>
              </a:rPr>
              <a:t>CCR3</a:t>
            </a:r>
            <a:r>
              <a:rPr lang="en-US" sz="1800">
                <a:solidFill>
                  <a:srgbClr val="252525"/>
                </a:solidFill>
                <a:effectLst/>
                <a:latin typeface="Arial" panose="020B0604020202020204" pitchFamily="34" charset="0"/>
                <a:ea typeface="Times New Roman" panose="02020603050405020304" pitchFamily="18" charset="0"/>
              </a:rPr>
              <a:t> to induce </a:t>
            </a:r>
            <a:r>
              <a:rPr lang="en-US" sz="1800" u="sng">
                <a:solidFill>
                  <a:srgbClr val="0B0080"/>
                </a:solidFill>
                <a:effectLst/>
                <a:latin typeface="Arial" panose="020B0604020202020204" pitchFamily="34" charset="0"/>
                <a:ea typeface="Times New Roman" panose="02020603050405020304" pitchFamily="18" charset="0"/>
                <a:hlinkClick r:id="rId7" tooltip="Chemotaxis"/>
              </a:rPr>
              <a:t>chemotaxis</a:t>
            </a:r>
            <a:r>
              <a:rPr lang="en-US" sz="1800">
                <a:solidFill>
                  <a:srgbClr val="252525"/>
                </a:solidFill>
                <a:effectLst/>
                <a:latin typeface="Arial" panose="020B0604020202020204" pitchFamily="34" charset="0"/>
                <a:ea typeface="Times New Roman" panose="02020603050405020304" pitchFamily="18" charset="0"/>
              </a:rPr>
              <a:t> in </a:t>
            </a:r>
            <a:r>
              <a:rPr lang="en-US" sz="1800" u="sng">
                <a:solidFill>
                  <a:srgbClr val="0B0080"/>
                </a:solidFill>
                <a:effectLst/>
                <a:latin typeface="Arial" panose="020B0604020202020204" pitchFamily="34" charset="0"/>
                <a:ea typeface="Times New Roman" panose="02020603050405020304" pitchFamily="18" charset="0"/>
                <a:hlinkClick r:id="rId6" tooltip="Eosinophil"/>
              </a:rPr>
              <a:t>eosinophils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5"/>
              </a:rPr>
              <a:t>[3]</a:t>
            </a:r>
            <a:r>
              <a:rPr lang="en-US" sz="1800">
                <a:solidFill>
                  <a:srgbClr val="252525"/>
                </a:solidFill>
                <a:effectLst/>
                <a:latin typeface="Arial" panose="020B0604020202020204" pitchFamily="34" charset="0"/>
                <a:ea typeface="Times New Roman" panose="02020603050405020304" pitchFamily="18" charset="0"/>
              </a:rPr>
              <a:t> This chemokine is also strongly chemotactic for resting T </a:t>
            </a:r>
            <a:r>
              <a:rPr lang="en-US" sz="1800" u="sng">
                <a:solidFill>
                  <a:srgbClr val="0B0080"/>
                </a:solidFill>
                <a:effectLst/>
                <a:latin typeface="Arial" panose="020B0604020202020204" pitchFamily="34" charset="0"/>
                <a:ea typeface="Times New Roman" panose="02020603050405020304" pitchFamily="18" charset="0"/>
                <a:hlinkClick r:id="rId36" tooltip="Lymphocyte"/>
              </a:rPr>
              <a:t>lymphocytes</a:t>
            </a:r>
            <a:r>
              <a:rPr lang="en-US" sz="1800">
                <a:solidFill>
                  <a:srgbClr val="252525"/>
                </a:solidFill>
                <a:effectLst/>
                <a:latin typeface="Arial" panose="020B0604020202020204" pitchFamily="34" charset="0"/>
                <a:ea typeface="Times New Roman" panose="02020603050405020304" pitchFamily="18" charset="0"/>
              </a:rPr>
              <a:t> and slightly chemotactic for </a:t>
            </a:r>
            <a:r>
              <a:rPr lang="en-US" sz="1800" u="sng">
                <a:solidFill>
                  <a:srgbClr val="0B0080"/>
                </a:solidFill>
                <a:effectLst/>
                <a:latin typeface="Arial" panose="020B0604020202020204" pitchFamily="34" charset="0"/>
                <a:ea typeface="Times New Roman" panose="02020603050405020304" pitchFamily="18" charset="0"/>
                <a:hlinkClick r:id="rId19" tooltip="Neutrophil"/>
              </a:rPr>
              <a:t>neutrophils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1"/>
              </a:rPr>
              <a:t>[1]</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7"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Elevated levels of eotaxin-2 has been seen in patients with </a:t>
            </a:r>
            <a:r>
              <a:rPr lang="en-US" sz="1800" u="sng">
                <a:solidFill>
                  <a:srgbClr val="0B0080"/>
                </a:solidFill>
                <a:effectLst/>
                <a:latin typeface="Arial" panose="020B0604020202020204" pitchFamily="34" charset="0"/>
                <a:ea typeface="Times New Roman" panose="02020603050405020304" pitchFamily="18" charset="0"/>
                <a:hlinkClick r:id="rId38" tooltip="Aspirin-induced asthma"/>
              </a:rPr>
              <a:t>aspirin-exacerbated respiratory disease</a:t>
            </a:r>
            <a:r>
              <a:rPr lang="en-US" sz="1800">
                <a:solidFill>
                  <a:srgbClr val="252525"/>
                </a:solidFill>
                <a:effectLst/>
                <a:latin typeface="Arial" panose="020B0604020202020204" pitchFamily="34" charset="0"/>
                <a:ea typeface="Times New Roman" panose="02020603050405020304" pitchFamily="18" charset="0"/>
              </a:rPr>
              <a:t> (AERD), such as asthma. People with lower plasma levels of eotaxin-2 have not been showing tendency to develop aspirin inducible asthma.</a:t>
            </a:r>
            <a:r>
              <a:rPr lang="en-US" sz="1800" u="sng" baseline="30000">
                <a:solidFill>
                  <a:srgbClr val="0B0080"/>
                </a:solidFill>
                <a:effectLst/>
                <a:latin typeface="Arial" panose="020B0604020202020204" pitchFamily="34" charset="0"/>
                <a:ea typeface="Times New Roman" panose="02020603050405020304" pitchFamily="18" charset="0"/>
                <a:hlinkClick r:id="rId39"/>
              </a:rPr>
              <a:t>[4]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aseline="300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a:solidFill>
                  <a:srgbClr val="000000"/>
                </a:solidFill>
                <a:effectLst/>
                <a:latin typeface="Georgia" panose="02040502050405020303" pitchFamily="18" charset="0"/>
                <a:ea typeface="Times New Roman" panose="02020603050405020304" pitchFamily="18" charset="0"/>
              </a:rPr>
              <a:t>EOTAXIN3</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Chemokine (C-C motif) ligand 26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(CCL26) is a small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belonging to the CC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 tooltip="Chemokine"/>
              </a:rPr>
              <a:t>chemokine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family that is also called Eotaxin-3, Macrophage inflammatory protein 4-alpha (MIP-4-alpha), Thymic stroma chemokine-1 (TSC-1), and IMAC. It is expressed by several tissues including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0" tooltip="Heart"/>
              </a:rPr>
              <a:t>heart</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1" tooltip="Lung"/>
              </a:rPr>
              <a:t>lung</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2" tooltip="Ovary"/>
              </a:rPr>
              <a:t>ovary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in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3" tooltip="Endothelial cell"/>
              </a:rPr>
              <a:t>endothelial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that have been stimulated with the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4" tooltip="Interleukin 4"/>
              </a:rPr>
              <a:t>interleukin 4</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5"/>
              </a:rPr>
              <a:t>[1]</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6"/>
              </a:rPr>
              <a:t>[2]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CCL26 is chemotactic for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 tooltip="Eosinophil"/>
              </a:rPr>
              <a:t>eosinophils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7" tooltip="Basophil"/>
              </a:rPr>
              <a:t>basophils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elicits its effects by binding to the cell surface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 tooltip="CC chemokine receptors"/>
              </a:rPr>
              <a:t>CCR3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8"/>
              </a:rPr>
              <a:t>[3]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This gene for chemokine is located on human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2" tooltip="Chromosome 7"/>
              </a:rPr>
              <a:t>chromosome 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9"/>
              </a:rPr>
              <a:t>[4]</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27</a:t>
            </a:fld>
            <a:endParaRPr lang="en-NG"/>
          </a:p>
        </p:txBody>
      </p:sp>
    </p:spTree>
    <p:extLst>
      <p:ext uri="{BB962C8B-B14F-4D97-AF65-F5344CB8AC3E}">
        <p14:creationId xmlns:p14="http://schemas.microsoft.com/office/powerpoint/2010/main" val="357773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MIP-1β</a:t>
            </a:r>
            <a:r>
              <a:rPr lang="en-US" sz="1800" b="0" kern="0">
                <a:solidFill>
                  <a:srgbClr val="365F91"/>
                </a:solidFill>
                <a:effectLst/>
                <a:latin typeface="Arial-BoldMT"/>
                <a:ea typeface="Times New Roman" panose="02020603050405020304" pitchFamily="18" charset="0"/>
                <a:cs typeface="Arial-BoldMT"/>
              </a:rPr>
              <a:t>, </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CCL4</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CCL4, also known as </a:t>
            </a:r>
            <a:r>
              <a:rPr lang="en-US" sz="1800" u="sng">
                <a:solidFill>
                  <a:srgbClr val="0B0080"/>
                </a:solidFill>
                <a:effectLst/>
                <a:latin typeface="Arial" panose="020B0604020202020204" pitchFamily="34" charset="0"/>
                <a:ea typeface="Times New Roman" panose="02020603050405020304" pitchFamily="18" charset="0"/>
                <a:hlinkClick r:id="rId4" tooltip="Macrophage inflammatory protein"/>
              </a:rPr>
              <a:t>Macrophage inflammatory protein</a:t>
            </a:r>
            <a:r>
              <a:rPr lang="en-US" sz="1800">
                <a:solidFill>
                  <a:srgbClr val="252525"/>
                </a:solidFill>
                <a:effectLst/>
                <a:latin typeface="Arial" panose="020B0604020202020204" pitchFamily="34" charset="0"/>
                <a:ea typeface="Times New Roman" panose="02020603050405020304" pitchFamily="18" charset="0"/>
              </a:rPr>
              <a:t>-1β (MIP-1β) is a </a:t>
            </a:r>
            <a:r>
              <a:rPr lang="en-US" sz="1800" u="sng">
                <a:solidFill>
                  <a:srgbClr val="0B0080"/>
                </a:solidFill>
                <a:effectLst/>
                <a:latin typeface="Arial" panose="020B0604020202020204" pitchFamily="34" charset="0"/>
                <a:ea typeface="Times New Roman" panose="02020603050405020304" pitchFamily="18" charset="0"/>
                <a:hlinkClick r:id="rId5" tooltip="Chemokine"/>
              </a:rPr>
              <a:t>CC chemokine</a:t>
            </a:r>
            <a:r>
              <a:rPr lang="en-US" sz="1800">
                <a:solidFill>
                  <a:srgbClr val="252525"/>
                </a:solidFill>
                <a:effectLst/>
                <a:latin typeface="Arial" panose="020B0604020202020204" pitchFamily="34" charset="0"/>
                <a:ea typeface="Times New Roman" panose="02020603050405020304" pitchFamily="18" charset="0"/>
              </a:rPr>
              <a:t> with specificity for </a:t>
            </a:r>
            <a:r>
              <a:rPr lang="en-US" sz="1800" u="sng">
                <a:solidFill>
                  <a:srgbClr val="0B0080"/>
                </a:solidFill>
                <a:effectLst/>
                <a:latin typeface="Arial" panose="020B0604020202020204" pitchFamily="34" charset="0"/>
                <a:ea typeface="Times New Roman" panose="02020603050405020304" pitchFamily="18" charset="0"/>
                <a:hlinkClick r:id="rId6" tooltip="CCR5"/>
              </a:rPr>
              <a:t>CCR5</a:t>
            </a:r>
            <a:r>
              <a:rPr lang="en-US" sz="1800">
                <a:solidFill>
                  <a:srgbClr val="252525"/>
                </a:solidFill>
                <a:effectLst/>
                <a:latin typeface="Arial" panose="020B0604020202020204" pitchFamily="34" charset="0"/>
                <a:ea typeface="Times New Roman" panose="02020603050405020304" pitchFamily="18" charset="0"/>
              </a:rPr>
              <a:t> receptors. It is a </a:t>
            </a:r>
            <a:r>
              <a:rPr lang="en-US" sz="1800" u="sng">
                <a:solidFill>
                  <a:srgbClr val="0B0080"/>
                </a:solidFill>
                <a:effectLst/>
                <a:latin typeface="Arial" panose="020B0604020202020204" pitchFamily="34" charset="0"/>
                <a:ea typeface="Times New Roman" panose="02020603050405020304" pitchFamily="18" charset="0"/>
                <a:hlinkClick r:id="rId7" tooltip="Chemoattractant"/>
              </a:rPr>
              <a:t>chemoattractant</a:t>
            </a:r>
            <a:r>
              <a:rPr lang="en-US" sz="1800">
                <a:solidFill>
                  <a:srgbClr val="252525"/>
                </a:solidFill>
                <a:effectLst/>
                <a:latin typeface="Arial" panose="020B0604020202020204" pitchFamily="34" charset="0"/>
                <a:ea typeface="Times New Roman" panose="02020603050405020304" pitchFamily="18" charset="0"/>
              </a:rPr>
              <a:t> for </a:t>
            </a:r>
            <a:r>
              <a:rPr lang="en-US" sz="1800" u="sng">
                <a:solidFill>
                  <a:srgbClr val="0B0080"/>
                </a:solidFill>
                <a:effectLst/>
                <a:latin typeface="Arial" panose="020B0604020202020204" pitchFamily="34" charset="0"/>
                <a:ea typeface="Times New Roman" panose="02020603050405020304" pitchFamily="18" charset="0"/>
                <a:hlinkClick r:id="rId8" tooltip="Natural killer cells"/>
              </a:rPr>
              <a:t>natural killer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 tooltip="Monocyte"/>
              </a:rPr>
              <a:t>monocytes</a:t>
            </a:r>
            <a:r>
              <a:rPr lang="en-US" sz="1800">
                <a:solidFill>
                  <a:srgbClr val="252525"/>
                </a:solidFill>
                <a:effectLst/>
                <a:latin typeface="Arial" panose="020B0604020202020204" pitchFamily="34" charset="0"/>
                <a:ea typeface="Times New Roman" panose="02020603050405020304" pitchFamily="18" charset="0"/>
              </a:rPr>
              <a:t> and a variety of other immune cells.</a:t>
            </a:r>
            <a:r>
              <a:rPr lang="en-US" sz="1800" u="sng" baseline="30000">
                <a:solidFill>
                  <a:srgbClr val="0B0080"/>
                </a:solidFill>
                <a:effectLst/>
                <a:latin typeface="Arial" panose="020B0604020202020204" pitchFamily="34" charset="0"/>
                <a:ea typeface="Times New Roman" panose="02020603050405020304" pitchFamily="18" charset="0"/>
                <a:hlinkClick r:id="rId10"/>
              </a:rPr>
              <a:t>[2]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CCL4 is a major HIV-suppressive factor produced by CD8+ T cells.</a:t>
            </a:r>
            <a:r>
              <a:rPr lang="en-US" sz="1800" u="sng" baseline="30000">
                <a:solidFill>
                  <a:srgbClr val="0B0080"/>
                </a:solidFill>
                <a:effectLst/>
                <a:latin typeface="Arial" panose="020B0604020202020204" pitchFamily="34" charset="0"/>
                <a:ea typeface="Times New Roman" panose="02020603050405020304" pitchFamily="18" charset="0"/>
                <a:hlinkClick r:id="rId11"/>
              </a:rPr>
              <a:t>[3]</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12" tooltip="Perforin"/>
              </a:rPr>
              <a:t>Perforin</a:t>
            </a:r>
            <a:r>
              <a:rPr lang="en-US" sz="1800">
                <a:solidFill>
                  <a:srgbClr val="252525"/>
                </a:solidFill>
                <a:effectLst/>
                <a:latin typeface="Arial" panose="020B0604020202020204" pitchFamily="34" charset="0"/>
                <a:ea typeface="Times New Roman" panose="02020603050405020304" pitchFamily="18" charset="0"/>
              </a:rPr>
              <a:t>-low memory CD8+ T cells that normally synthesize MIP-1-beta.</a:t>
            </a:r>
            <a:r>
              <a:rPr lang="en-US" sz="1800" u="sng" baseline="30000">
                <a:solidFill>
                  <a:srgbClr val="0B0080"/>
                </a:solidFill>
                <a:effectLst/>
                <a:latin typeface="Arial" panose="020B0604020202020204" pitchFamily="34" charset="0"/>
                <a:ea typeface="Times New Roman" panose="02020603050405020304" pitchFamily="18" charset="0"/>
                <a:hlinkClick r:id="rId13"/>
              </a:rPr>
              <a:t>[4]</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Interactions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4" tooltip="Edit section: Intera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CCL4 has been shown to </a:t>
            </a:r>
            <a:r>
              <a:rPr lang="en-US" sz="1800" u="sng">
                <a:solidFill>
                  <a:srgbClr val="0B0080"/>
                </a:solidFill>
                <a:effectLst/>
                <a:latin typeface="Arial" panose="020B0604020202020204" pitchFamily="34" charset="0"/>
                <a:ea typeface="Times New Roman" panose="02020603050405020304" pitchFamily="18" charset="0"/>
                <a:hlinkClick r:id="rId15" tooltip="Protein-protein interaction"/>
              </a:rPr>
              <a:t>interact</a:t>
            </a:r>
            <a:r>
              <a:rPr lang="en-US" sz="1800">
                <a:solidFill>
                  <a:srgbClr val="252525"/>
                </a:solidFill>
                <a:effectLst/>
                <a:latin typeface="Arial" panose="020B0604020202020204" pitchFamily="34" charset="0"/>
                <a:ea typeface="Times New Roman" panose="02020603050405020304" pitchFamily="18" charset="0"/>
              </a:rPr>
              <a:t> with </a:t>
            </a:r>
            <a:r>
              <a:rPr lang="en-US" sz="1800" u="sng">
                <a:solidFill>
                  <a:srgbClr val="0B0080"/>
                </a:solidFill>
                <a:effectLst/>
                <a:latin typeface="Arial" panose="020B0604020202020204" pitchFamily="34" charset="0"/>
                <a:ea typeface="Times New Roman" panose="02020603050405020304" pitchFamily="18" charset="0"/>
                <a:hlinkClick r:id="rId16" tooltip="CCL3"/>
              </a:rPr>
              <a:t>CCL3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7"/>
              </a:rPr>
              <a:t>[5]</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28</a:t>
            </a:fld>
            <a:endParaRPr lang="en-NG"/>
          </a:p>
        </p:txBody>
      </p:sp>
    </p:spTree>
    <p:extLst>
      <p:ext uri="{BB962C8B-B14F-4D97-AF65-F5344CB8AC3E}">
        <p14:creationId xmlns:p14="http://schemas.microsoft.com/office/powerpoint/2010/main" val="420457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0451D-E615-4565-817E-22D0B52D0733}" type="slidenum">
              <a:rPr lang="en-NG" smtClean="0"/>
              <a:t>8</a:t>
            </a:fld>
            <a:endParaRPr lang="en-NG"/>
          </a:p>
        </p:txBody>
      </p:sp>
    </p:spTree>
    <p:extLst>
      <p:ext uri="{BB962C8B-B14F-4D97-AF65-F5344CB8AC3E}">
        <p14:creationId xmlns:p14="http://schemas.microsoft.com/office/powerpoint/2010/main" val="147468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IP-10</a:t>
            </a:r>
            <a:r>
              <a:rPr lang="en-US" sz="1800" b="0" kern="0">
                <a:solidFill>
                  <a:srgbClr val="365F91"/>
                </a:solidFill>
                <a:effectLst/>
                <a:latin typeface="Arial-BoldMT"/>
                <a:ea typeface="Times New Roman" panose="02020603050405020304" pitchFamily="18" charset="0"/>
                <a:cs typeface="Arial-BoldMT"/>
              </a:rPr>
              <a:t>, </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CXCL10</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C-X-C motif chemokine 10</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(CXCL10) also known as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Interferon gamma-induced protein 10</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(IP-10) or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small-inducible cytokine B10</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an 8.7 </a:t>
            </a:r>
            <a:r>
              <a:rPr lang="en-US" sz="1800"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kDa</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err="1">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Protein"/>
              </a:rPr>
              <a:t>protein</a:t>
            </a:r>
            <a:r>
              <a:rPr lang="en-US" sz="1800"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that</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in humans is encoded by the </a:t>
            </a:r>
            <a:r>
              <a:rPr lang="en-US" sz="1800" i="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CXCL10</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Gene"/>
              </a:rPr>
              <a:t>gene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a:rPr>
              <a:t>[1]</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a:rPr>
              <a:t>[2]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C-X-C motif chemokine 10 is a small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belonging to the CXC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tooltip="Chemokine"/>
              </a:rPr>
              <a:t>chemokine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family.</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9" tooltip="Edit section: Gen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gene for CXCL10 is located on human </a:t>
            </a:r>
            <a:r>
              <a:rPr lang="en-US" sz="1800" u="sng">
                <a:solidFill>
                  <a:srgbClr val="0B0080"/>
                </a:solidFill>
                <a:effectLst/>
                <a:latin typeface="Arial" panose="020B0604020202020204" pitchFamily="34" charset="0"/>
                <a:ea typeface="Times New Roman" panose="02020603050405020304" pitchFamily="18" charset="0"/>
                <a:hlinkClick r:id="rId10" tooltip="Chromosome 4"/>
              </a:rPr>
              <a:t>chromosome 4</a:t>
            </a:r>
            <a:r>
              <a:rPr lang="en-US" sz="1800">
                <a:solidFill>
                  <a:srgbClr val="252525"/>
                </a:solidFill>
                <a:effectLst/>
                <a:latin typeface="Arial" panose="020B0604020202020204" pitchFamily="34" charset="0"/>
                <a:ea typeface="Times New Roman" panose="02020603050405020304" pitchFamily="18" charset="0"/>
              </a:rPr>
              <a:t> in a cluster among several other CXC chemokines.</a:t>
            </a:r>
            <a:r>
              <a:rPr lang="en-US" sz="1800" u="sng" baseline="30000">
                <a:solidFill>
                  <a:srgbClr val="0B0080"/>
                </a:solidFill>
                <a:effectLst/>
                <a:latin typeface="Arial" panose="020B0604020202020204" pitchFamily="34" charset="0"/>
                <a:ea typeface="Times New Roman" panose="02020603050405020304" pitchFamily="18" charset="0"/>
                <a:hlinkClick r:id="rId11"/>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2"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CXCL10 is secreted by several cell types in response to </a:t>
            </a:r>
            <a:r>
              <a:rPr lang="en-US" sz="1800" u="sng">
                <a:solidFill>
                  <a:srgbClr val="0B0080"/>
                </a:solidFill>
                <a:effectLst/>
                <a:latin typeface="Arial" panose="020B0604020202020204" pitchFamily="34" charset="0"/>
                <a:ea typeface="Times New Roman" panose="02020603050405020304" pitchFamily="18" charset="0"/>
                <a:hlinkClick r:id="rId13" tooltip="Interferon"/>
              </a:rPr>
              <a:t>IFN-γ</a:t>
            </a:r>
            <a:r>
              <a:rPr lang="en-US" sz="1800">
                <a:solidFill>
                  <a:srgbClr val="252525"/>
                </a:solidFill>
                <a:effectLst/>
                <a:latin typeface="Arial" panose="020B0604020202020204" pitchFamily="34" charset="0"/>
                <a:ea typeface="Times New Roman" panose="02020603050405020304" pitchFamily="18" charset="0"/>
              </a:rPr>
              <a:t>. These cell types include </a:t>
            </a:r>
            <a:r>
              <a:rPr lang="en-US" sz="1800" u="sng">
                <a:solidFill>
                  <a:srgbClr val="0B0080"/>
                </a:solidFill>
                <a:effectLst/>
                <a:latin typeface="Arial" panose="020B0604020202020204" pitchFamily="34" charset="0"/>
                <a:ea typeface="Times New Roman" panose="02020603050405020304" pitchFamily="18" charset="0"/>
                <a:hlinkClick r:id="rId14" tooltip="Monocyte"/>
              </a:rPr>
              <a:t>monocytes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5" tooltip="Endothelial cell"/>
              </a:rPr>
              <a:t>endothelial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6" tooltip="Fibroblast"/>
              </a:rPr>
              <a:t>fibroblasts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
              </a:rPr>
              <a:t>[1]</a:t>
            </a:r>
            <a:r>
              <a:rPr lang="en-US" sz="1800">
                <a:solidFill>
                  <a:srgbClr val="252525"/>
                </a:solidFill>
                <a:effectLst/>
                <a:latin typeface="Arial" panose="020B0604020202020204" pitchFamily="34" charset="0"/>
                <a:ea typeface="Times New Roman" panose="02020603050405020304" pitchFamily="18" charset="0"/>
              </a:rPr>
              <a:t> CXCL10 has been attributed to several roles, such as chemoattraction for </a:t>
            </a:r>
            <a:r>
              <a:rPr lang="en-US" sz="1800" u="sng">
                <a:solidFill>
                  <a:srgbClr val="0B0080"/>
                </a:solidFill>
                <a:effectLst/>
                <a:latin typeface="Arial" panose="020B0604020202020204" pitchFamily="34" charset="0"/>
                <a:ea typeface="Times New Roman" panose="02020603050405020304" pitchFamily="18" charset="0"/>
                <a:hlinkClick r:id="rId14" tooltip="Monocyte"/>
              </a:rPr>
              <a:t>monocytes</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17" tooltip="Macrophage"/>
              </a:rPr>
              <a:t>macrophages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8" tooltip="T cell"/>
              </a:rPr>
              <a:t>T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9" tooltip="NK cells"/>
              </a:rPr>
              <a:t>NK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0" tooltip="Dendritic cells"/>
              </a:rPr>
              <a:t>dendritic cells</a:t>
            </a:r>
            <a:r>
              <a:rPr lang="en-US" sz="1800">
                <a:solidFill>
                  <a:srgbClr val="252525"/>
                </a:solidFill>
                <a:effectLst/>
                <a:latin typeface="Arial" panose="020B0604020202020204" pitchFamily="34" charset="0"/>
                <a:ea typeface="Times New Roman" panose="02020603050405020304" pitchFamily="18" charset="0"/>
              </a:rPr>
              <a:t>, promotion of </a:t>
            </a:r>
            <a:r>
              <a:rPr lang="en-US" sz="1800" u="sng">
                <a:solidFill>
                  <a:srgbClr val="0B0080"/>
                </a:solidFill>
                <a:effectLst/>
                <a:latin typeface="Arial" panose="020B0604020202020204" pitchFamily="34" charset="0"/>
                <a:ea typeface="Times New Roman" panose="02020603050405020304" pitchFamily="18" charset="0"/>
                <a:hlinkClick r:id="rId18" tooltip="T cell"/>
              </a:rPr>
              <a:t>T cell</a:t>
            </a:r>
            <a:r>
              <a:rPr lang="en-US" sz="1800">
                <a:solidFill>
                  <a:srgbClr val="252525"/>
                </a:solidFill>
                <a:effectLst/>
                <a:latin typeface="Arial" panose="020B0604020202020204" pitchFamily="34" charset="0"/>
                <a:ea typeface="Times New Roman" panose="02020603050405020304" pitchFamily="18" charset="0"/>
              </a:rPr>
              <a:t> adhesion </a:t>
            </a:r>
            <a:r>
              <a:rPr lang="en-US" sz="1800" err="1">
                <a:solidFill>
                  <a:srgbClr val="252525"/>
                </a:solidFill>
                <a:effectLst/>
                <a:latin typeface="Arial" panose="020B0604020202020204" pitchFamily="34" charset="0"/>
                <a:ea typeface="Times New Roman" panose="02020603050405020304" pitchFamily="18" charset="0"/>
              </a:rPr>
              <a:t>to</a:t>
            </a:r>
            <a:r>
              <a:rPr lang="en-US" sz="1800" u="sng" err="1">
                <a:solidFill>
                  <a:srgbClr val="0B0080"/>
                </a:solidFill>
                <a:effectLst/>
                <a:latin typeface="Arial" panose="020B0604020202020204" pitchFamily="34" charset="0"/>
                <a:ea typeface="Times New Roman" panose="02020603050405020304" pitchFamily="18" charset="0"/>
                <a:hlinkClick r:id="rId15" tooltip="Endothelial cell"/>
              </a:rPr>
              <a:t>endothelial</a:t>
            </a:r>
            <a:r>
              <a:rPr lang="en-US" sz="1800" u="sng">
                <a:solidFill>
                  <a:srgbClr val="0B0080"/>
                </a:solidFill>
                <a:effectLst/>
                <a:latin typeface="Arial" panose="020B0604020202020204" pitchFamily="34" charset="0"/>
                <a:ea typeface="Times New Roman" panose="02020603050405020304" pitchFamily="18" charset="0"/>
                <a:hlinkClick r:id="rId15" tooltip="Endothelial cell"/>
              </a:rPr>
              <a:t> cells</a:t>
            </a:r>
            <a:r>
              <a:rPr lang="en-US" sz="1800">
                <a:solidFill>
                  <a:srgbClr val="252525"/>
                </a:solidFill>
                <a:effectLst/>
                <a:latin typeface="Arial" panose="020B0604020202020204" pitchFamily="34" charset="0"/>
                <a:ea typeface="Times New Roman" panose="02020603050405020304" pitchFamily="18" charset="0"/>
              </a:rPr>
              <a:t>, antitumor activity, and inhibition of </a:t>
            </a:r>
            <a:r>
              <a:rPr lang="en-US" sz="1800" u="sng">
                <a:solidFill>
                  <a:srgbClr val="0B0080"/>
                </a:solidFill>
                <a:effectLst/>
                <a:latin typeface="Arial" panose="020B0604020202020204" pitchFamily="34" charset="0"/>
                <a:ea typeface="Times New Roman" panose="02020603050405020304" pitchFamily="18" charset="0"/>
                <a:hlinkClick r:id="rId21" tooltip="Bone marrow"/>
              </a:rPr>
              <a:t>bone marrow</a:t>
            </a:r>
            <a:r>
              <a:rPr lang="en-US" sz="1800">
                <a:solidFill>
                  <a:srgbClr val="252525"/>
                </a:solidFill>
                <a:effectLst/>
                <a:latin typeface="Arial" panose="020B0604020202020204" pitchFamily="34" charset="0"/>
                <a:ea typeface="Times New Roman" panose="02020603050405020304" pitchFamily="18" charset="0"/>
              </a:rPr>
              <a:t> colony formation and </a:t>
            </a:r>
            <a:r>
              <a:rPr lang="en-US" sz="1800" u="sng">
                <a:solidFill>
                  <a:srgbClr val="0B0080"/>
                </a:solidFill>
                <a:effectLst/>
                <a:latin typeface="Arial" panose="020B0604020202020204" pitchFamily="34" charset="0"/>
                <a:ea typeface="Times New Roman" panose="02020603050405020304" pitchFamily="18" charset="0"/>
                <a:hlinkClick r:id="rId22" tooltip="Angiogenesis"/>
              </a:rPr>
              <a:t>angiogenesis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3"/>
              </a:rPr>
              <a:t>[4]</a:t>
            </a:r>
            <a:r>
              <a:rPr lang="en-US" sz="1800" u="sng" baseline="30000">
                <a:solidFill>
                  <a:srgbClr val="0B0080"/>
                </a:solidFill>
                <a:effectLst/>
                <a:latin typeface="Arial" panose="020B0604020202020204" pitchFamily="34" charset="0"/>
                <a:ea typeface="Times New Roman" panose="02020603050405020304" pitchFamily="18" charset="0"/>
                <a:hlinkClick r:id="rId24"/>
              </a:rPr>
              <a:t>[5]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This chemokine elicits its effects by binding to the cell surface </a:t>
            </a:r>
            <a:r>
              <a:rPr lang="en-US" sz="1800" u="sng">
                <a:solidFill>
                  <a:srgbClr val="0B0080"/>
                </a:solidFill>
                <a:effectLst/>
                <a:latin typeface="Arial" panose="020B0604020202020204" pitchFamily="34" charset="0"/>
                <a:ea typeface="Times New Roman" panose="02020603050405020304" pitchFamily="18" charset="0"/>
                <a:hlinkClick r:id="rId25"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6" tooltip="CXCR3"/>
              </a:rPr>
              <a:t>CXCR3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7"/>
              </a:rPr>
              <a:t>[6]</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8" tooltip="Edit section: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three-dimensional crystal structure of this chemokine has been determined under 3 different conditions to a resolution of up to 1.92 Å.</a:t>
            </a:r>
            <a:r>
              <a:rPr lang="en-US" sz="1800" u="sng" baseline="30000">
                <a:solidFill>
                  <a:srgbClr val="0B0080"/>
                </a:solidFill>
                <a:effectLst/>
                <a:latin typeface="Arial" panose="020B0604020202020204" pitchFamily="34" charset="0"/>
                <a:ea typeface="Times New Roman" panose="02020603050405020304" pitchFamily="18" charset="0"/>
                <a:hlinkClick r:id="rId29"/>
              </a:rPr>
              <a:t>[7]</a:t>
            </a:r>
            <a:r>
              <a:rPr lang="en-US" sz="1800">
                <a:solidFill>
                  <a:srgbClr val="252525"/>
                </a:solidFill>
                <a:effectLst/>
                <a:latin typeface="Arial" panose="020B0604020202020204" pitchFamily="34" charset="0"/>
                <a:ea typeface="Times New Roman" panose="02020603050405020304" pitchFamily="18" charset="0"/>
              </a:rPr>
              <a:t> The </a:t>
            </a:r>
            <a:r>
              <a:rPr lang="en-US" sz="1800" u="sng">
                <a:solidFill>
                  <a:srgbClr val="0B0080"/>
                </a:solidFill>
                <a:effectLst/>
                <a:latin typeface="Arial" panose="020B0604020202020204" pitchFamily="34" charset="0"/>
                <a:ea typeface="Times New Roman" panose="02020603050405020304" pitchFamily="18" charset="0"/>
                <a:hlinkClick r:id="rId30" tooltip="Protein Data Bank"/>
              </a:rPr>
              <a:t>Protein Data Bank</a:t>
            </a:r>
            <a:r>
              <a:rPr lang="en-US" sz="1800">
                <a:solidFill>
                  <a:srgbClr val="252525"/>
                </a:solidFill>
                <a:effectLst/>
                <a:latin typeface="Arial" panose="020B0604020202020204" pitchFamily="34" charset="0"/>
                <a:ea typeface="Times New Roman" panose="02020603050405020304" pitchFamily="18" charset="0"/>
              </a:rPr>
              <a:t> accession codes for the structures of CXCL10 are </a:t>
            </a:r>
            <a:r>
              <a:rPr lang="en-US" sz="1800" u="sng">
                <a:solidFill>
                  <a:srgbClr val="663366"/>
                </a:solidFill>
                <a:effectLst/>
                <a:latin typeface="Arial" panose="020B0604020202020204" pitchFamily="34" charset="0"/>
                <a:ea typeface="Times New Roman" panose="02020603050405020304" pitchFamily="18" charset="0"/>
                <a:hlinkClick r:id="rId31"/>
              </a:rPr>
              <a:t>1lv9</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663366"/>
                </a:solidFill>
                <a:effectLst/>
                <a:latin typeface="Arial" panose="020B0604020202020204" pitchFamily="34" charset="0"/>
                <a:ea typeface="Times New Roman" panose="02020603050405020304" pitchFamily="18" charset="0"/>
                <a:hlinkClick r:id="rId32"/>
              </a:rPr>
              <a:t>1o7y</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663366"/>
                </a:solidFill>
                <a:effectLst/>
                <a:latin typeface="Arial" panose="020B0604020202020204" pitchFamily="34" charset="0"/>
                <a:ea typeface="Times New Roman" panose="02020603050405020304" pitchFamily="18" charset="0"/>
                <a:hlinkClick r:id="rId33"/>
              </a:rPr>
              <a:t>1o80</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4"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Baseline pre-treatment plasma levels of CXCL10 are elevated in patients chronically infected with hepatitis C virus (HCV) of genotypes 1 or 4 who do not achieve a sustained viral response (SVR) after completion of antiviral therapy.</a:t>
            </a:r>
            <a:r>
              <a:rPr lang="en-US" sz="1800" u="sng" baseline="30000">
                <a:solidFill>
                  <a:srgbClr val="0B0080"/>
                </a:solidFill>
                <a:effectLst/>
                <a:latin typeface="Arial" panose="020B0604020202020204" pitchFamily="34" charset="0"/>
                <a:ea typeface="Times New Roman" panose="02020603050405020304" pitchFamily="18" charset="0"/>
                <a:hlinkClick r:id="rId35"/>
              </a:rPr>
              <a:t>[8]</a:t>
            </a:r>
            <a:r>
              <a:rPr lang="en-US" sz="1800" u="sng" baseline="30000">
                <a:solidFill>
                  <a:srgbClr val="0B0080"/>
                </a:solidFill>
                <a:effectLst/>
                <a:latin typeface="Arial" panose="020B0604020202020204" pitchFamily="34" charset="0"/>
                <a:ea typeface="Times New Roman" panose="02020603050405020304" pitchFamily="18" charset="0"/>
                <a:hlinkClick r:id="rId36"/>
              </a:rPr>
              <a:t>[9]</a:t>
            </a:r>
            <a:r>
              <a:rPr lang="en-US" sz="1800">
                <a:solidFill>
                  <a:srgbClr val="252525"/>
                </a:solidFill>
                <a:effectLst/>
                <a:latin typeface="Arial" panose="020B0604020202020204" pitchFamily="34" charset="0"/>
                <a:ea typeface="Times New Roman" panose="02020603050405020304" pitchFamily="18" charset="0"/>
              </a:rPr>
              <a:t> CXCL10 in plasma is mirrored by intrahepatic CXCL10 mRNA, and both strikingly predict the first days of elimination of HCV RNA (“first phase decline”) during interferon/ribavirin therapy for all HCV genotypes.</a:t>
            </a:r>
            <a:r>
              <a:rPr lang="en-US" sz="1800" u="sng" baseline="30000">
                <a:solidFill>
                  <a:srgbClr val="0B0080"/>
                </a:solidFill>
                <a:effectLst/>
                <a:latin typeface="Arial" panose="020B0604020202020204" pitchFamily="34" charset="0"/>
                <a:ea typeface="Times New Roman" panose="02020603050405020304" pitchFamily="18" charset="0"/>
                <a:hlinkClick r:id="rId37"/>
              </a:rPr>
              <a:t>[10]</a:t>
            </a:r>
            <a:r>
              <a:rPr lang="en-US" sz="1800">
                <a:solidFill>
                  <a:srgbClr val="252525"/>
                </a:solidFill>
                <a:effectLst/>
                <a:latin typeface="Arial" panose="020B0604020202020204" pitchFamily="34" charset="0"/>
                <a:ea typeface="Times New Roman" panose="02020603050405020304" pitchFamily="18" charset="0"/>
              </a:rPr>
              <a:t> This also applies for patients co-infected with HIV, where pre-treatment IP-10 levels below 150 </a:t>
            </a:r>
            <a:r>
              <a:rPr lang="en-US" sz="1800" err="1">
                <a:solidFill>
                  <a:srgbClr val="252525"/>
                </a:solidFill>
                <a:effectLst/>
                <a:latin typeface="Arial" panose="020B0604020202020204" pitchFamily="34" charset="0"/>
                <a:ea typeface="Times New Roman" panose="02020603050405020304" pitchFamily="18" charset="0"/>
              </a:rPr>
              <a:t>pg</a:t>
            </a:r>
            <a:r>
              <a:rPr lang="en-US" sz="1800">
                <a:solidFill>
                  <a:srgbClr val="252525"/>
                </a:solidFill>
                <a:effectLst/>
                <a:latin typeface="Arial" panose="020B0604020202020204" pitchFamily="34" charset="0"/>
                <a:ea typeface="Times New Roman" panose="02020603050405020304" pitchFamily="18" charset="0"/>
              </a:rPr>
              <a:t>/mL are predictive of a favorable response, and may thus be useful in encouraging these otherwise difficult-to-treat patients to initiate therapy.</a:t>
            </a:r>
            <a:r>
              <a:rPr lang="en-US" sz="1800" u="sng" baseline="30000">
                <a:solidFill>
                  <a:srgbClr val="0B0080"/>
                </a:solidFill>
                <a:effectLst/>
                <a:latin typeface="Arial" panose="020B0604020202020204" pitchFamily="34" charset="0"/>
                <a:ea typeface="Times New Roman" panose="02020603050405020304" pitchFamily="18" charset="0"/>
                <a:hlinkClick r:id="rId38"/>
              </a:rPr>
              <a:t>[11]</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MCP-1</a:t>
            </a:r>
            <a:r>
              <a:rPr lang="en-US" sz="1800" b="1">
                <a:effectLst/>
                <a:latin typeface="Arial-BoldMT"/>
                <a:ea typeface="Calibri" panose="020F0502020204030204" pitchFamily="34" charset="0"/>
                <a:cs typeface="Arial-BoldMT"/>
              </a:rPr>
              <a:t>, </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The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chemokine (C-C motif) ligand 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(CCL2) is also referred to as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monocyte chemotactic protein 1</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(MCP1) and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small inducible cytokine A2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CCL2 is a small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belongs to the CC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tooltip="Chemokine"/>
              </a:rPr>
              <a:t>chemokine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family. CCL2 recruits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4" tooltip="Monocyte"/>
              </a:rPr>
              <a:t>monocytes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9" tooltip="Memory T cells"/>
              </a:rPr>
              <a:t>memory T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20" tooltip="Dendritic cells"/>
              </a:rPr>
              <a:t>dendritic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to the sites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0" tooltip="Inflammation"/>
              </a:rPr>
              <a:t>inflammation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produced by either tissue injury or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1" tooltip="Infection"/>
              </a:rPr>
              <a:t>infection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2"/>
              </a:rPr>
              <a:t>[1]</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3"/>
              </a:rPr>
              <a:t>[2]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Genomics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4" tooltip="Edit section: Genomic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the human genome, CCL2 and many other CC chemokines are located on </a:t>
            </a:r>
            <a:r>
              <a:rPr lang="en-US" sz="1800" u="sng">
                <a:solidFill>
                  <a:srgbClr val="0B0080"/>
                </a:solidFill>
                <a:effectLst/>
                <a:latin typeface="Arial" panose="020B0604020202020204" pitchFamily="34" charset="0"/>
                <a:ea typeface="Times New Roman" panose="02020603050405020304" pitchFamily="18" charset="0"/>
                <a:hlinkClick r:id="rId45" tooltip="Chromosome 17"/>
              </a:rPr>
              <a:t>chromosome 17</a:t>
            </a:r>
            <a:r>
              <a:rPr lang="en-US" sz="1800">
                <a:solidFill>
                  <a:srgbClr val="252525"/>
                </a:solidFill>
                <a:effectLst/>
                <a:latin typeface="Arial" panose="020B0604020202020204" pitchFamily="34" charset="0"/>
                <a:ea typeface="Times New Roman" panose="02020603050405020304" pitchFamily="18" charset="0"/>
              </a:rPr>
              <a:t> (17q11.2-q21.1).</a:t>
            </a:r>
            <a:r>
              <a:rPr lang="en-US" sz="1800" u="sng" baseline="30000">
                <a:solidFill>
                  <a:srgbClr val="0B0080"/>
                </a:solidFill>
                <a:effectLst/>
                <a:latin typeface="Arial" panose="020B0604020202020204" pitchFamily="34" charset="0"/>
                <a:ea typeface="Times New Roman" panose="02020603050405020304" pitchFamily="18" charset="0"/>
                <a:hlinkClick r:id="rId46"/>
              </a:rPr>
              <a:t>[3]</a:t>
            </a:r>
            <a:r>
              <a:rPr lang="en-US" sz="1800">
                <a:solidFill>
                  <a:srgbClr val="252525"/>
                </a:solidFill>
                <a:effectLst/>
                <a:latin typeface="Arial" panose="020B0604020202020204" pitchFamily="34" charset="0"/>
                <a:ea typeface="Times New Roman" panose="02020603050405020304" pitchFamily="18" charset="0"/>
              </a:rPr>
              <a:t> The gene span is 1,927 bases and the CCL2 gene resides on the Watson (plus) strand. The CCL2 gene has three </a:t>
            </a:r>
            <a:r>
              <a:rPr lang="en-US" sz="1800" u="sng">
                <a:solidFill>
                  <a:srgbClr val="0B0080"/>
                </a:solidFill>
                <a:effectLst/>
                <a:latin typeface="Arial" panose="020B0604020202020204" pitchFamily="34" charset="0"/>
                <a:ea typeface="Times New Roman" panose="02020603050405020304" pitchFamily="18" charset="0"/>
                <a:hlinkClick r:id="rId47" tooltip="Exon"/>
              </a:rPr>
              <a:t>exons</a:t>
            </a:r>
            <a:r>
              <a:rPr lang="en-US" sz="1800">
                <a:solidFill>
                  <a:srgbClr val="252525"/>
                </a:solidFill>
                <a:effectLst/>
                <a:latin typeface="Arial" panose="020B0604020202020204" pitchFamily="34" charset="0"/>
                <a:ea typeface="Times New Roman" panose="02020603050405020304" pitchFamily="18" charset="0"/>
              </a:rPr>
              <a:t> and two </a:t>
            </a:r>
            <a:r>
              <a:rPr lang="en-US" sz="1800" u="sng">
                <a:solidFill>
                  <a:srgbClr val="0B0080"/>
                </a:solidFill>
                <a:effectLst/>
                <a:latin typeface="Arial" panose="020B0604020202020204" pitchFamily="34" charset="0"/>
                <a:ea typeface="Times New Roman" panose="02020603050405020304" pitchFamily="18" charset="0"/>
                <a:hlinkClick r:id="rId48" tooltip="Intron"/>
              </a:rPr>
              <a:t>introns</a:t>
            </a:r>
            <a:r>
              <a:rPr lang="en-US" sz="1800">
                <a:solidFill>
                  <a:srgbClr val="252525"/>
                </a:solidFill>
                <a:effectLst/>
                <a:latin typeface="Arial" panose="020B0604020202020204" pitchFamily="34" charset="0"/>
                <a:ea typeface="Times New Roman" panose="02020603050405020304" pitchFamily="18" charset="0"/>
              </a:rPr>
              <a:t>. The CCL2 </a:t>
            </a:r>
            <a:r>
              <a:rPr lang="en-US" sz="1800" u="sng">
                <a:solidFill>
                  <a:srgbClr val="0B0080"/>
                </a:solidFill>
                <a:effectLst/>
                <a:latin typeface="Arial" panose="020B0604020202020204" pitchFamily="34" charset="0"/>
                <a:ea typeface="Times New Roman" panose="02020603050405020304" pitchFamily="18" charset="0"/>
                <a:hlinkClick r:id="rId49" tooltip="Protein precursor"/>
              </a:rPr>
              <a:t>protein precursor</a:t>
            </a:r>
            <a:r>
              <a:rPr lang="en-US" sz="1800">
                <a:solidFill>
                  <a:srgbClr val="252525"/>
                </a:solidFill>
                <a:effectLst/>
                <a:latin typeface="Arial" panose="020B0604020202020204" pitchFamily="34" charset="0"/>
                <a:ea typeface="Times New Roman" panose="02020603050405020304" pitchFamily="18" charset="0"/>
              </a:rPr>
              <a:t> contains a signal peptide of 23 </a:t>
            </a:r>
            <a:r>
              <a:rPr lang="en-US" sz="1800" u="sng">
                <a:solidFill>
                  <a:srgbClr val="0B0080"/>
                </a:solidFill>
                <a:effectLst/>
                <a:latin typeface="Arial" panose="020B0604020202020204" pitchFamily="34" charset="0"/>
                <a:ea typeface="Times New Roman" panose="02020603050405020304" pitchFamily="18" charset="0"/>
                <a:hlinkClick r:id="rId50" tooltip="Amino acid"/>
              </a:rPr>
              <a:t>amino acids</a:t>
            </a:r>
            <a:r>
              <a:rPr lang="en-US" sz="1800">
                <a:solidFill>
                  <a:srgbClr val="252525"/>
                </a:solidFill>
                <a:effectLst/>
                <a:latin typeface="Arial" panose="020B0604020202020204" pitchFamily="34" charset="0"/>
                <a:ea typeface="Times New Roman" panose="02020603050405020304" pitchFamily="18" charset="0"/>
              </a:rPr>
              <a:t>. In turn, the mature CCL2 is 76 amino acids long.</a:t>
            </a:r>
            <a:r>
              <a:rPr lang="en-US" sz="1800" u="sng" baseline="30000">
                <a:solidFill>
                  <a:srgbClr val="0B0080"/>
                </a:solidFill>
                <a:effectLst/>
                <a:latin typeface="Arial" panose="020B0604020202020204" pitchFamily="34" charset="0"/>
                <a:ea typeface="Times New Roman" panose="02020603050405020304" pitchFamily="18" charset="0"/>
                <a:hlinkClick r:id="rId51"/>
              </a:rPr>
              <a:t>[4]</a:t>
            </a:r>
            <a:r>
              <a:rPr lang="en-US" sz="1800" u="sng" baseline="30000">
                <a:solidFill>
                  <a:srgbClr val="0B0080"/>
                </a:solidFill>
                <a:effectLst/>
                <a:latin typeface="Arial" panose="020B0604020202020204" pitchFamily="34" charset="0"/>
                <a:ea typeface="Times New Roman" panose="02020603050405020304" pitchFamily="18" charset="0"/>
                <a:hlinkClick r:id="rId52"/>
              </a:rPr>
              <a:t>[5]</a:t>
            </a:r>
            <a:r>
              <a:rPr lang="en-US" sz="1800">
                <a:solidFill>
                  <a:srgbClr val="252525"/>
                </a:solidFill>
                <a:effectLst/>
                <a:latin typeface="Arial" panose="020B0604020202020204" pitchFamily="34" charset="0"/>
                <a:ea typeface="Times New Roman" panose="02020603050405020304" pitchFamily="18" charset="0"/>
              </a:rPr>
              <a:t> The CCL2 predicted weight is 11.025 </a:t>
            </a:r>
            <a:r>
              <a:rPr lang="en-US" sz="1800" err="1">
                <a:solidFill>
                  <a:srgbClr val="252525"/>
                </a:solidFill>
                <a:effectLst/>
                <a:latin typeface="Arial" panose="020B0604020202020204" pitchFamily="34" charset="0"/>
                <a:ea typeface="Times New Roman" panose="02020603050405020304" pitchFamily="18" charset="0"/>
              </a:rPr>
              <a:t>kiloDaltons</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gene homologous to CCL2 in the mouse is Sig-je.</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Population genetics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3" tooltip="Edit section: Population genetic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humans, the levels of CCL2 can vary considerably. In the white people of European descent, the multivariable-adjusted heritability of CCL2 concentrations is as much as 0.37 in the blood plasma and 0.44 - in the serum</a:t>
            </a:r>
            <a:r>
              <a:rPr lang="en-US" sz="1800" u="sng" baseline="30000">
                <a:solidFill>
                  <a:srgbClr val="0B0080"/>
                </a:solidFill>
                <a:effectLst/>
                <a:latin typeface="Arial" panose="020B0604020202020204" pitchFamily="34" charset="0"/>
                <a:ea typeface="Times New Roman" panose="02020603050405020304" pitchFamily="18" charset="0"/>
                <a:hlinkClick r:id="rId54"/>
              </a:rPr>
              <a:t>[6]</a:t>
            </a:r>
            <a:r>
              <a:rPr lang="en-US" sz="1800" u="sng" baseline="30000">
                <a:solidFill>
                  <a:srgbClr val="0B0080"/>
                </a:solidFill>
                <a:effectLst/>
                <a:latin typeface="Arial" panose="020B0604020202020204" pitchFamily="34" charset="0"/>
                <a:ea typeface="Times New Roman" panose="02020603050405020304" pitchFamily="18" charset="0"/>
                <a:hlinkClick r:id="rId55"/>
              </a:rPr>
              <a:t>[7]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Molecular biology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6" tooltip="Edit section: Molecular biolog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is a monomeric </a:t>
            </a:r>
            <a:r>
              <a:rPr lang="en-US" sz="1800" u="sng">
                <a:solidFill>
                  <a:srgbClr val="0B0080"/>
                </a:solidFill>
                <a:effectLst/>
                <a:latin typeface="Arial" panose="020B0604020202020204" pitchFamily="34" charset="0"/>
                <a:ea typeface="Times New Roman" panose="02020603050405020304" pitchFamily="18" charset="0"/>
                <a:hlinkClick r:id="rId57" tooltip="Polypeptide"/>
              </a:rPr>
              <a:t>polypeptide</a:t>
            </a:r>
            <a:r>
              <a:rPr lang="en-US" sz="1800">
                <a:solidFill>
                  <a:srgbClr val="252525"/>
                </a:solidFill>
                <a:effectLst/>
                <a:latin typeface="Arial" panose="020B0604020202020204" pitchFamily="34" charset="0"/>
                <a:ea typeface="Times New Roman" panose="02020603050405020304" pitchFamily="18" charset="0"/>
              </a:rPr>
              <a:t>, with a </a:t>
            </a:r>
            <a:r>
              <a:rPr lang="en-US" sz="1800" u="sng">
                <a:solidFill>
                  <a:srgbClr val="0B0080"/>
                </a:solidFill>
                <a:effectLst/>
                <a:latin typeface="Arial" panose="020B0604020202020204" pitchFamily="34" charset="0"/>
                <a:ea typeface="Times New Roman" panose="02020603050405020304" pitchFamily="18" charset="0"/>
                <a:hlinkClick r:id="rId58" tooltip="Molecular weight"/>
              </a:rPr>
              <a:t>molecular weight</a:t>
            </a:r>
            <a:r>
              <a:rPr lang="en-US" sz="1800">
                <a:solidFill>
                  <a:srgbClr val="252525"/>
                </a:solidFill>
                <a:effectLst/>
                <a:latin typeface="Arial" panose="020B0604020202020204" pitchFamily="34" charset="0"/>
                <a:ea typeface="Times New Roman" panose="02020603050405020304" pitchFamily="18" charset="0"/>
              </a:rPr>
              <a:t> of approximately 13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 CCL2 is anchored in the plasma membrane of endothelial cells by glycosaminoglycan side chains of proteoglycans. CCL2 is primarily secreted by </a:t>
            </a:r>
            <a:r>
              <a:rPr lang="en-US" sz="1800" u="sng">
                <a:solidFill>
                  <a:srgbClr val="0B0080"/>
                </a:solidFill>
                <a:effectLst/>
                <a:latin typeface="Arial" panose="020B0604020202020204" pitchFamily="34" charset="0"/>
                <a:ea typeface="Times New Roman" panose="02020603050405020304" pitchFamily="18" charset="0"/>
                <a:hlinkClick r:id="rId14" tooltip="Monocyte"/>
              </a:rPr>
              <a:t>monocytes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7" tooltip="Macrophage"/>
              </a:rPr>
              <a:t>macrophages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59" tooltip="Dendritic cell"/>
              </a:rPr>
              <a:t>dendritic cells</a:t>
            </a:r>
            <a:r>
              <a:rPr lang="en-US" sz="1800">
                <a:solidFill>
                  <a:srgbClr val="252525"/>
                </a:solidFill>
                <a:effectLst/>
                <a:latin typeface="Arial" panose="020B0604020202020204" pitchFamily="34" charset="0"/>
                <a:ea typeface="Times New Roman" panose="02020603050405020304" pitchFamily="18" charset="0"/>
              </a:rPr>
              <a:t>. Platelet derived growth factor is a major inducer of CCL2 gene. To become activated CCL2 protein has to be cleaved by </a:t>
            </a:r>
            <a:r>
              <a:rPr lang="en-US" sz="1800" u="sng">
                <a:solidFill>
                  <a:srgbClr val="0B0080"/>
                </a:solidFill>
                <a:effectLst/>
                <a:latin typeface="Arial" panose="020B0604020202020204" pitchFamily="34" charset="0"/>
                <a:ea typeface="Times New Roman" panose="02020603050405020304" pitchFamily="18" charset="0"/>
                <a:hlinkClick r:id="rId60" tooltip="Metalloproteinase"/>
              </a:rPr>
              <a:t>metalloproteinase</a:t>
            </a:r>
            <a:r>
              <a:rPr lang="en-US" sz="1800">
                <a:solidFill>
                  <a:srgbClr val="252525"/>
                </a:solidFill>
                <a:effectLst/>
                <a:latin typeface="Arial" panose="020B0604020202020204" pitchFamily="34" charset="0"/>
                <a:ea typeface="Times New Roman" panose="02020603050405020304" pitchFamily="18" charset="0"/>
              </a:rPr>
              <a:t> MMP-12.</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61" tooltip="CCR2"/>
              </a:rPr>
              <a:t>CCR2</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2" tooltip="CCR4"/>
              </a:rPr>
              <a:t>CCR4</a:t>
            </a:r>
            <a:r>
              <a:rPr lang="en-US" sz="1800">
                <a:solidFill>
                  <a:srgbClr val="252525"/>
                </a:solidFill>
                <a:effectLst/>
                <a:latin typeface="Arial" panose="020B0604020202020204" pitchFamily="34" charset="0"/>
                <a:ea typeface="Times New Roman" panose="02020603050405020304" pitchFamily="18" charset="0"/>
              </a:rPr>
              <a:t> are two cell surface receptors that bind CCL2.</a:t>
            </a:r>
            <a:r>
              <a:rPr lang="en-US" sz="1800" u="sng" baseline="30000">
                <a:solidFill>
                  <a:srgbClr val="0B0080"/>
                </a:solidFill>
                <a:effectLst/>
                <a:latin typeface="Arial" panose="020B0604020202020204" pitchFamily="34" charset="0"/>
                <a:ea typeface="Times New Roman" panose="02020603050405020304" pitchFamily="18" charset="0"/>
                <a:hlinkClick r:id="rId63"/>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exhibits a chemotactic activity for monocytes and basophils. However, it does not attract neutrophils or eosinophils. After deletion of the N-terminal residue, CCL2 loses its attractivity for basophils and becomes a chemoattractant of eosinophils. Basophils and mast cells that are treated with CCL2 releases their granules to the intercellular space. This effect can be also potentiated by a pre-treatment with IL-3 or even by other cytokines.</a:t>
            </a:r>
            <a:r>
              <a:rPr lang="en-US" sz="1800" u="sng" baseline="30000">
                <a:solidFill>
                  <a:srgbClr val="0B0080"/>
                </a:solidFill>
                <a:effectLst/>
                <a:latin typeface="Arial" panose="020B0604020202020204" pitchFamily="34" charset="0"/>
                <a:ea typeface="Times New Roman" panose="02020603050405020304" pitchFamily="18" charset="0"/>
                <a:hlinkClick r:id="rId64"/>
              </a:rPr>
              <a:t>[9]</a:t>
            </a:r>
            <a:r>
              <a:rPr lang="en-US" sz="1800" u="sng" baseline="30000">
                <a:solidFill>
                  <a:srgbClr val="0B0080"/>
                </a:solidFill>
                <a:effectLst/>
                <a:latin typeface="Arial" panose="020B0604020202020204" pitchFamily="34" charset="0"/>
                <a:ea typeface="Times New Roman" panose="02020603050405020304" pitchFamily="18" charset="0"/>
                <a:hlinkClick r:id="rId65"/>
              </a:rPr>
              <a:t>[10]</a:t>
            </a:r>
            <a:r>
              <a:rPr lang="en-US" sz="1800">
                <a:solidFill>
                  <a:srgbClr val="252525"/>
                </a:solidFill>
                <a:effectLst/>
                <a:latin typeface="Arial" panose="020B0604020202020204" pitchFamily="34" charset="0"/>
                <a:ea typeface="Times New Roman" panose="02020603050405020304" pitchFamily="18" charset="0"/>
              </a:rPr>
              <a:t> CCL2 augments monocyte anti-tumor activity and it is essential for formation of granulomas.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can be found at the sites of tooth eruption and bone degradation. In the bone, CCL2 is expressed by mature </a:t>
            </a:r>
            <a:r>
              <a:rPr lang="en-US" sz="1800" u="sng">
                <a:solidFill>
                  <a:srgbClr val="0B0080"/>
                </a:solidFill>
                <a:effectLst/>
                <a:latin typeface="Arial" panose="020B0604020202020204" pitchFamily="34" charset="0"/>
                <a:ea typeface="Times New Roman" panose="02020603050405020304" pitchFamily="18" charset="0"/>
                <a:hlinkClick r:id="rId66" tooltip="Osteoclast"/>
              </a:rPr>
              <a:t>osteoclasts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7" tooltip="Osteoblast"/>
              </a:rPr>
              <a:t>osteoblasts</a:t>
            </a:r>
            <a:r>
              <a:rPr lang="en-US" sz="1800">
                <a:solidFill>
                  <a:srgbClr val="252525"/>
                </a:solidFill>
                <a:effectLst/>
                <a:latin typeface="Arial" panose="020B0604020202020204" pitchFamily="34" charset="0"/>
                <a:ea typeface="Times New Roman" panose="02020603050405020304" pitchFamily="18" charset="0"/>
              </a:rPr>
              <a:t> and it is under control of nuclear factor </a:t>
            </a:r>
            <a:r>
              <a:rPr lang="en-US" sz="1800" err="1">
                <a:solidFill>
                  <a:srgbClr val="252525"/>
                </a:solidFill>
                <a:effectLst/>
                <a:latin typeface="Arial" panose="020B0604020202020204" pitchFamily="34" charset="0"/>
                <a:ea typeface="Times New Roman" panose="02020603050405020304" pitchFamily="18" charset="0"/>
              </a:rPr>
              <a:t>κB</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NFκB</a:t>
            </a:r>
            <a:r>
              <a:rPr lang="en-US" sz="1800">
                <a:solidFill>
                  <a:srgbClr val="252525"/>
                </a:solidFill>
                <a:effectLst/>
                <a:latin typeface="Arial" panose="020B0604020202020204" pitchFamily="34" charset="0"/>
                <a:ea typeface="Times New Roman" panose="02020603050405020304" pitchFamily="18" charset="0"/>
              </a:rPr>
              <a:t>). In the human osteoclasts, CCL2 and </a:t>
            </a:r>
            <a:r>
              <a:rPr lang="en-US" sz="1800" u="sng">
                <a:solidFill>
                  <a:srgbClr val="0B0080"/>
                </a:solidFill>
                <a:effectLst/>
                <a:latin typeface="Arial" panose="020B0604020202020204" pitchFamily="34" charset="0"/>
                <a:ea typeface="Times New Roman" panose="02020603050405020304" pitchFamily="18" charset="0"/>
                <a:hlinkClick r:id="rId68" tooltip="RANTES"/>
              </a:rPr>
              <a:t>RANTES</a:t>
            </a:r>
            <a:r>
              <a:rPr lang="en-US" sz="1800">
                <a:solidFill>
                  <a:srgbClr val="252525"/>
                </a:solidFill>
                <a:effectLst/>
                <a:latin typeface="Arial" panose="020B0604020202020204" pitchFamily="34" charset="0"/>
                <a:ea typeface="Times New Roman" panose="02020603050405020304" pitchFamily="18" charset="0"/>
              </a:rPr>
              <a:t> (regulated on activation normal T cell expressed and secreted). Both MCP-1 and RANTES induce formation of </a:t>
            </a:r>
            <a:r>
              <a:rPr lang="en-US" sz="1800" u="sng">
                <a:solidFill>
                  <a:srgbClr val="0B0080"/>
                </a:solidFill>
                <a:effectLst/>
                <a:latin typeface="Arial" panose="020B0604020202020204" pitchFamily="34" charset="0"/>
                <a:ea typeface="Times New Roman" panose="02020603050405020304" pitchFamily="18" charset="0"/>
                <a:hlinkClick r:id="rId69" tooltip="Tartrate resistant acid phosphatase"/>
              </a:rPr>
              <a:t>TRAP-positive</a:t>
            </a:r>
            <a:r>
              <a:rPr lang="en-US" sz="1800">
                <a:solidFill>
                  <a:srgbClr val="252525"/>
                </a:solidFill>
                <a:effectLst/>
                <a:latin typeface="Arial" panose="020B0604020202020204" pitchFamily="34" charset="0"/>
                <a:ea typeface="Times New Roman" panose="02020603050405020304" pitchFamily="18" charset="0"/>
              </a:rPr>
              <a:t>, multinuclear cells from M-CSF-treated monocytes in the absence of RANKL, but produced osteoclasts that lacked </a:t>
            </a:r>
            <a:r>
              <a:rPr lang="en-US" sz="1800" u="sng">
                <a:solidFill>
                  <a:srgbClr val="0B0080"/>
                </a:solidFill>
                <a:effectLst/>
                <a:latin typeface="Arial" panose="020B0604020202020204" pitchFamily="34" charset="0"/>
                <a:ea typeface="Times New Roman" panose="02020603050405020304" pitchFamily="18" charset="0"/>
                <a:hlinkClick r:id="rId70" tooltip="Cathepsin"/>
              </a:rPr>
              <a:t>cathepsin K</a:t>
            </a:r>
            <a:r>
              <a:rPr lang="en-US" sz="1800">
                <a:solidFill>
                  <a:srgbClr val="252525"/>
                </a:solidFill>
                <a:effectLst/>
                <a:latin typeface="Arial" panose="020B0604020202020204" pitchFamily="34" charset="0"/>
                <a:ea typeface="Times New Roman" panose="02020603050405020304" pitchFamily="18" charset="0"/>
              </a:rPr>
              <a:t> expression and resorptive capacity. It is proposed that CCL2 and RANTES act as </a:t>
            </a:r>
            <a:r>
              <a:rPr lang="en-US" sz="1800" u="sng">
                <a:solidFill>
                  <a:srgbClr val="0B0080"/>
                </a:solidFill>
                <a:effectLst/>
                <a:latin typeface="Arial" panose="020B0604020202020204" pitchFamily="34" charset="0"/>
                <a:ea typeface="Times New Roman" panose="02020603050405020304" pitchFamily="18" charset="0"/>
                <a:hlinkClick r:id="rId71" tooltip="Autocrine"/>
              </a:rPr>
              <a:t>autocrine</a:t>
            </a:r>
            <a:r>
              <a:rPr lang="en-US" sz="1800">
                <a:solidFill>
                  <a:srgbClr val="252525"/>
                </a:solidFill>
                <a:effectLst/>
                <a:latin typeface="Arial" panose="020B0604020202020204" pitchFamily="34" charset="0"/>
                <a:ea typeface="Times New Roman" panose="02020603050405020304" pitchFamily="18" charset="0"/>
              </a:rPr>
              <a:t> loop in human osteoclast </a:t>
            </a:r>
            <a:r>
              <a:rPr lang="en-US" sz="1800" u="sng">
                <a:solidFill>
                  <a:srgbClr val="0B0080"/>
                </a:solidFill>
                <a:effectLst/>
                <a:latin typeface="Arial" panose="020B0604020202020204" pitchFamily="34" charset="0"/>
                <a:ea typeface="Times New Roman" panose="02020603050405020304" pitchFamily="18" charset="0"/>
                <a:hlinkClick r:id="rId72" tooltip="Cell differentiation"/>
              </a:rPr>
              <a:t>differentiation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3"/>
              </a:rPr>
              <a:t>[11]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CCL2 chemokine is also expressed by neurons, astrocytes and microglia. The expression of CCL2 in neurons is mainly found in the cerebral cortex, </a:t>
            </a:r>
            <a:r>
              <a:rPr lang="en-US" sz="1800" err="1">
                <a:solidFill>
                  <a:srgbClr val="252525"/>
                </a:solidFill>
                <a:effectLst/>
                <a:latin typeface="Arial" panose="020B0604020202020204" pitchFamily="34" charset="0"/>
                <a:ea typeface="Times New Roman" panose="02020603050405020304" pitchFamily="18" charset="0"/>
              </a:rPr>
              <a:t>globus</a:t>
            </a:r>
            <a:r>
              <a:rPr lang="en-US" sz="1800">
                <a:solidFill>
                  <a:srgbClr val="252525"/>
                </a:solidFill>
                <a:effectLst/>
                <a:latin typeface="Arial" panose="020B0604020202020204" pitchFamily="34" charset="0"/>
                <a:ea typeface="Times New Roman" panose="02020603050405020304" pitchFamily="18" charset="0"/>
              </a:rPr>
              <a:t> pallidus, hippocampus, paraventricular and supraoptic hypothalamic nuclei, lateral hypothalamus, substantia </a:t>
            </a:r>
            <a:r>
              <a:rPr lang="en-US" sz="1800" err="1">
                <a:solidFill>
                  <a:srgbClr val="252525"/>
                </a:solidFill>
                <a:effectLst/>
                <a:latin typeface="Arial" panose="020B0604020202020204" pitchFamily="34" charset="0"/>
                <a:ea typeface="Times New Roman" panose="02020603050405020304" pitchFamily="18" charset="0"/>
              </a:rPr>
              <a:t>nigra</a:t>
            </a:r>
            <a:r>
              <a:rPr lang="en-US" sz="1800">
                <a:solidFill>
                  <a:srgbClr val="252525"/>
                </a:solidFill>
                <a:effectLst/>
                <a:latin typeface="Arial" panose="020B0604020202020204" pitchFamily="34" charset="0"/>
                <a:ea typeface="Times New Roman" panose="02020603050405020304" pitchFamily="18" charset="0"/>
              </a:rPr>
              <a:t>, facial nuclei, motor and spinal trigeminal nuclei, </a:t>
            </a:r>
            <a:r>
              <a:rPr lang="en-US" sz="1800" err="1">
                <a:solidFill>
                  <a:srgbClr val="252525"/>
                </a:solidFill>
                <a:effectLst/>
                <a:latin typeface="Arial" panose="020B0604020202020204" pitchFamily="34" charset="0"/>
                <a:ea typeface="Times New Roman" panose="02020603050405020304" pitchFamily="18" charset="0"/>
              </a:rPr>
              <a:t>gigantocellular</a:t>
            </a:r>
            <a:r>
              <a:rPr lang="en-US" sz="1800">
                <a:solidFill>
                  <a:srgbClr val="252525"/>
                </a:solidFill>
                <a:effectLst/>
                <a:latin typeface="Arial" panose="020B0604020202020204" pitchFamily="34" charset="0"/>
                <a:ea typeface="Times New Roman" panose="02020603050405020304" pitchFamily="18" charset="0"/>
              </a:rPr>
              <a:t> reticular nucleus and in Purkinje cells in the cerebellum.</a:t>
            </a:r>
            <a:r>
              <a:rPr lang="en-US" sz="1800" u="sng" baseline="30000">
                <a:solidFill>
                  <a:srgbClr val="0B0080"/>
                </a:solidFill>
                <a:effectLst/>
                <a:latin typeface="Arial" panose="020B0604020202020204" pitchFamily="34" charset="0"/>
                <a:ea typeface="Times New Roman" panose="02020603050405020304" pitchFamily="18" charset="0"/>
                <a:hlinkClick r:id="rId74"/>
              </a:rPr>
              <a:t>[12]</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importance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75" tooltip="Edit section: Clinical import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is implicated in pathogeneses of several diseases characterized by </a:t>
            </a:r>
            <a:r>
              <a:rPr lang="en-US" sz="1800" u="sng">
                <a:solidFill>
                  <a:srgbClr val="0B0080"/>
                </a:solidFill>
                <a:effectLst/>
                <a:latin typeface="Arial" panose="020B0604020202020204" pitchFamily="34" charset="0"/>
                <a:ea typeface="Times New Roman" panose="02020603050405020304" pitchFamily="18" charset="0"/>
                <a:hlinkClick r:id="rId14" tooltip="Monocyte"/>
              </a:rPr>
              <a:t>monocytic</a:t>
            </a:r>
            <a:r>
              <a:rPr lang="en-US" sz="1800">
                <a:solidFill>
                  <a:srgbClr val="252525"/>
                </a:solidFill>
                <a:effectLst/>
                <a:latin typeface="Arial" panose="020B0604020202020204" pitchFamily="34" charset="0"/>
                <a:ea typeface="Times New Roman" panose="02020603050405020304" pitchFamily="18" charset="0"/>
              </a:rPr>
              <a:t> infiltrates, such as </a:t>
            </a:r>
            <a:r>
              <a:rPr lang="en-US" sz="1800" u="sng">
                <a:solidFill>
                  <a:srgbClr val="0B0080"/>
                </a:solidFill>
                <a:effectLst/>
                <a:latin typeface="Arial" panose="020B0604020202020204" pitchFamily="34" charset="0"/>
                <a:ea typeface="Times New Roman" panose="02020603050405020304" pitchFamily="18" charset="0"/>
                <a:hlinkClick r:id="rId76" tooltip="Psoriasis"/>
              </a:rPr>
              <a:t>psoriasis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7"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8" tooltip="Atherosclerosis"/>
              </a:rPr>
              <a:t>atherosclerosis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9"/>
              </a:rPr>
              <a:t>[13]</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Administration of anti-CCL2 antibodies in a model of </a:t>
            </a:r>
            <a:r>
              <a:rPr lang="en-US" sz="1800" u="sng">
                <a:solidFill>
                  <a:srgbClr val="0B0080"/>
                </a:solidFill>
                <a:effectLst/>
                <a:latin typeface="Arial" panose="020B0604020202020204" pitchFamily="34" charset="0"/>
                <a:ea typeface="Times New Roman" panose="02020603050405020304" pitchFamily="18" charset="0"/>
                <a:hlinkClick r:id="rId80" tooltip="Glomerulonephritis"/>
              </a:rPr>
              <a:t>glomerulonephritis</a:t>
            </a:r>
            <a:r>
              <a:rPr lang="en-US" sz="1800">
                <a:solidFill>
                  <a:srgbClr val="252525"/>
                </a:solidFill>
                <a:effectLst/>
                <a:latin typeface="Arial" panose="020B0604020202020204" pitchFamily="34" charset="0"/>
                <a:ea typeface="Times New Roman" panose="02020603050405020304" pitchFamily="18" charset="0"/>
              </a:rPr>
              <a:t> reduces infiltration of macrophages and T cells, reduces crescent formation, as well as scarring and renal impairment.</a:t>
            </a:r>
            <a:r>
              <a:rPr lang="en-US" sz="1800" u="sng" baseline="30000">
                <a:solidFill>
                  <a:srgbClr val="0B0080"/>
                </a:solidFill>
                <a:effectLst/>
                <a:latin typeface="Arial" panose="020B0604020202020204" pitchFamily="34" charset="0"/>
                <a:ea typeface="Times New Roman" panose="02020603050405020304" pitchFamily="18" charset="0"/>
                <a:hlinkClick r:id="rId81"/>
              </a:rPr>
              <a:t>[14]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is involved in the neuroinflammatory processes that takes place in the various diseases of the central nervous system (CNS), which are characterized by neuronal degeneration.</a:t>
            </a:r>
            <a:r>
              <a:rPr lang="en-US" sz="1800" u="sng" baseline="30000">
                <a:solidFill>
                  <a:srgbClr val="0B0080"/>
                </a:solidFill>
                <a:effectLst/>
                <a:latin typeface="Arial" panose="020B0604020202020204" pitchFamily="34" charset="0"/>
                <a:ea typeface="Times New Roman" panose="02020603050405020304" pitchFamily="18" charset="0"/>
                <a:hlinkClick r:id="rId82"/>
              </a:rPr>
              <a:t>[15]</a:t>
            </a:r>
            <a:r>
              <a:rPr lang="en-US" sz="1800">
                <a:solidFill>
                  <a:srgbClr val="252525"/>
                </a:solidFill>
                <a:effectLst/>
                <a:latin typeface="Arial" panose="020B0604020202020204" pitchFamily="34" charset="0"/>
                <a:ea typeface="Times New Roman" panose="02020603050405020304" pitchFamily="18" charset="0"/>
              </a:rPr>
              <a:t> CCL2 expression in </a:t>
            </a:r>
            <a:r>
              <a:rPr lang="en-US" sz="1800" u="sng">
                <a:solidFill>
                  <a:srgbClr val="0B0080"/>
                </a:solidFill>
                <a:effectLst/>
                <a:latin typeface="Arial" panose="020B0604020202020204" pitchFamily="34" charset="0"/>
                <a:ea typeface="Times New Roman" panose="02020603050405020304" pitchFamily="18" charset="0"/>
                <a:hlinkClick r:id="rId83" tooltip="Neuroglia"/>
              </a:rPr>
              <a:t>glial </a:t>
            </a:r>
            <a:r>
              <a:rPr lang="en-US" sz="1800" u="sng" err="1">
                <a:solidFill>
                  <a:srgbClr val="0B0080"/>
                </a:solidFill>
                <a:effectLst/>
                <a:latin typeface="Arial" panose="020B0604020202020204" pitchFamily="34" charset="0"/>
                <a:ea typeface="Times New Roman" panose="02020603050405020304" pitchFamily="18" charset="0"/>
                <a:hlinkClick r:id="rId83" tooltip="Neuroglia"/>
              </a:rPr>
              <a:t>cells</a:t>
            </a:r>
            <a:r>
              <a:rPr lang="en-US" sz="1800" err="1">
                <a:solidFill>
                  <a:srgbClr val="252525"/>
                </a:solidFill>
                <a:effectLst/>
                <a:latin typeface="Arial" panose="020B0604020202020204" pitchFamily="34" charset="0"/>
                <a:ea typeface="Times New Roman" panose="02020603050405020304" pitchFamily="18" charset="0"/>
              </a:rPr>
              <a:t>is</a:t>
            </a:r>
            <a:r>
              <a:rPr lang="en-US" sz="1800">
                <a:solidFill>
                  <a:srgbClr val="252525"/>
                </a:solidFill>
                <a:effectLst/>
                <a:latin typeface="Arial" panose="020B0604020202020204" pitchFamily="34" charset="0"/>
                <a:ea typeface="Times New Roman" panose="02020603050405020304" pitchFamily="18" charset="0"/>
              </a:rPr>
              <a:t> increased in epilepsy,</a:t>
            </a:r>
            <a:r>
              <a:rPr lang="en-US" sz="1800" u="sng" baseline="30000">
                <a:solidFill>
                  <a:srgbClr val="0B0080"/>
                </a:solidFill>
                <a:effectLst/>
                <a:latin typeface="Arial" panose="020B0604020202020204" pitchFamily="34" charset="0"/>
                <a:ea typeface="Times New Roman" panose="02020603050405020304" pitchFamily="18" charset="0"/>
                <a:hlinkClick r:id="rId84"/>
              </a:rPr>
              <a:t>[16]</a:t>
            </a:r>
            <a:r>
              <a:rPr lang="en-US" sz="1800" u="sng" baseline="30000">
                <a:solidFill>
                  <a:srgbClr val="0B0080"/>
                </a:solidFill>
                <a:effectLst/>
                <a:latin typeface="Arial" panose="020B0604020202020204" pitchFamily="34" charset="0"/>
                <a:ea typeface="Times New Roman" panose="02020603050405020304" pitchFamily="18" charset="0"/>
                <a:hlinkClick r:id="rId85"/>
              </a:rPr>
              <a:t>[17]</a:t>
            </a:r>
            <a:r>
              <a:rPr lang="en-US" sz="1800">
                <a:solidFill>
                  <a:srgbClr val="252525"/>
                </a:solidFill>
                <a:effectLst/>
                <a:latin typeface="Arial" panose="020B0604020202020204" pitchFamily="34" charset="0"/>
                <a:ea typeface="Times New Roman" panose="02020603050405020304" pitchFamily="18" charset="0"/>
              </a:rPr>
              <a:t> brain ischemia</a:t>
            </a:r>
            <a:r>
              <a:rPr lang="en-US" sz="1800" u="sng" baseline="30000">
                <a:solidFill>
                  <a:srgbClr val="0B0080"/>
                </a:solidFill>
                <a:effectLst/>
                <a:latin typeface="Arial" panose="020B0604020202020204" pitchFamily="34" charset="0"/>
                <a:ea typeface="Times New Roman" panose="02020603050405020304" pitchFamily="18" charset="0"/>
                <a:hlinkClick r:id="rId86"/>
              </a:rPr>
              <a:t>[18]</a:t>
            </a:r>
            <a:r>
              <a:rPr lang="en-US" sz="1800">
                <a:solidFill>
                  <a:srgbClr val="252525"/>
                </a:solidFill>
                <a:effectLst/>
                <a:latin typeface="Arial" panose="020B0604020202020204" pitchFamily="34" charset="0"/>
                <a:ea typeface="Times New Roman" panose="02020603050405020304" pitchFamily="18" charset="0"/>
              </a:rPr>
              <a:t> Alzheimer’s disease</a:t>
            </a:r>
            <a:r>
              <a:rPr lang="en-US" sz="1800" u="sng" baseline="30000">
                <a:solidFill>
                  <a:srgbClr val="0B0080"/>
                </a:solidFill>
                <a:effectLst/>
                <a:latin typeface="Arial" panose="020B0604020202020204" pitchFamily="34" charset="0"/>
                <a:ea typeface="Times New Roman" panose="02020603050405020304" pitchFamily="18" charset="0"/>
                <a:hlinkClick r:id="rId87"/>
              </a:rPr>
              <a:t>[19]</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88" tooltip="Experimental autoimmune encephalomyelitis"/>
              </a:rPr>
              <a:t>experimental autoimmune encephalomyelitis</a:t>
            </a:r>
            <a:r>
              <a:rPr lang="en-US" sz="1800">
                <a:solidFill>
                  <a:srgbClr val="252525"/>
                </a:solidFill>
                <a:effectLst/>
                <a:latin typeface="Arial" panose="020B0604020202020204" pitchFamily="34" charset="0"/>
                <a:ea typeface="Times New Roman" panose="02020603050405020304" pitchFamily="18" charset="0"/>
              </a:rPr>
              <a:t> (EAE),</a:t>
            </a:r>
            <a:r>
              <a:rPr lang="en-US" sz="1800" u="sng" baseline="30000">
                <a:solidFill>
                  <a:srgbClr val="0B0080"/>
                </a:solidFill>
                <a:effectLst/>
                <a:latin typeface="Arial" panose="020B0604020202020204" pitchFamily="34" charset="0"/>
                <a:ea typeface="Times New Roman" panose="02020603050405020304" pitchFamily="18" charset="0"/>
                <a:hlinkClick r:id="rId89"/>
              </a:rPr>
              <a:t>[20]</a:t>
            </a:r>
            <a:r>
              <a:rPr lang="en-US" sz="1800">
                <a:solidFill>
                  <a:srgbClr val="252525"/>
                </a:solidFill>
                <a:effectLst/>
                <a:latin typeface="Arial" panose="020B0604020202020204" pitchFamily="34" charset="0"/>
                <a:ea typeface="Times New Roman" panose="02020603050405020304" pitchFamily="18" charset="0"/>
              </a:rPr>
              <a:t> and traumatic brain injury.</a:t>
            </a:r>
            <a:r>
              <a:rPr lang="en-US" sz="1800" u="sng" baseline="30000">
                <a:solidFill>
                  <a:srgbClr val="0B0080"/>
                </a:solidFill>
                <a:effectLst/>
                <a:latin typeface="Arial" panose="020B0604020202020204" pitchFamily="34" charset="0"/>
                <a:ea typeface="Times New Roman" panose="02020603050405020304" pitchFamily="18" charset="0"/>
                <a:hlinkClick r:id="rId90"/>
              </a:rPr>
              <a:t>[21]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Hypomethylation of CpG sites within the CCL2 promoter region is affected by high levels of blood glucose and TG, which increase CCL2 levels in the blood serum. The later plays an important role in the vascular complications of type 2 diabetes</a:t>
            </a:r>
            <a:r>
              <a:rPr lang="en-US" sz="1800" u="sng" baseline="30000">
                <a:solidFill>
                  <a:srgbClr val="0B0080"/>
                </a:solidFill>
                <a:effectLst/>
                <a:latin typeface="Arial" panose="020B0604020202020204" pitchFamily="34" charset="0"/>
                <a:ea typeface="Times New Roman" panose="02020603050405020304" pitchFamily="18" charset="0"/>
                <a:hlinkClick r:id="rId91"/>
              </a:rPr>
              <a:t>[22]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 induces </a:t>
            </a:r>
            <a:r>
              <a:rPr lang="en-US" sz="1800" u="sng">
                <a:solidFill>
                  <a:srgbClr val="0B0080"/>
                </a:solidFill>
                <a:effectLst/>
                <a:latin typeface="Arial" panose="020B0604020202020204" pitchFamily="34" charset="0"/>
                <a:ea typeface="Times New Roman" panose="02020603050405020304" pitchFamily="18" charset="0"/>
                <a:hlinkClick r:id="rId92" tooltip="Amylin"/>
              </a:rPr>
              <a:t>amylin</a:t>
            </a:r>
            <a:r>
              <a:rPr lang="en-US" sz="1800">
                <a:solidFill>
                  <a:srgbClr val="252525"/>
                </a:solidFill>
                <a:effectLst/>
                <a:latin typeface="Arial" panose="020B0604020202020204" pitchFamily="34" charset="0"/>
                <a:ea typeface="Times New Roman" panose="02020603050405020304" pitchFamily="18" charset="0"/>
              </a:rPr>
              <a:t> expression through </a:t>
            </a:r>
            <a:r>
              <a:rPr lang="en-US" sz="1800" u="sng">
                <a:solidFill>
                  <a:srgbClr val="0B0080"/>
                </a:solidFill>
                <a:effectLst/>
                <a:latin typeface="Arial" panose="020B0604020202020204" pitchFamily="34" charset="0"/>
                <a:ea typeface="Times New Roman" panose="02020603050405020304" pitchFamily="18" charset="0"/>
                <a:hlinkClick r:id="rId93" tooltip="MAPK3"/>
              </a:rPr>
              <a:t>ERK1</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94" tooltip="MAPK1"/>
              </a:rPr>
              <a:t>ERK2</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95" tooltip="C-Jun N-terminal kinases"/>
              </a:rPr>
              <a:t>JNK</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96" tooltip="AP-1 (transcription factor)"/>
              </a:rPr>
              <a:t>AP1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97" tooltip="NF-κB"/>
              </a:rPr>
              <a:t>NF-</a:t>
            </a:r>
            <a:r>
              <a:rPr lang="en-US" sz="1800" u="sng" err="1">
                <a:solidFill>
                  <a:srgbClr val="0B0080"/>
                </a:solidFill>
                <a:effectLst/>
                <a:latin typeface="Arial" panose="020B0604020202020204" pitchFamily="34" charset="0"/>
                <a:ea typeface="Times New Roman" panose="02020603050405020304" pitchFamily="18" charset="0"/>
                <a:hlinkClick r:id="rId97" tooltip="NF-κB"/>
              </a:rPr>
              <a:t>κB</a:t>
            </a:r>
            <a:r>
              <a:rPr lang="en-US" sz="1800">
                <a:solidFill>
                  <a:srgbClr val="252525"/>
                </a:solidFill>
                <a:effectLst/>
                <a:latin typeface="Arial" panose="020B0604020202020204" pitchFamily="34" charset="0"/>
                <a:ea typeface="Times New Roman" panose="02020603050405020304" pitchFamily="18" charset="0"/>
              </a:rPr>
              <a:t> related signaling pathways independent of </a:t>
            </a:r>
            <a:r>
              <a:rPr lang="en-US" sz="1800" u="sng">
                <a:solidFill>
                  <a:srgbClr val="0B0080"/>
                </a:solidFill>
                <a:effectLst/>
                <a:latin typeface="Arial" panose="020B0604020202020204" pitchFamily="34" charset="0"/>
                <a:ea typeface="Times New Roman" panose="02020603050405020304" pitchFamily="18" charset="0"/>
                <a:hlinkClick r:id="rId61" tooltip="CCR2"/>
              </a:rPr>
              <a:t>CCR2</a:t>
            </a:r>
            <a:r>
              <a:rPr lang="en-US" sz="1800">
                <a:solidFill>
                  <a:srgbClr val="252525"/>
                </a:solidFill>
                <a:effectLst/>
                <a:latin typeface="Arial" panose="020B0604020202020204" pitchFamily="34" charset="0"/>
                <a:ea typeface="Times New Roman" panose="02020603050405020304" pitchFamily="18" charset="0"/>
              </a:rPr>
              <a:t>. Amylin upregulation by CCL2 contributes to the elevation of the plasma amylin and insulin resistance in obesity.</a:t>
            </a:r>
            <a:r>
              <a:rPr lang="en-US" sz="1800" u="sng" baseline="30000">
                <a:solidFill>
                  <a:srgbClr val="0B0080"/>
                </a:solidFill>
                <a:effectLst/>
                <a:latin typeface="Arial" panose="020B0604020202020204" pitchFamily="34" charset="0"/>
                <a:ea typeface="Times New Roman" panose="02020603050405020304" pitchFamily="18" charset="0"/>
                <a:hlinkClick r:id="rId98"/>
              </a:rPr>
              <a:t>[23]</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99" tooltip="Adipocyte"/>
              </a:rPr>
              <a:t>Adipocytes</a:t>
            </a:r>
            <a:r>
              <a:rPr lang="en-US" sz="1800">
                <a:solidFill>
                  <a:srgbClr val="252525"/>
                </a:solidFill>
                <a:effectLst/>
                <a:latin typeface="Arial" panose="020B0604020202020204" pitchFamily="34" charset="0"/>
                <a:ea typeface="Times New Roman" panose="02020603050405020304" pitchFamily="18" charset="0"/>
              </a:rPr>
              <a:t> secrete various </a:t>
            </a:r>
            <a:r>
              <a:rPr lang="en-US" sz="1800" u="sng">
                <a:solidFill>
                  <a:srgbClr val="0B0080"/>
                </a:solidFill>
                <a:effectLst/>
                <a:latin typeface="Arial" panose="020B0604020202020204" pitchFamily="34" charset="0"/>
                <a:ea typeface="Times New Roman" panose="02020603050405020304" pitchFamily="18" charset="0"/>
                <a:hlinkClick r:id="rId100" tooltip="Adipokine"/>
              </a:rPr>
              <a:t>adipokines</a:t>
            </a:r>
            <a:r>
              <a:rPr lang="en-US" sz="1800">
                <a:solidFill>
                  <a:srgbClr val="252525"/>
                </a:solidFill>
                <a:effectLst/>
                <a:latin typeface="Arial" panose="020B0604020202020204" pitchFamily="34" charset="0"/>
                <a:ea typeface="Times New Roman" panose="02020603050405020304" pitchFamily="18" charset="0"/>
              </a:rPr>
              <a:t> that may be involved in the negative cross-talk between adipose tissue and skeletal muscle. CCL2 impairs insulin signaling in skeletal muscle cells via ERK1/2 activation at doses similar to its physiological plasma concentrations (200 </a:t>
            </a:r>
            <a:r>
              <a:rPr lang="en-US" sz="1800" err="1">
                <a:solidFill>
                  <a:srgbClr val="252525"/>
                </a:solidFill>
                <a:effectLst/>
                <a:latin typeface="Arial" panose="020B0604020202020204" pitchFamily="34" charset="0"/>
                <a:ea typeface="Times New Roman" panose="02020603050405020304" pitchFamily="18" charset="0"/>
              </a:rPr>
              <a:t>pg</a:t>
            </a:r>
            <a:r>
              <a:rPr lang="en-US" sz="1800">
                <a:solidFill>
                  <a:srgbClr val="252525"/>
                </a:solidFill>
                <a:effectLst/>
                <a:latin typeface="Arial" panose="020B0604020202020204" pitchFamily="34" charset="0"/>
                <a:ea typeface="Times New Roman" panose="02020603050405020304" pitchFamily="18" charset="0"/>
              </a:rPr>
              <a:t>/mL), but does not involve activation of the NF-</a:t>
            </a:r>
            <a:r>
              <a:rPr lang="en-US" sz="1800" err="1">
                <a:solidFill>
                  <a:srgbClr val="252525"/>
                </a:solidFill>
                <a:effectLst/>
                <a:latin typeface="Arial" panose="020B0604020202020204" pitchFamily="34" charset="0"/>
                <a:ea typeface="Times New Roman" panose="02020603050405020304" pitchFamily="18" charset="0"/>
              </a:rPr>
              <a:t>κB</a:t>
            </a:r>
            <a:r>
              <a:rPr lang="en-US" sz="1800">
                <a:solidFill>
                  <a:srgbClr val="252525"/>
                </a:solidFill>
                <a:effectLst/>
                <a:latin typeface="Arial" panose="020B0604020202020204" pitchFamily="34" charset="0"/>
                <a:ea typeface="Times New Roman" panose="02020603050405020304" pitchFamily="18" charset="0"/>
              </a:rPr>
              <a:t> pathway. CCL2 significantly reduced insulin-stimulated glucose uptake in </a:t>
            </a:r>
            <a:r>
              <a:rPr lang="en-US" sz="1800" u="sng">
                <a:solidFill>
                  <a:srgbClr val="0B0080"/>
                </a:solidFill>
                <a:effectLst/>
                <a:latin typeface="Arial" panose="020B0604020202020204" pitchFamily="34" charset="0"/>
                <a:ea typeface="Times New Roman" panose="02020603050405020304" pitchFamily="18" charset="0"/>
                <a:hlinkClick r:id="rId101" tooltip="Myocyte"/>
              </a:rPr>
              <a:t>myocytes</a:t>
            </a:r>
            <a:r>
              <a:rPr lang="en-US" sz="1800">
                <a:solidFill>
                  <a:srgbClr val="252525"/>
                </a:solidFill>
                <a:effectLst/>
                <a:latin typeface="Arial" panose="020B0604020202020204" pitchFamily="34" charset="0"/>
                <a:ea typeface="Times New Roman" panose="02020603050405020304" pitchFamily="18" charset="0"/>
              </a:rPr>
              <a:t>. CCL2 may represent a molecular link in the negative cross-talk between adipose tissue and skeletal muscle assigning a completely novel important role to CCL2 besides inflammation.</a:t>
            </a:r>
            <a:r>
              <a:rPr lang="en-US" sz="1800" u="sng" baseline="30000">
                <a:solidFill>
                  <a:srgbClr val="0B0080"/>
                </a:solidFill>
                <a:effectLst/>
                <a:latin typeface="Arial" panose="020B0604020202020204" pitchFamily="34" charset="0"/>
                <a:ea typeface="Times New Roman" panose="02020603050405020304" pitchFamily="18" charset="0"/>
                <a:hlinkClick r:id="rId102"/>
              </a:rPr>
              <a:t>[24]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Incubation of HL-1 </a:t>
            </a:r>
            <a:r>
              <a:rPr lang="en-US" sz="1800" u="sng">
                <a:solidFill>
                  <a:srgbClr val="0B0080"/>
                </a:solidFill>
                <a:effectLst/>
                <a:latin typeface="Arial" panose="020B0604020202020204" pitchFamily="34" charset="0"/>
                <a:ea typeface="Times New Roman" panose="02020603050405020304" pitchFamily="18" charset="0"/>
                <a:hlinkClick r:id="rId103" tooltip="Cardiomyocyte"/>
              </a:rPr>
              <a:t>cardiomyocytes</a:t>
            </a:r>
            <a:r>
              <a:rPr lang="en-US" sz="1800">
                <a:solidFill>
                  <a:srgbClr val="252525"/>
                </a:solidFill>
                <a:effectLst/>
                <a:latin typeface="Arial" panose="020B0604020202020204" pitchFamily="34" charset="0"/>
                <a:ea typeface="Times New Roman" panose="02020603050405020304" pitchFamily="18" charset="0"/>
              </a:rPr>
              <a:t> and human myocytes with oxidized-LDL induced the expression of </a:t>
            </a:r>
            <a:r>
              <a:rPr lang="en-US" sz="1800" u="sng">
                <a:solidFill>
                  <a:srgbClr val="0B0080"/>
                </a:solidFill>
                <a:effectLst/>
                <a:latin typeface="Arial" panose="020B0604020202020204" pitchFamily="34" charset="0"/>
                <a:ea typeface="Times New Roman" panose="02020603050405020304" pitchFamily="18" charset="0"/>
                <a:hlinkClick r:id="rId104" tooltip="Brain natriuretic peptide"/>
              </a:rPr>
              <a:t>BNP</a:t>
            </a:r>
            <a:r>
              <a:rPr lang="en-US" sz="1800">
                <a:solidFill>
                  <a:srgbClr val="252525"/>
                </a:solidFill>
                <a:effectLst/>
                <a:latin typeface="Arial" panose="020B0604020202020204" pitchFamily="34" charset="0"/>
                <a:ea typeface="Times New Roman" panose="02020603050405020304" pitchFamily="18" charset="0"/>
              </a:rPr>
              <a:t> and CCL2 genes, while native LDL (N-LDL) had no effect.</a:t>
            </a:r>
            <a:r>
              <a:rPr lang="en-US" sz="1800" u="sng" baseline="30000">
                <a:solidFill>
                  <a:srgbClr val="0B0080"/>
                </a:solidFill>
                <a:effectLst/>
                <a:latin typeface="Arial" panose="020B0604020202020204" pitchFamily="34" charset="0"/>
                <a:ea typeface="Times New Roman" panose="02020603050405020304" pitchFamily="18" charset="0"/>
                <a:hlinkClick r:id="rId105"/>
              </a:rPr>
              <a:t>[25]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Treatment with melatonin in old mice with age related liver inflammation decreased the mRNA expression of </a:t>
            </a:r>
            <a:r>
              <a:rPr lang="en-US" sz="1800" u="sng">
                <a:solidFill>
                  <a:srgbClr val="0B0080"/>
                </a:solidFill>
                <a:effectLst/>
                <a:latin typeface="Arial" panose="020B0604020202020204" pitchFamily="34" charset="0"/>
                <a:ea typeface="Times New Roman" panose="02020603050405020304" pitchFamily="18" charset="0"/>
                <a:hlinkClick r:id="rId106" tooltip="Tumor necrosis factor-alpha"/>
              </a:rPr>
              <a:t>TNF-α</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07" tooltip="IL1B"/>
              </a:rPr>
              <a:t>IL-1β</a:t>
            </a:r>
            <a:r>
              <a:rPr lang="en-US" sz="1800">
                <a:solidFill>
                  <a:srgbClr val="252525"/>
                </a:solidFill>
                <a:effectLst/>
                <a:latin typeface="Arial" panose="020B0604020202020204" pitchFamily="34" charset="0"/>
                <a:ea typeface="Times New Roman" panose="02020603050405020304" pitchFamily="18" charset="0"/>
              </a:rPr>
              <a:t>, HO (</a:t>
            </a:r>
            <a:r>
              <a:rPr lang="en-US" sz="1800" u="sng">
                <a:solidFill>
                  <a:srgbClr val="0B0080"/>
                </a:solidFill>
                <a:effectLst/>
                <a:latin typeface="Arial" panose="020B0604020202020204" pitchFamily="34" charset="0"/>
                <a:ea typeface="Times New Roman" panose="02020603050405020304" pitchFamily="18" charset="0"/>
                <a:hlinkClick r:id="rId108" tooltip="HMOX1"/>
              </a:rPr>
              <a:t>HO-1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09" tooltip="HMOX2"/>
              </a:rPr>
              <a:t>HO-2</a:t>
            </a:r>
            <a:r>
              <a:rPr lang="en-US" sz="1800">
                <a:solidFill>
                  <a:srgbClr val="252525"/>
                </a:solidFill>
                <a:effectLst/>
                <a:latin typeface="Arial" panose="020B0604020202020204" pitchFamily="34" charset="0"/>
                <a:ea typeface="Times New Roman" panose="02020603050405020304" pitchFamily="18" charset="0"/>
              </a:rPr>
              <a:t>), </a:t>
            </a:r>
            <a:r>
              <a:rPr lang="en-US" sz="1800" u="sng" err="1">
                <a:solidFill>
                  <a:srgbClr val="0B0080"/>
                </a:solidFill>
                <a:effectLst/>
                <a:latin typeface="Arial" panose="020B0604020202020204" pitchFamily="34" charset="0"/>
                <a:ea typeface="Times New Roman" panose="02020603050405020304" pitchFamily="18" charset="0"/>
                <a:hlinkClick r:id="rId110" tooltip="Nitric oxide synthase"/>
              </a:rPr>
              <a:t>iNOS</a:t>
            </a:r>
            <a:r>
              <a:rPr lang="en-US" sz="1800">
                <a:solidFill>
                  <a:srgbClr val="252525"/>
                </a:solidFill>
                <a:effectLst/>
                <a:latin typeface="Arial" panose="020B0604020202020204" pitchFamily="34" charset="0"/>
                <a:ea typeface="Times New Roman" panose="02020603050405020304" pitchFamily="18" charset="0"/>
              </a:rPr>
              <a:t>, CCL2, </a:t>
            </a:r>
            <a:r>
              <a:rPr lang="en-US" sz="1800" u="sng">
                <a:solidFill>
                  <a:srgbClr val="0B0080"/>
                </a:solidFill>
                <a:effectLst/>
                <a:latin typeface="Arial" panose="020B0604020202020204" pitchFamily="34" charset="0"/>
                <a:ea typeface="Times New Roman" panose="02020603050405020304" pitchFamily="18" charset="0"/>
                <a:hlinkClick r:id="rId111" tooltip="NFKB1"/>
              </a:rPr>
              <a:t>NF-κB1</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12" tooltip="NFKB2"/>
              </a:rPr>
              <a:t>NF-κB2</a:t>
            </a:r>
            <a:r>
              <a:rPr lang="en-US" sz="1800">
                <a:solidFill>
                  <a:srgbClr val="252525"/>
                </a:solidFill>
                <a:effectLst/>
                <a:latin typeface="Arial" panose="020B0604020202020204" pitchFamily="34" charset="0"/>
                <a:ea typeface="Times New Roman" panose="02020603050405020304" pitchFamily="18" charset="0"/>
              </a:rPr>
              <a:t> and NKAP in old male mice. The protein expression of </a:t>
            </a:r>
            <a:r>
              <a:rPr lang="en-US" sz="1800" u="sng">
                <a:solidFill>
                  <a:srgbClr val="0B0080"/>
                </a:solidFill>
                <a:effectLst/>
                <a:latin typeface="Arial" panose="020B0604020202020204" pitchFamily="34" charset="0"/>
                <a:ea typeface="Times New Roman" panose="02020603050405020304" pitchFamily="18" charset="0"/>
                <a:hlinkClick r:id="rId106" tooltip="Tumor necrosis factor-alpha"/>
              </a:rPr>
              <a:t>TNF-α</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07" tooltip="IL1B"/>
              </a:rPr>
              <a:t>IL-1β</a:t>
            </a:r>
            <a:r>
              <a:rPr lang="en-US" sz="1800">
                <a:solidFill>
                  <a:srgbClr val="252525"/>
                </a:solidFill>
                <a:effectLst/>
                <a:latin typeface="Arial" panose="020B0604020202020204" pitchFamily="34" charset="0"/>
                <a:ea typeface="Times New Roman" panose="02020603050405020304" pitchFamily="18" charset="0"/>
              </a:rPr>
              <a:t> was also decreased and </a:t>
            </a:r>
            <a:r>
              <a:rPr lang="en-US" sz="1800" u="sng">
                <a:solidFill>
                  <a:srgbClr val="0B0080"/>
                </a:solidFill>
                <a:effectLst/>
                <a:latin typeface="Arial" panose="020B0604020202020204" pitchFamily="34" charset="0"/>
                <a:ea typeface="Times New Roman" panose="02020603050405020304" pitchFamily="18" charset="0"/>
                <a:hlinkClick r:id="rId113" tooltip="Interleukin 10"/>
              </a:rPr>
              <a:t>IL-10</a:t>
            </a:r>
            <a:r>
              <a:rPr lang="en-US" sz="1800">
                <a:solidFill>
                  <a:srgbClr val="252525"/>
                </a:solidFill>
                <a:effectLst/>
                <a:latin typeface="Arial" panose="020B0604020202020204" pitchFamily="34" charset="0"/>
                <a:ea typeface="Times New Roman" panose="02020603050405020304" pitchFamily="18" charset="0"/>
              </a:rPr>
              <a:t> increased with melatonin treatment. Exogenous administration of </a:t>
            </a:r>
            <a:r>
              <a:rPr lang="en-US" sz="1800" u="sng">
                <a:solidFill>
                  <a:srgbClr val="0B0080"/>
                </a:solidFill>
                <a:effectLst/>
                <a:latin typeface="Arial" panose="020B0604020202020204" pitchFamily="34" charset="0"/>
                <a:ea typeface="Times New Roman" panose="02020603050405020304" pitchFamily="18" charset="0"/>
                <a:hlinkClick r:id="rId114" tooltip="Melatonin"/>
              </a:rPr>
              <a:t>melatonin</a:t>
            </a:r>
            <a:r>
              <a:rPr lang="en-US" sz="1800">
                <a:solidFill>
                  <a:srgbClr val="252525"/>
                </a:solidFill>
                <a:effectLst/>
                <a:latin typeface="Arial" panose="020B0604020202020204" pitchFamily="34" charset="0"/>
                <a:ea typeface="Times New Roman" panose="02020603050405020304" pitchFamily="18" charset="0"/>
              </a:rPr>
              <a:t> was able to reduce inflammation.</a:t>
            </a:r>
            <a:r>
              <a:rPr lang="en-US" sz="1800" u="sng" baseline="30000">
                <a:solidFill>
                  <a:srgbClr val="0B0080"/>
                </a:solidFill>
                <a:effectLst/>
                <a:latin typeface="Arial" panose="020B0604020202020204" pitchFamily="34" charset="0"/>
                <a:ea typeface="Times New Roman" panose="02020603050405020304" pitchFamily="18" charset="0"/>
                <a:hlinkClick r:id="rId115"/>
              </a:rPr>
              <a:t>[26]</a:t>
            </a:r>
            <a:endParaRPr lang="en-NG"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D0451D-E615-4565-817E-22D0B52D0733}" type="slidenum">
              <a:rPr lang="en-NG" smtClean="0"/>
              <a:t>29</a:t>
            </a:fld>
            <a:endParaRPr lang="en-NG"/>
          </a:p>
        </p:txBody>
      </p:sp>
    </p:spTree>
    <p:extLst>
      <p:ext uri="{BB962C8B-B14F-4D97-AF65-F5344CB8AC3E}">
        <p14:creationId xmlns:p14="http://schemas.microsoft.com/office/powerpoint/2010/main" val="74148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The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interleukin-2 receptor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IL-2R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Trimer (biochemistry)"/>
              </a:rPr>
              <a:t>heterotrimeric</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protein expressed on the surface of certain immune cells, such as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Lymphocyte"/>
              </a:rPr>
              <a:t>lymphocytes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binds and responds to </a:t>
            </a:r>
            <a:r>
              <a:rPr lang="en-US" sz="1800"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a:t>
            </a:r>
            <a:r>
              <a:rPr lang="en-US" sz="1800" u="sng" err="1">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called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tooltip="Interleukin 2"/>
              </a:rPr>
              <a:t>IL-2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The IL-2R is made up of 3 subunits - alpha (α), beta (β) and gamma (γ) -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Non-covalent"/>
              </a:rPr>
              <a:t>non-covalently</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associating. The α and β chains are involved in binding IL-2, while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tooltip="Signal transduction"/>
              </a:rPr>
              <a:t>signal transduction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following cytokine interaction is carried out by the γ-chain, along with the β subunit. The β and γ chains of the IL-2R are members of the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Type I cytokine receptor"/>
              </a:rPr>
              <a:t>type I cytokine receptor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family.</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Discovery and characterization</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 tooltip="Edit section: Discovery and characterization"/>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 tooltip="Interleukin 2"/>
              </a:rPr>
              <a:t>IL-2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receptor (IL-2R) was the first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 tooltip="Interleukin"/>
              </a:rPr>
              <a:t>interleukin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receptor to be described and characterized by Kendall Smith and his team at Dartmouth Medical School.</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
              </a:rPr>
              <a:t>[1]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It was found to have a high affinity binding site and is expressed by antigen-activated T lymphocytes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 tooltip="T cell"/>
              </a:rPr>
              <a:t>T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Radiolabeled IL-2 concentrations found to saturate these sites (e.g. 1-100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pM</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were identical to those determined to promote T cell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 tooltip="Cell growth"/>
              </a:rPr>
              <a:t>proliferation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Subsequently, the three distinct receptor chains, termed alpha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tooltip="IL2RA"/>
              </a:rPr>
              <a:t>α</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
              </a:rPr>
              <a:t>[2]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beta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 tooltip="IL2RB"/>
              </a:rPr>
              <a:t>β</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
              </a:rPr>
              <a:t>[3]</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9"/>
              </a:rPr>
              <a:t>[4]</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0"/>
              </a:rPr>
              <a:t>[5]</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gamma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1" tooltip="IL2RG"/>
              </a:rPr>
              <a:t>γ</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2"/>
              </a:rPr>
              <a:t>[6]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were identified. The high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3" tooltip="Affinity (pharmacology)"/>
              </a:rPr>
              <a:t>affinity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of IL-2 binding is created by a rapid association rate (k = 10</a:t>
            </a:r>
            <a:r>
              <a:rPr lang="en-US" sz="1800" baseline="30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/M/s) contributed by the alpha chain, and a relatively slow dissociation rate (k' = 10</a:t>
            </a:r>
            <a:r>
              <a:rPr lang="en-US" sz="1800" baseline="30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−4</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 contributed by the beta and gamma chains.</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4"/>
              </a:rPr>
              <a:t>[7]</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5"/>
              </a:rPr>
              <a:t>[8]</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Structure-activity relationships of the IL-2/IL-2R interaction</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6" tooltip="Edit section: Structure-activity relationships of the IL-2/IL-2R interaction"/>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Aft>
                <a:spcPts val="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This article </a:t>
            </a: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may be </a:t>
            </a:r>
            <a:r>
              <a:rPr lang="en-US" sz="1800" b="1"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7" tooltip="Wikipedia:Vagueness"/>
              </a:rPr>
              <a:t>confusing or unclear</a:t>
            </a: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to readers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Please help us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8" tooltip="Wikipedia:Please clarify"/>
              </a:rPr>
              <a:t>clarify the article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suggestions may be found on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9" tooltip="Talk:IL-2 receptor"/>
              </a:rPr>
              <a:t>talk page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i="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(April 2012)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Detailed experiments over a decade (1990s) using a rigorous reductionist approach with isolated purified receptor chains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0" tooltip="Surface plasmon resonance"/>
              </a:rPr>
              <a:t>Surface plasmon resonance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revealed that the alpha chain of the IL-2R can bind to the beta chain before receptor interaction with IL-2, and that the IL-2Rα/β heterodimer formed has a faster association rate and a slower dissociation rate when binding IL-2 versus either chain alone.</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1"/>
              </a:rPr>
              <a:t>[9]</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gamma chain alone has a very weak affinity for IL-2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K</a:t>
            </a:r>
            <a:r>
              <a:rPr lang="en-US" sz="1800" baseline="-250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d</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&gt; 700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uM</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but after IL-2 is bound to the α/β heterodimer, the gamma chain becomes recruited to the IL2/IL2R complex to form a very stable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2" tooltip="Macromolecular"/>
              </a:rPr>
              <a:t>macromolecular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quaternary ligand/receptor complex. These data were recently confirmed and extended by energetics experiments using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3" tooltip="Isothermal Titration Calorimetry"/>
              </a:rPr>
              <a:t>Isothermal Titration Calorimetry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Multi-Angle Light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4" tooltip="Scattering"/>
              </a:rPr>
              <a:t>Scattering</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5"/>
              </a:rPr>
              <a:t>[10]</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3-dimensional structure of the three IL-2R chains binding IL-2 was determined by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6" tooltip="X-ray crystallography"/>
              </a:rPr>
              <a:t>X-ray crystallography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7"/>
              </a:rPr>
              <a:t>[11]</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8"/>
              </a:rPr>
              <a:t>[12]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sites on the IL-2 molecule that interact with the three receptor chains do not overlap, except for a small but significant region. The IL-2 molecule is composed of four antiparallel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9" tooltip="Alpha helix"/>
              </a:rPr>
              <a:t>alpha helices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it is held between the beta and gamma chains, which converge to form a Y shape; IL-2 is held in the fork of the Y. The other side of the IL-2 molecule binds to the IL-2R alpha chain. The alpha chain itself does not contact either beta or gamma chain of the IL-2R. Following the binding of IL-2, the beta chain undergoes a conformational change that evidently increases its affinity for the gamma chain, thereby attracting it to form a stable quaternary molecular complex.</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Signaling</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0" tooltip="Edit section: Signaling"/>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three IL-2 receptor chains span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1" tooltip="Cell membrane"/>
              </a:rPr>
              <a:t>cell membrane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extend into the cell, thereby delivering biochemical signals to the cell interior. The alpha chain does not participate in signaling, but the beta chain is complexed with an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2" tooltip="Enzyme"/>
              </a:rPr>
              <a:t>enzyme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called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3" tooltip="Janus kinase 1"/>
              </a:rPr>
              <a:t>Janus kinase 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(JAK1), that is capable of adding phosphate groups to molecules. Similarly the gamma chain complexes with another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4" tooltip="Tyrosine kinase"/>
              </a:rPr>
              <a:t>tyrosine kinase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called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5" tooltip="Janus kinase"/>
              </a:rPr>
              <a:t>JAK3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6"/>
              </a:rPr>
              <a:t>[13]</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7"/>
              </a:rPr>
              <a:t>[14]</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These enzymes are activated by IL-2 binding to the external domains of the IL-2R. As a consequence, three intracellular signaling pathways are initiated,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8" tooltip="MAPK/ERK pathway"/>
              </a:rPr>
              <a:t>MAP kinase pathway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9"/>
              </a:rPr>
              <a:t>[15]</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0" tooltip="Phosphoinositide 3-kinase"/>
              </a:rPr>
              <a:t>Phosphoinositide 3-kinase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(PI3K) pathway,</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1"/>
              </a:rPr>
              <a:t>[16]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2" tooltip="JAK-STAT pathway"/>
              </a:rPr>
              <a:t>JAK-STAT pathway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3"/>
              </a:rPr>
              <a:t>[17]</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 cell proliferation</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4" tooltip="Edit section: T cell proliferation"/>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Once IL-2 binds to the external domains of the IL-2R and the cytoplasmic domains are engaged, signaling continues until the IL-2/IL-2R complex is internalized and degraded. However, each cell only decides to make the irrevocable commitment to replicate its DNA and undergo mitosis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5" tooltip="Cytokinesis"/>
              </a:rPr>
              <a:t>cytokinesis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when a critical number of IL-2Rs have been triggered.</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6"/>
              </a:rPr>
              <a:t>[18]</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Given that the half-time for internalization of IL-2 occupied IL-2Rs is ~ 15 minutes,</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7"/>
              </a:rPr>
              <a:t>[19]</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it is possible to calculate the number of triggered IL-2Rs necessary. Thus, the critical number of triggered IL-2Rs is ~ 30,000. In as much that the mean number of high affinity IL-2Rs on antigen-activated T cells is only ~ 1,000, it appears that new receptors must be synthesized before the cell makes the quantal, all-or-none decision to divide.</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8"/>
              </a:rPr>
              <a:t>[20]</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Accordingly, a mean of at least 11 hours of IL-2/IL-2R interaction are necessary before a cell decides to undergo DNA replication.</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Until recently, the intracellular molecules activated by the IL-2R at the cell membrane that are responsible for promoting cell cycle progression were obscure. However, early on it was shown that IL-2Rs triggered the expression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9" tooltip="Cyclin"/>
              </a:rPr>
              <a:t>cyclin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D2 and cyclin D3.</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0"/>
              </a:rPr>
              <a:t>[21]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Now it is known that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1" tooltip="STAT protein"/>
              </a:rPr>
              <a:t>STAT5a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/b molecules activated by the IL-2R via the JAK1/3 kinases promote the transcriptional activation of the D cyclins.</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3"/>
              </a:rPr>
              <a:t>[17]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As well, via the activation of the PI3K pathway, an inhibitor of cyclin-D/CDK activity (p27) is targeted for degradation.</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2"/>
              </a:rPr>
              <a:t>[22]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Both of these biochemical events, as well as others activated via the IL-2R</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3"/>
              </a:rPr>
              <a:t>[23]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ultimately promote progression through G1 of the cell cycle and through the G1 restriction point, thereby triggering the onset of DNA synthesis and replication.</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IL-2R also signals negative feedback loops that function to inhibit IL-2 gene expression. These loops either shut down signaling via the T cell antigen receptor by activating the expression of CTLA-4, or by activating the expression of FOXP3, which as a negative regulator of IL-2 transcription operates at the level of the IL-2 promoter.</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Other recent data indicate that T cells that express FOXP3 (T regulatory cells) can suppress other T cells by binding IL-2 via the high affinity IL-2R, and followed by internalization of the quaternary IL-2/IL-2R complex, degrade IL-2. Thus, the concentration of IL-2 available determines the tempo, magnitude and extent of T cell immune responses.</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Clinical implications</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4" tooltip="Edit section: Clinical implications"/>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Drugs that inhibit IL-2 receptors, such as </a:t>
            </a:r>
            <a:r>
              <a:rPr lang="en-US" sz="1800" u="none" strike="noStrike"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5" tooltip="Basiliximab"/>
              </a:rPr>
              <a:t>basiliximab</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6" tooltip="Daclizumab"/>
              </a:rPr>
              <a:t>daclizumab</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are used in conjunction with other drugs to prevent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7" tooltip="Transplant rejection"/>
              </a:rPr>
              <a:t>immune rejection of transplants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30</a:t>
            </a:fld>
            <a:endParaRPr lang="en-NG"/>
          </a:p>
        </p:txBody>
      </p:sp>
    </p:spTree>
    <p:extLst>
      <p:ext uri="{BB962C8B-B14F-4D97-AF65-F5344CB8AC3E}">
        <p14:creationId xmlns:p14="http://schemas.microsoft.com/office/powerpoint/2010/main" val="302380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IFN-α and IFN-β are secreted by many cell types including </a:t>
            </a:r>
            <a:r>
              <a:rPr lang="en-US" sz="1800" u="sng">
                <a:solidFill>
                  <a:srgbClr val="0B0080"/>
                </a:solidFill>
                <a:effectLst/>
                <a:latin typeface="Arial" panose="020B0604020202020204" pitchFamily="34" charset="0"/>
                <a:ea typeface="Times New Roman" panose="02020603050405020304" pitchFamily="18" charset="0"/>
                <a:hlinkClick r:id="rId3" tooltip="Lymphocytes"/>
              </a:rPr>
              <a:t>lymphocytes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 tooltip="NK cells"/>
              </a:rPr>
              <a:t>NK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 tooltip="B-cell"/>
              </a:rPr>
              <a:t>B-cells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 tooltip="T-cell"/>
              </a:rPr>
              <a:t>T-cells</a:t>
            </a:r>
            <a:r>
              <a:rPr lang="en-US" sz="1800">
                <a:solidFill>
                  <a:srgbClr val="252525"/>
                </a:solidFill>
                <a:effectLst/>
                <a:latin typeface="Arial" panose="020B0604020202020204" pitchFamily="34" charset="0"/>
                <a:ea typeface="Times New Roman" panose="02020603050405020304" pitchFamily="18" charset="0"/>
              </a:rPr>
              <a:t>), macrophages, fibroblasts, endothelial cells, osteoblasts and others. They stimulate both </a:t>
            </a:r>
            <a:r>
              <a:rPr lang="en-US" sz="1800" u="sng">
                <a:solidFill>
                  <a:srgbClr val="0B0080"/>
                </a:solidFill>
                <a:effectLst/>
                <a:latin typeface="Arial" panose="020B0604020202020204" pitchFamily="34" charset="0"/>
                <a:ea typeface="Times New Roman" panose="02020603050405020304" pitchFamily="18" charset="0"/>
                <a:hlinkClick r:id="rId7" tooltip="Macrophage"/>
              </a:rPr>
              <a:t>macrophages</a:t>
            </a:r>
            <a:r>
              <a:rPr lang="en-US" sz="1800">
                <a:solidFill>
                  <a:srgbClr val="252525"/>
                </a:solidFill>
                <a:effectLst/>
                <a:latin typeface="Arial" panose="020B0604020202020204" pitchFamily="34" charset="0"/>
                <a:ea typeface="Times New Roman" panose="02020603050405020304" pitchFamily="18" charset="0"/>
              </a:rPr>
              <a:t> and NK cells to elicit an anti-viral response, and are also active against </a:t>
            </a:r>
            <a:r>
              <a:rPr lang="en-US" sz="1800" u="sng">
                <a:solidFill>
                  <a:srgbClr val="0B0080"/>
                </a:solidFill>
                <a:effectLst/>
                <a:latin typeface="Arial" panose="020B0604020202020204" pitchFamily="34" charset="0"/>
                <a:ea typeface="Times New Roman" panose="02020603050405020304" pitchFamily="18" charset="0"/>
                <a:hlinkClick r:id="rId8" tooltip="Tumor"/>
              </a:rPr>
              <a:t>tumors</a:t>
            </a:r>
            <a:r>
              <a:rPr lang="en-US" sz="1800">
                <a:solidFill>
                  <a:srgbClr val="252525"/>
                </a:solidFill>
                <a:effectLst/>
                <a:latin typeface="Arial" panose="020B0604020202020204" pitchFamily="34" charset="0"/>
                <a:ea typeface="Times New Roman" panose="02020603050405020304" pitchFamily="18" charset="0"/>
              </a:rPr>
              <a:t>. Recently, </a:t>
            </a:r>
            <a:r>
              <a:rPr lang="en-US" sz="1800" u="sng">
                <a:solidFill>
                  <a:srgbClr val="0B0080"/>
                </a:solidFill>
                <a:effectLst/>
                <a:latin typeface="Arial" panose="020B0604020202020204" pitchFamily="34" charset="0"/>
                <a:ea typeface="Times New Roman" panose="02020603050405020304" pitchFamily="18" charset="0"/>
                <a:hlinkClick r:id="rId9" tooltip="Plasmacytoid dendritic cells"/>
              </a:rPr>
              <a:t>plasmacytoid dendritic cells</a:t>
            </a:r>
            <a:r>
              <a:rPr lang="en-US" sz="1800">
                <a:solidFill>
                  <a:srgbClr val="252525"/>
                </a:solidFill>
                <a:effectLst/>
                <a:latin typeface="Arial" panose="020B0604020202020204" pitchFamily="34" charset="0"/>
                <a:ea typeface="Times New Roman" panose="02020603050405020304" pitchFamily="18" charset="0"/>
              </a:rPr>
              <a:t> have been identified as being the most potent producers of type I IFNs in response to antigen, and have thus been coined natural IFN producing cells. Current study findings suggest that by forcing IFN-α expression in tumor-infiltrating macrophages, it is possible to elicit a more effective dendritic cell activation and immune effector cell cytotoxicity.</a:t>
            </a:r>
            <a:r>
              <a:rPr lang="en-US" sz="1800" u="sng" baseline="30000">
                <a:solidFill>
                  <a:srgbClr val="0B0080"/>
                </a:solidFill>
                <a:effectLst/>
                <a:latin typeface="Arial" panose="020B0604020202020204" pitchFamily="34" charset="0"/>
                <a:ea typeface="Times New Roman" panose="02020603050405020304" pitchFamily="18" charset="0"/>
                <a:hlinkClick r:id="rId10"/>
              </a:rPr>
              <a:t>[7]</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IFN-ω is released by </a:t>
            </a:r>
            <a:r>
              <a:rPr lang="en-US" sz="1800" u="sng">
                <a:solidFill>
                  <a:srgbClr val="0B0080"/>
                </a:solidFill>
                <a:effectLst/>
                <a:latin typeface="Arial" panose="020B0604020202020204" pitchFamily="34" charset="0"/>
                <a:ea typeface="Times New Roman" panose="02020603050405020304" pitchFamily="18" charset="0"/>
                <a:hlinkClick r:id="rId11" tooltip="Leukocyte"/>
              </a:rPr>
              <a:t>leukocytes</a:t>
            </a:r>
            <a:r>
              <a:rPr lang="en-US" sz="1800">
                <a:solidFill>
                  <a:srgbClr val="252525"/>
                </a:solidFill>
                <a:effectLst/>
                <a:latin typeface="Arial" panose="020B0604020202020204" pitchFamily="34" charset="0"/>
                <a:ea typeface="Times New Roman" panose="02020603050405020304" pitchFamily="18" charset="0"/>
              </a:rPr>
              <a:t> at the site of viral infection or tumors.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IFN-α acts as a </a:t>
            </a:r>
            <a:r>
              <a:rPr lang="en-US" sz="1800" u="sng">
                <a:solidFill>
                  <a:srgbClr val="0B0080"/>
                </a:solidFill>
                <a:effectLst/>
                <a:latin typeface="Arial" panose="020B0604020202020204" pitchFamily="34" charset="0"/>
                <a:ea typeface="Times New Roman" panose="02020603050405020304" pitchFamily="18" charset="0"/>
                <a:hlinkClick r:id="rId12" tooltip="Pyrogen (fever)"/>
              </a:rPr>
              <a:t>pyrogenic</a:t>
            </a:r>
            <a:r>
              <a:rPr lang="en-US" sz="1800">
                <a:solidFill>
                  <a:srgbClr val="252525"/>
                </a:solidFill>
                <a:effectLst/>
                <a:latin typeface="Arial" panose="020B0604020202020204" pitchFamily="34" charset="0"/>
                <a:ea typeface="Times New Roman" panose="02020603050405020304" pitchFamily="18" charset="0"/>
              </a:rPr>
              <a:t> factor by altering the activity of thermosensitive </a:t>
            </a:r>
            <a:r>
              <a:rPr lang="en-US" sz="1800" u="sng">
                <a:solidFill>
                  <a:srgbClr val="0B0080"/>
                </a:solidFill>
                <a:effectLst/>
                <a:latin typeface="Arial" panose="020B0604020202020204" pitchFamily="34" charset="0"/>
                <a:ea typeface="Times New Roman" panose="02020603050405020304" pitchFamily="18" charset="0"/>
                <a:hlinkClick r:id="rId13" tooltip="Neuron"/>
              </a:rPr>
              <a:t>neurons</a:t>
            </a:r>
            <a:r>
              <a:rPr lang="en-US" sz="1800">
                <a:solidFill>
                  <a:srgbClr val="252525"/>
                </a:solidFill>
                <a:effectLst/>
                <a:latin typeface="Arial" panose="020B0604020202020204" pitchFamily="34" charset="0"/>
                <a:ea typeface="Times New Roman" panose="02020603050405020304" pitchFamily="18" charset="0"/>
              </a:rPr>
              <a:t> in the </a:t>
            </a:r>
            <a:r>
              <a:rPr lang="en-US" sz="1800" u="sng">
                <a:solidFill>
                  <a:srgbClr val="0B0080"/>
                </a:solidFill>
                <a:effectLst/>
                <a:latin typeface="Arial" panose="020B0604020202020204" pitchFamily="34" charset="0"/>
                <a:ea typeface="Times New Roman" panose="02020603050405020304" pitchFamily="18" charset="0"/>
                <a:hlinkClick r:id="rId14" tooltip="Hypothalamus"/>
              </a:rPr>
              <a:t>hypothalamus</a:t>
            </a:r>
            <a:r>
              <a:rPr lang="en-US" sz="1800">
                <a:solidFill>
                  <a:srgbClr val="252525"/>
                </a:solidFill>
                <a:effectLst/>
                <a:latin typeface="Arial" panose="020B0604020202020204" pitchFamily="34" charset="0"/>
                <a:ea typeface="Times New Roman" panose="02020603050405020304" pitchFamily="18" charset="0"/>
              </a:rPr>
              <a:t> thus causing fever. It does this by binding to </a:t>
            </a:r>
            <a:r>
              <a:rPr lang="en-US" sz="1800" u="sng">
                <a:solidFill>
                  <a:srgbClr val="0B0080"/>
                </a:solidFill>
                <a:effectLst/>
                <a:latin typeface="Arial" panose="020B0604020202020204" pitchFamily="34" charset="0"/>
                <a:ea typeface="Times New Roman" panose="02020603050405020304" pitchFamily="18" charset="0"/>
                <a:hlinkClick r:id="rId15" tooltip="Opioid receptor"/>
              </a:rPr>
              <a:t>opioid receptors</a:t>
            </a:r>
            <a:r>
              <a:rPr lang="en-US" sz="1800">
                <a:solidFill>
                  <a:srgbClr val="252525"/>
                </a:solidFill>
                <a:effectLst/>
                <a:latin typeface="Arial" panose="020B0604020202020204" pitchFamily="34" charset="0"/>
                <a:ea typeface="Times New Roman" panose="02020603050405020304" pitchFamily="18" charset="0"/>
              </a:rPr>
              <a:t> and eliciting the release of </a:t>
            </a:r>
            <a:r>
              <a:rPr lang="en-US" sz="1800" u="sng">
                <a:solidFill>
                  <a:srgbClr val="0B0080"/>
                </a:solidFill>
                <a:effectLst/>
                <a:latin typeface="Arial" panose="020B0604020202020204" pitchFamily="34" charset="0"/>
                <a:ea typeface="Times New Roman" panose="02020603050405020304" pitchFamily="18" charset="0"/>
                <a:hlinkClick r:id="rId16" tooltip="Prostaglandin"/>
              </a:rPr>
              <a:t>prostaglandin</a:t>
            </a:r>
            <a:r>
              <a:rPr lang="en-US" sz="1800">
                <a:solidFill>
                  <a:srgbClr val="252525"/>
                </a:solidFill>
                <a:effectLst/>
                <a:latin typeface="Arial" panose="020B0604020202020204" pitchFamily="34" charset="0"/>
                <a:ea typeface="Times New Roman" panose="02020603050405020304" pitchFamily="18" charset="0"/>
              </a:rPr>
              <a:t>-E</a:t>
            </a:r>
            <a:r>
              <a:rPr lang="en-US" sz="1800" baseline="-25000">
                <a:solidFill>
                  <a:srgbClr val="252525"/>
                </a:solidFill>
                <a:effectLst/>
                <a:latin typeface="Arial" panose="020B0604020202020204" pitchFamily="34" charset="0"/>
                <a:ea typeface="Times New Roman" panose="02020603050405020304" pitchFamily="18" charset="0"/>
              </a:rPr>
              <a:t>2</a:t>
            </a:r>
            <a:r>
              <a:rPr lang="en-US" sz="1800">
                <a:solidFill>
                  <a:srgbClr val="252525"/>
                </a:solidFill>
                <a:effectLst/>
                <a:latin typeface="Arial" panose="020B0604020202020204" pitchFamily="34" charset="0"/>
                <a:ea typeface="Times New Roman" panose="02020603050405020304" pitchFamily="18" charset="0"/>
              </a:rPr>
              <a:t>(PGE</a:t>
            </a:r>
            <a:r>
              <a:rPr lang="en-US" sz="1800" baseline="-25000">
                <a:solidFill>
                  <a:srgbClr val="252525"/>
                </a:solidFill>
                <a:effectLst/>
                <a:latin typeface="Arial" panose="020B0604020202020204" pitchFamily="34" charset="0"/>
                <a:ea typeface="Times New Roman" panose="02020603050405020304" pitchFamily="18" charset="0"/>
              </a:rPr>
              <a:t>2</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 similar mechanism is used by IFN-α to reduce pain; IFN-α interacts with the μ-opioid receptor to act as an </a:t>
            </a:r>
            <a:r>
              <a:rPr lang="en-US" sz="1800" u="sng">
                <a:solidFill>
                  <a:srgbClr val="0B0080"/>
                </a:solidFill>
                <a:effectLst/>
                <a:latin typeface="Arial" panose="020B0604020202020204" pitchFamily="34" charset="0"/>
                <a:ea typeface="Times New Roman" panose="02020603050405020304" pitchFamily="18" charset="0"/>
                <a:hlinkClick r:id="rId17" tooltip="Analgesic"/>
              </a:rPr>
              <a:t>analgesic</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8"/>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mice, IFN-β inhibits immune cells to produce growth factors, thereby slowing tumor growth, and inhibits other cells from producing vessel producing growth factors, thereby blocking </a:t>
            </a:r>
            <a:r>
              <a:rPr lang="en-US" sz="1800" u="sng">
                <a:solidFill>
                  <a:srgbClr val="0B0080"/>
                </a:solidFill>
                <a:effectLst/>
                <a:latin typeface="Arial" panose="020B0604020202020204" pitchFamily="34" charset="0"/>
                <a:ea typeface="Times New Roman" panose="02020603050405020304" pitchFamily="18" charset="0"/>
                <a:hlinkClick r:id="rId19" tooltip="Angiogenesis"/>
              </a:rPr>
              <a:t>tumor angiogenesis</a:t>
            </a:r>
            <a:r>
              <a:rPr lang="en-US" sz="1800">
                <a:solidFill>
                  <a:srgbClr val="252525"/>
                </a:solidFill>
                <a:effectLst/>
                <a:latin typeface="Arial" panose="020B0604020202020204" pitchFamily="34" charset="0"/>
                <a:ea typeface="Times New Roman" panose="02020603050405020304" pitchFamily="18" charset="0"/>
              </a:rPr>
              <a:t> and hindering the </a:t>
            </a:r>
            <a:r>
              <a:rPr lang="en-US" sz="1800" err="1">
                <a:solidFill>
                  <a:srgbClr val="252525"/>
                </a:solidFill>
                <a:effectLst/>
                <a:latin typeface="Arial" panose="020B0604020202020204" pitchFamily="34" charset="0"/>
                <a:ea typeface="Times New Roman" panose="02020603050405020304" pitchFamily="18" charset="0"/>
              </a:rPr>
              <a:t>tumour</a:t>
            </a:r>
            <a:r>
              <a:rPr lang="en-US" sz="1800">
                <a:solidFill>
                  <a:srgbClr val="252525"/>
                </a:solidFill>
                <a:effectLst/>
                <a:latin typeface="Arial" panose="020B0604020202020204" pitchFamily="34" charset="0"/>
                <a:ea typeface="Times New Roman" panose="02020603050405020304" pitchFamily="18" charset="0"/>
              </a:rPr>
              <a:t> from connecting into the blood vessel system.</a:t>
            </a:r>
            <a:r>
              <a:rPr lang="en-US" sz="1800" u="sng" baseline="30000">
                <a:solidFill>
                  <a:srgbClr val="0B0080"/>
                </a:solidFill>
                <a:effectLst/>
                <a:latin typeface="Arial" panose="020B0604020202020204" pitchFamily="34" charset="0"/>
                <a:ea typeface="Times New Roman" panose="02020603050405020304" pitchFamily="18" charset="0"/>
                <a:hlinkClick r:id="rId20"/>
              </a:rPr>
              <a:t>[9]</a:t>
            </a:r>
            <a:r>
              <a:rPr lang="en-US" sz="1800" u="sng" baseline="30000">
                <a:solidFill>
                  <a:srgbClr val="0B0080"/>
                </a:solidFill>
                <a:effectLst/>
                <a:latin typeface="Arial" panose="020B0604020202020204" pitchFamily="34" charset="0"/>
                <a:ea typeface="Times New Roman" panose="02020603050405020304" pitchFamily="18" charset="0"/>
                <a:hlinkClick r:id="rId21"/>
              </a:rPr>
              <a:t>[10]</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Non-mammalian types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2" tooltip="Edit section: Non-mammalian type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Avian Type I IFNs have been characterized and preliminarily assigned to subtypes (IFN I, IFN II, and IFN III), but their classification into subtypes should await a more extensive characterization of avian genomes.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Functional lizard Type I IFNs can be found in lizard genome databases.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Turtle Type I IFNs have been purified (references from 1970s needed). They resemble mammalian homologs.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existence of amphibian Type I IFNs have been inferred by the discovery of the genes encoding their receptor chains. They have not yet been purified, or their genes cloned.</a:t>
            </a:r>
            <a:endParaRPr lang="en-NG" sz="1800">
              <a:effectLst/>
              <a:latin typeface="Times New Roman" panose="02020603050405020304" pitchFamily="18" charset="0"/>
              <a:ea typeface="Times New Roman" panose="02020603050405020304" pitchFamily="18" charset="0"/>
            </a:endParaRPr>
          </a:p>
          <a:p>
            <a:r>
              <a:rPr lang="en-US" sz="1800">
                <a:solidFill>
                  <a:srgbClr val="252525"/>
                </a:solidFill>
                <a:effectLst/>
                <a:latin typeface="Arial" panose="020B0604020202020204" pitchFamily="34" charset="0"/>
                <a:ea typeface="Calibri" panose="020F0502020204030204" pitchFamily="34" charset="0"/>
              </a:rPr>
              <a:t>Piscine (bony fish) Type I IFN has been cloned in several teleost species. With few exceptions, and in stark contrast to avian and especially mammalian IFNs, they are present as single genes (multiple genes are however seen in polyploid fish genomes, possibly arising from whole-genome duplication). Unlike amniote IFN genes, piscine Type I IFN genes contain introns, in similar positions as do their orthologs, certain interleukins</a:t>
            </a:r>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31</a:t>
            </a:fld>
            <a:endParaRPr lang="en-NG"/>
          </a:p>
        </p:txBody>
      </p:sp>
    </p:spTree>
    <p:extLst>
      <p:ext uri="{BB962C8B-B14F-4D97-AF65-F5344CB8AC3E}">
        <p14:creationId xmlns:p14="http://schemas.microsoft.com/office/powerpoint/2010/main" val="336278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IL-15</a:t>
            </a:r>
            <a:r>
              <a:rPr lang="en-US" sz="1800" b="1">
                <a:effectLst/>
                <a:latin typeface="Arial-BoldMT"/>
                <a:ea typeface="Calibri" panose="020F0502020204030204" pitchFamily="34" charset="0"/>
                <a:cs typeface="Arial-BoldMT"/>
              </a:rPr>
              <a:t>,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Interleukin 15</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(IL-15)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with structural similarity to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Interleukin 2"/>
              </a:rPr>
              <a:t>IL-2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Like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Interleukin 2"/>
              </a:rPr>
              <a:t>IL-2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IL-15 binds to and signals through a complex composed of IL-2/IL-15 receptor beta chain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IL-2 receptor"/>
              </a:rPr>
              <a:t>CD122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the common gamma chain (gamma-C,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tooltip="IL2RG"/>
              </a:rPr>
              <a:t>CD132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IL-15 is secreted by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Phagocytes"/>
              </a:rPr>
              <a:t>mononuclear phagocytes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some other cells) following infection </a:t>
            </a:r>
            <a:r>
              <a:rPr lang="en-US" sz="1800"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by</a:t>
            </a:r>
            <a:r>
              <a:rPr lang="en-US" sz="1800" u="sng" err="1">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tooltip="Virus"/>
              </a:rPr>
              <a:t>virus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(es). This cytokine induces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Cell proliferation"/>
              </a:rPr>
              <a:t>cell proliferation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of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0" tooltip="Natural killer cell"/>
              </a:rPr>
              <a:t>natural killer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cells of the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1" tooltip="Innate immune system"/>
              </a:rPr>
              <a:t>innate immune system</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whose principal role is to kill virally infected cells.</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Expression</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 tooltip="Edit section: Expression"/>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Interleukin - 15 (IL-15) was discovered in 1994 by two different laboratories, and characterized as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 tooltip="T cell"/>
              </a:rPr>
              <a:t>T cell</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 tooltip="Growth factor"/>
              </a:rPr>
              <a:t>growth factor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a:rPr>
              <a:t>[1]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Together with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Interleukin 2"/>
              </a:rPr>
              <a:t>interleukin 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Interleukin 2"/>
              </a:rPr>
              <a:t>IL-2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 tooltip="Interleukin 4"/>
              </a:rPr>
              <a:t>interleukin 4</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 tooltip="Interleukin-4"/>
              </a:rPr>
              <a:t>IL-4</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 tooltip="Interleukin 7"/>
              </a:rPr>
              <a:t>interleukin 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 tooltip="Interleukin 7"/>
              </a:rPr>
              <a:t>IL-7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9" tooltip="Interleukin 9"/>
              </a:rPr>
              <a:t>interleukin 9</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9" tooltip="Interleukin 9"/>
              </a:rPr>
              <a:t>IL-9</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0" tooltip="Granulocyte colony-stimulating factor"/>
              </a:rPr>
              <a:t>granulocyte colony-stimulating factor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1" tooltip="G-CSF"/>
              </a:rPr>
              <a:t>G-CSF</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2" tooltip="Granulocyte-macrophage colony-stimulating factor"/>
              </a:rPr>
              <a:t>granulocyte-macrophage colony-stimulating factor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3" tooltip="GM-CSF"/>
              </a:rPr>
              <a:t>GM-CSF</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belonging to the four α-helix bundle family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 tooltip="Cytokine"/>
              </a:rPr>
              <a:t>cytokine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a:rPr>
              <a:t>[1]</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4"/>
              </a:rPr>
              <a:t>[2]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IL-15 is constitutively expressed by a large number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5" tooltip="Cell types"/>
              </a:rPr>
              <a:t>cell types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6" tooltip="Tissue (biology)"/>
              </a:rPr>
              <a:t>tissues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including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7" tooltip="Monocytes"/>
              </a:rPr>
              <a:t>monocytes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8" tooltip="Macrophages"/>
              </a:rPr>
              <a:t>macrophages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9" tooltip="Dendritic cells"/>
              </a:rPr>
              <a:t>dendritic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0" tooltip="Dendritic cell"/>
              </a:rPr>
              <a:t>DC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1" tooltip="Keratinocytes"/>
              </a:rPr>
              <a:t>keratinocytes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2" tooltip="Fibroblasts"/>
              </a:rPr>
              <a:t>fibroblasts</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and</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3" tooltip="Nerve cells"/>
              </a:rPr>
              <a:t>nerve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4"/>
              </a:rPr>
              <a:t>[3]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As a pleiotropic cytokine plays an important role in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5" tooltip="Innate"/>
              </a:rPr>
              <a:t>innate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6" tooltip="Adaptive immunity"/>
              </a:rPr>
              <a:t>adaptive immunity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7"/>
              </a:rPr>
              <a:t>[4]</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Gene</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8" tooltip="Edit section: Gene"/>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IL -15 is 14-15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9" tooltip="Glycoprotein"/>
              </a:rPr>
              <a:t>glycoprotein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encoded by the 34 kb region 4q31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0" tooltip="Chromosome"/>
              </a:rPr>
              <a:t>chromosome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4, and by the central region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1" tooltip="Chromosome 8"/>
              </a:rPr>
              <a:t>chromosome 8</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2" tooltip="Mice"/>
              </a:rPr>
              <a:t>mice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3"/>
              </a:rPr>
              <a:t>[5]</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human IL-15</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4" tooltip="Gene"/>
              </a:rPr>
              <a:t>gene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comprises nine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5" tooltip="Exons"/>
              </a:rPr>
              <a:t>exons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(1 - 8 and 4A) and eight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6" tooltip="Introns"/>
              </a:rPr>
              <a:t>introns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four of which (exons 5 through 8) code for the mature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7" tooltip="Protein"/>
              </a:rPr>
              <a:t>protein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(Figure 1).</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a:rPr>
              <a:t>[1]</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Figure 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 -15 is 14-15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glycoprotein encoded by the 34 kb region on chromosome 4q31, and by central region of chromosome 8 in mice. The human IL-15 gene comprises nine exons (1 - 8 and 4A) and eight introns, four of which (exons 5 through 8) code for the mature protein.</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Two alternatively spliced transcript variants of this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4" tooltip="Gene"/>
              </a:rPr>
              <a:t>gene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encoding the same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7" tooltip="Protein"/>
              </a:rPr>
              <a:t>protein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have been reported.</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8"/>
              </a:rPr>
              <a:t>[6]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originally identified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9" tooltip="Isoform"/>
              </a:rPr>
              <a:t>isoform</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with long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0" tooltip="Signal peptide"/>
              </a:rPr>
              <a:t>signal peptide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of 48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1" tooltip="Amino acids"/>
              </a:rPr>
              <a:t>amino acids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(IL-15 LSP) consisted of a 316 bp 5’-untranslated region (UTR), 486 bp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2" tooltip="Coding sequence"/>
              </a:rPr>
              <a:t>coding sequence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the C-terminus 400 bp 3’-UTR region. The other isoform (IL-15 SSP) has a short signal peptide of 21 amino acids encoded by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5" tooltip="Exons"/>
              </a:rPr>
              <a:t>exons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4A and 5.</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a:rPr>
              <a:t>[1]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Both isoforms shared 11 amino acids between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0" tooltip="Signal peptide"/>
              </a:rPr>
              <a:t>signal sequences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of the N-terminus.</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3"/>
              </a:rPr>
              <a:t>[7]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Although both isoforms produce the same mature protein, they differ in their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4" tooltip="Protein targeting"/>
              </a:rPr>
              <a:t>cellular trafficking</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a:rPr>
              <a:t>[1]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IL-15 LSP isoform was identified in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5" tooltip="Golgi apparatus"/>
              </a:rPr>
              <a:t>Golgi apparatus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[GC], early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6" tooltip="Endosomes"/>
              </a:rPr>
              <a:t>endosomes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in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7" tooltip="Endoplasmic reticulum"/>
              </a:rPr>
              <a:t>endoplasmic reticulum</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(ER). It exists in two forms, secreted and membrane-bound particularly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on</a:t>
            </a:r>
            <a:r>
              <a:rPr lang="en-US" sz="1800" u="none" strike="noStrike"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9" tooltip="Dendritic cells"/>
              </a:rPr>
              <a:t>dendritic</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9" tooltip="Dendritic cells"/>
              </a:rPr>
              <a:t>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On the other hand IL-15 SSP isoform is not secreted and it appears to be restricted to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8" tooltip="Cytoplasm"/>
              </a:rPr>
              <a:t>cytoplasm</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9" tooltip="Cell nucleus"/>
              </a:rPr>
              <a:t>nucleus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where plays an important role in the regulation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0" tooltip="Cell cycle"/>
              </a:rPr>
              <a:t>cell cycle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a:rPr>
              <a:t>[1]</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It has been demonstrated that two isoforms of IL-15 mRNA are generated by alternatively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1" tooltip="RNA splicing"/>
              </a:rPr>
              <a:t>splicing</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 mice. The isoform which had an alternative exon 5 containing another 3’ splicing site, exhibited a high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2" tooltip="Translation (biology)"/>
              </a:rPr>
              <a:t>translational</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efficiency, and the product lack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3" tooltip="Hydrophobe"/>
              </a:rPr>
              <a:t>hydrophobic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4" tooltip="Protein domain"/>
              </a:rPr>
              <a:t>domains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0" tooltip="Signal peptide"/>
              </a:rPr>
              <a:t>signal sequence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of the N-terminus. This suggests that the protein derived from this isoform is located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intracellulary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other isoform with normal exon 5, which is generated by integral splicing of the alternative exon 5, may be released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extracellulary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5"/>
              </a:rPr>
              <a:t>[8]</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Although IL-15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6" tooltip="MRNA"/>
              </a:rPr>
              <a:t>mRNA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can be found in many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7" tooltip="Cell (biology)"/>
              </a:rPr>
              <a:t>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6" tooltip="Tissue (biology)"/>
              </a:rPr>
              <a:t>tissues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including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8" tooltip="Mast cells"/>
              </a:rPr>
              <a:t>mast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9" tooltip="Cancer cells"/>
              </a:rPr>
              <a:t>cancer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or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2" tooltip="Fibroblasts"/>
              </a:rPr>
              <a:t>fibroblasts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this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 tooltip="Cytokine"/>
              </a:rPr>
              <a:t>cytokine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is produce as a mature protein mainly by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9" tooltip="Dendritic cells"/>
              </a:rPr>
              <a:t>dendritic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7" tooltip="Monocytes"/>
              </a:rPr>
              <a:t>monocytes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8" tooltip="Macrophages"/>
              </a:rPr>
              <a:t>macrophages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This discrepancy between the wide appearance of IL-15 mRNA and limited production of protein might be explained by the presence of the twelve in humans and five in mice upstream initiating codons, which can repress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2" tooltip="Translation (biology)"/>
              </a:rPr>
              <a:t>translation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of IL-15 mRNA. Translational inactive mRNA is stored within the cell and can be induced upon specific signal.</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0"/>
              </a:rPr>
              <a:t>[9]</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Expression of IL-15 can be stimulated by cytokine such as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3" tooltip="GM-CSF"/>
              </a:rPr>
              <a:t>GM-CSF</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6" tooltip="MRNA"/>
              </a:rPr>
              <a:t>double-strand mRNA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unmethylated CpG oligonucleotides,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1" tooltip="Lipopolysaccharide"/>
              </a:rPr>
              <a:t>lipopolysaccharide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(LPS) through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2" tooltip="Toll-like receptors"/>
              </a:rPr>
              <a:t>Toll-like receptors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(TLR),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3" tooltip="Interferon gamma"/>
              </a:rPr>
              <a:t>interferon gamma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4" tooltip="IFN-γ"/>
              </a:rPr>
              <a:t>IFN-γ</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or after infection of monocytes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5" tooltip="Herpes simplex virus"/>
              </a:rPr>
              <a:t>herpes virus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6" tooltip="Mycobacterium tuberculosis"/>
              </a:rPr>
              <a:t>Mycobacterium tuberculosis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i="1"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7" tooltip="Candida albicans"/>
              </a:rPr>
              <a:t>Candida albicans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(Figure 2).</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8"/>
              </a:rPr>
              <a:t>[10]</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Signaling</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9" tooltip="Edit section: Signaling"/>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Figure 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main mechanism of IL-15 signaling is trans-presentation which is mediated by membrane-bound complex IL-15/IL-15Rα. Signaling pathway of IL-15 begins with biding to IL-15Rα receptor, with subsequent presentation to surrounding cells bearing IL-15Rβ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complex on their cell surface.</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Figure 4.</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IL-15 bind to IL-15Rα receptor alone with affinity (K</a:t>
            </a:r>
            <a:r>
              <a:rPr lang="en-US" sz="1800" baseline="-25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 1.10</a:t>
            </a:r>
            <a:r>
              <a:rPr lang="en-US" sz="1800" baseline="30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11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 It can also bind to IL-15Rβ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signaling complex with lower affinity (Ka = 1.10</a:t>
            </a:r>
            <a:r>
              <a:rPr lang="en-US" sz="1800" baseline="30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9</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Figure 5.</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Signaling pathway of IL-15 begins with biding to IL-15Rα receptor, with subsequent presentation to surrounding cells bearing IL-15Rβ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complex on their cell surface. Upon binding IL-15β subunit activates Janus kinase 1 (Jak1) and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subunit Janus kinase 2 (Jak2), which leads to phosphorylation and activation of signal transducer and activator of transcription 3 (STAT3) and STAT5. Due to sharing of receptor subunits between IL-2 and IL-15, both of these cytokines have similar downstream effects including the induction of B-cell lymphoma (Bcl-2), MAP (mitogen-activated protein kinase) kinase pathway and the phosphorylation of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Lck</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(lymphocyte-activated protein tyrosine kinase) and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Syk</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(spleen tyrosine kinase) kinases, which leads to cell proliferation and maturation.</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0"/>
              </a:spcAft>
            </a:pP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Figure 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second mechanism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pof</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IL-15 action is cis-presentation, when il-15 is presented by IL-15Rα to 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signaling complex on the same cell. This mechanism is mediated by the C-terminus flexibility which is mediated by 32 amino acids linker and/or 74 amino acids long PT region.</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prevailing mechanism of IL-15 action seems to be </a:t>
            </a:r>
            <a:r>
              <a:rPr lang="en-US" sz="1800" u="none" strike="noStrike"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0" tooltip="Juxtacrine signaling"/>
              </a:rPr>
              <a:t>juxtacrine</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0" tooltip="Juxtacrine signaling"/>
              </a:rPr>
              <a:t> signaling</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or also determined as cell-to-cell contact. It also includes intracrine and reverse signaling. IL-15 was initially characterized as a soluble molecule. Later it was shown that IL-15 also exists as a membrane-bound form which represents the major form of IL-15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7" tooltip="Protein"/>
              </a:rPr>
              <a:t>protein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 membrane-bound form it could be bound directly to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1" tooltip="Cellular membrane"/>
              </a:rPr>
              <a:t>cellular membrane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or presented by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2" tooltip="IL-15 receptor"/>
              </a:rPr>
              <a:t>IL-15Rα receptor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0"/>
              </a:rPr>
              <a:t>[9]</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main mechanism of IL-15 signaling is trans-presentation which is mediated by membrane-bound complex IL-15/IL-15Rα (Figure 3).</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3"/>
              </a:rPr>
              <a:t>[11]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IL-15 bind to IL-15Rα receptor alone with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4" tooltip="Affinity (pharmacology)"/>
              </a:rPr>
              <a:t>affinity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(K</a:t>
            </a:r>
            <a:r>
              <a:rPr lang="en-US" sz="1800" baseline="-25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 1.10</a:t>
            </a:r>
            <a:r>
              <a:rPr lang="en-US" sz="1800" baseline="30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11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 It can also bind to IL-15Rβ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a:t>
            </a:r>
            <a:r>
              <a:rPr lang="en-US" sz="1800" baseline="-250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signaling complex with lower affinity (K</a:t>
            </a:r>
            <a:r>
              <a:rPr lang="en-US" sz="1800" baseline="-25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 1.10</a:t>
            </a:r>
            <a:r>
              <a:rPr lang="en-US" sz="1800" baseline="30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9</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 (Figure 4).</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7"/>
              </a:rPr>
              <a:t>[4]</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Signaling pathway of IL-15 begins with binding to IL-15Rα receptor, with subsequent presentation to surrounding cells bearing IL-15Rβ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complex on their cell surface. Upon binding IL-15β subunit activates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5" tooltip="Janus kinase 1"/>
              </a:rPr>
              <a:t>Janus kinase 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5" tooltip="Janus kinase 1"/>
              </a:rPr>
              <a:t>Jak1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subunit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6" tooltip="Janus kinase 2"/>
              </a:rPr>
              <a:t>Janus kinase 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6" tooltip="Janus kinase 2"/>
              </a:rPr>
              <a:t>Jak2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which leads to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7" tooltip="Phosphorylation"/>
              </a:rPr>
              <a:t>phosphorylation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activation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8" tooltip="STAT3"/>
              </a:rPr>
              <a:t>signal transducer and activator of transcription 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8" tooltip="STAT3"/>
              </a:rPr>
              <a:t>STAT3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9" tooltip="STAT5"/>
              </a:rPr>
              <a:t>STAT5</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Due to sharing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0" tooltip="Receptor (immunology)"/>
              </a:rPr>
              <a:t>receptor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subunits between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Interleukin 2"/>
              </a:rPr>
              <a:t>IL-2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IL-15, both of these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 tooltip="Cytokine"/>
              </a:rPr>
              <a:t>cytokines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have similar downstream effects including the induction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1" tooltip="Bcl-2 family"/>
              </a:rPr>
              <a:t>B-cell lymphoma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1" tooltip="Bcl-2 family"/>
              </a:rPr>
              <a:t>Bcl-2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2" tooltip="MAP kinase"/>
              </a:rPr>
              <a:t>MAP</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3" tooltip="Mitogen-activated protein kinase"/>
              </a:rPr>
              <a:t>mitogen-activated protein kinase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kinase pathway and the phosphorylation of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Lck</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(lymphocyte-activated protein tyrosine kinase) and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Syk</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(spleen tyrosine kinase) kinases, which leads to cell proliferation and maturation (Figure 5).</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7"/>
              </a:rPr>
              <a:t>[4]</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4"/>
              </a:rPr>
              <a:t>[12]</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8" tooltip="Mast cells"/>
              </a:rPr>
              <a:t>mast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IL-15R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5" tooltip="Signaling pathway"/>
              </a:rPr>
              <a:t>signaling pathway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has been found to include Jak2 and STAT5 instead Jak1/3 and STAT3/5. Phosphorylation STATs form transcription factors and activate transcription of appropriate genes. The β chain of IL-15R recruits and also activates protein tyrosine kinases of the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Src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family including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Lck</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Fyn and Lyn kinase. It also activates phosphatidylinositol 3-kinase (PI3K) and AKT signaling pathway and induce expression of transcription factors including c-</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Fos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c-Jun, c-</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Myc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NF-</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κB</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0"/>
              </a:rPr>
              <a:t>[9]</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IL-15 is also able to bind to the 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signaling complex with intermediate affinity without requirement for IL-15Rα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rreceptor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Upon binding IL-15 to signaling complex activates kinases of the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Src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family including </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Lck</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Fyn, which subsequently activates PI3K and MAPK signaling pathway.</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6"/>
              </a:rPr>
              <a:t>[13]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second mechanism of IL-15 action is cis-presentation, when il-15 is presented by IL-15Rα to 15Rβ</a:t>
            </a:r>
            <a:r>
              <a:rPr lang="en-US" sz="18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γc</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signaling complex on the same cell. This mechanism is mediated by the C-terminus flexibility which is mediated by 32 amino acids linker and/or 74 amino acids long PT region (Figure 6).</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3"/>
              </a:rPr>
              <a:t>[11]</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Function</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7" tooltip="Edit section: Function"/>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Interleukin 15 (IL-15) regulates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 tooltip="T cell"/>
              </a:rPr>
              <a:t>T</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 tooltip="Natural killer cell"/>
              </a:rPr>
              <a:t>natural killer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(NK) cell activation and proliferation. Survival signals that maintain memory T cells in the absence of antigen are provided by IL-15. This cytokine is also implicated in NK cell development. In rodent lymphocytes, IL-15 prevents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8" tooltip="Apoptosis"/>
              </a:rPr>
              <a:t>apoptosis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by inducing an apoptosis inhibitor,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9" tooltip="BCL2-like 1 (gene)"/>
              </a:rPr>
              <a:t>BCL2L1</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/BCL-x(L).</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8"/>
              </a:rPr>
              <a:t>[6]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 humans with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0" tooltip="Coeliac disease"/>
              </a:rPr>
              <a:t>celiac disease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IL-15 similarly suppresses apoptosis in T-lymphocytes by inducing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1" tooltip="Bcl-2"/>
              </a:rPr>
              <a:t>Bcl-2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and/or </a:t>
            </a:r>
            <a:r>
              <a:rPr lang="en-US" sz="1800" u="none" strike="noStrike"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2" tooltip="Bcl-xL"/>
              </a:rPr>
              <a:t>Bcl-xL</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3"/>
              </a:rPr>
              <a:t>[14]</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 </a:t>
            </a:r>
            <a:r>
              <a:rPr lang="en-US" sz="1800" u="none" strike="noStrike"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4" tooltip="Erythropoietin"/>
              </a:rPr>
              <a:t>hematopoietin</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receptor, the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2" tooltip="IL-15 receptor"/>
              </a:rPr>
              <a:t>IL-15 receptor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that binds IL-15 propagates its function. Some subunits of the IL-15 receptor are shared in common with the receptor for a structurally related cytokine called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Interleukin 2"/>
              </a:rPr>
              <a:t>interleukin 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(IL-2) allowing both cytokines to compete for and negatively regulate each other's activity.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5" tooltip="CD8"/>
              </a:rPr>
              <a:t>CD8</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memory T cell number is controlled by a balance between IL-15 and IL-2. When IL-15 binds its receptor,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6" tooltip="Janus kinase"/>
              </a:rPr>
              <a:t>JAK kinase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8" tooltip="STAT3"/>
              </a:rPr>
              <a:t>STAT3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89" tooltip="STAT5"/>
              </a:rPr>
              <a:t>STAT5</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7" tooltip="STAT6"/>
              </a:rPr>
              <a:t>STAT6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8" tooltip="Transcription factor"/>
              </a:rPr>
              <a:t>transcription factors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are activated to elicit downstream signaling events.</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Disease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09" tooltip="Edit section: Diseas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Epstein-Barr virus</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0" tooltip="Edit section: Epstein-Barr virus"/>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humans with history of acute </a:t>
            </a:r>
            <a:r>
              <a:rPr lang="en-US" sz="1800" u="sng">
                <a:solidFill>
                  <a:srgbClr val="0B0080"/>
                </a:solidFill>
                <a:effectLst/>
                <a:latin typeface="Arial" panose="020B0604020202020204" pitchFamily="34" charset="0"/>
                <a:ea typeface="Times New Roman" panose="02020603050405020304" pitchFamily="18" charset="0"/>
                <a:hlinkClick r:id="rId111" tooltip="Infectious mononucleosis"/>
              </a:rPr>
              <a:t>infectious mononucleosis</a:t>
            </a:r>
            <a:r>
              <a:rPr lang="en-US" sz="1800">
                <a:solidFill>
                  <a:srgbClr val="252525"/>
                </a:solidFill>
                <a:effectLst/>
                <a:latin typeface="Arial" panose="020B0604020202020204" pitchFamily="34" charset="0"/>
                <a:ea typeface="Times New Roman" panose="02020603050405020304" pitchFamily="18" charset="0"/>
              </a:rPr>
              <a:t> (the syndrome associated with primary </a:t>
            </a:r>
            <a:r>
              <a:rPr lang="en-US" sz="1800" u="sng">
                <a:solidFill>
                  <a:srgbClr val="0B0080"/>
                </a:solidFill>
                <a:effectLst/>
                <a:latin typeface="Arial" panose="020B0604020202020204" pitchFamily="34" charset="0"/>
                <a:ea typeface="Times New Roman" panose="02020603050405020304" pitchFamily="18" charset="0"/>
                <a:hlinkClick r:id="rId112" tooltip="Epstein-Barr virus"/>
              </a:rPr>
              <a:t>Epstein-Barr virus</a:t>
            </a:r>
            <a:r>
              <a:rPr lang="en-US" sz="1800">
                <a:solidFill>
                  <a:srgbClr val="252525"/>
                </a:solidFill>
                <a:effectLst/>
                <a:latin typeface="Arial" panose="020B0604020202020204" pitchFamily="34" charset="0"/>
                <a:ea typeface="Times New Roman" panose="02020603050405020304" pitchFamily="18" charset="0"/>
              </a:rPr>
              <a:t> infection), IL-15R expressing lymphocytes are not detected—even 14 years after infection.</a:t>
            </a:r>
            <a:r>
              <a:rPr lang="en-US" sz="1800" u="sng" baseline="30000">
                <a:solidFill>
                  <a:srgbClr val="0B0080"/>
                </a:solidFill>
                <a:effectLst/>
                <a:latin typeface="Arial" panose="020B0604020202020204" pitchFamily="34" charset="0"/>
                <a:ea typeface="Times New Roman" panose="02020603050405020304" pitchFamily="18" charset="0"/>
                <a:hlinkClick r:id="rId113"/>
              </a:rPr>
              <a:t>[15]</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Celiac disease</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4" tooltip="Edit section: Celiac disease"/>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There have been recent studies suggesting that suppression of IL-15 may be a potential treatment for </a:t>
            </a:r>
            <a:r>
              <a:rPr lang="en-US" sz="1800" u="sng">
                <a:solidFill>
                  <a:srgbClr val="0B0080"/>
                </a:solidFill>
                <a:effectLst/>
                <a:latin typeface="Arial" panose="020B0604020202020204" pitchFamily="34" charset="0"/>
                <a:ea typeface="Times New Roman" panose="02020603050405020304" pitchFamily="18" charset="0"/>
                <a:hlinkClick r:id="rId115" tooltip="Celiac disease"/>
              </a:rPr>
              <a:t>celiac disease</a:t>
            </a:r>
            <a:r>
              <a:rPr lang="en-US" sz="1800">
                <a:solidFill>
                  <a:srgbClr val="252525"/>
                </a:solidFill>
                <a:effectLst/>
                <a:latin typeface="Arial" panose="020B0604020202020204" pitchFamily="34" charset="0"/>
                <a:ea typeface="Times New Roman" panose="02020603050405020304" pitchFamily="18" charset="0"/>
              </a:rPr>
              <a:t> and even presents the possibility of preventing its development. In one study with mice blocking IL-15 with an antibody led to the reversal of autoimmune intestinal damage.</a:t>
            </a:r>
            <a:r>
              <a:rPr lang="en-US" sz="1800" u="sng" baseline="30000">
                <a:solidFill>
                  <a:srgbClr val="0B0080"/>
                </a:solidFill>
                <a:effectLst/>
                <a:latin typeface="Arial" panose="020B0604020202020204" pitchFamily="34" charset="0"/>
                <a:ea typeface="Times New Roman" panose="02020603050405020304" pitchFamily="18" charset="0"/>
                <a:hlinkClick r:id="rId116"/>
              </a:rPr>
              <a:t>[16]</a:t>
            </a:r>
            <a:r>
              <a:rPr lang="en-US" sz="1800">
                <a:solidFill>
                  <a:srgbClr val="252525"/>
                </a:solidFill>
                <a:effectLst/>
                <a:latin typeface="Arial" panose="020B0604020202020204" pitchFamily="34" charset="0"/>
                <a:ea typeface="Times New Roman" panose="02020603050405020304" pitchFamily="18" charset="0"/>
              </a:rPr>
              <a:t> In another study mice used were able to eat </a:t>
            </a:r>
            <a:r>
              <a:rPr lang="en-US" sz="1800" u="sng" err="1">
                <a:solidFill>
                  <a:srgbClr val="0B0080"/>
                </a:solidFill>
                <a:effectLst/>
                <a:latin typeface="Arial" panose="020B0604020202020204" pitchFamily="34" charset="0"/>
                <a:ea typeface="Times New Roman" panose="02020603050405020304" pitchFamily="18" charset="0"/>
                <a:hlinkClick r:id="rId117" tooltip="Gluten"/>
              </a:rPr>
              <a:t>gluten</a:t>
            </a:r>
            <a:r>
              <a:rPr lang="en-US" sz="1800" err="1">
                <a:solidFill>
                  <a:srgbClr val="252525"/>
                </a:solidFill>
                <a:effectLst/>
                <a:latin typeface="Arial" panose="020B0604020202020204" pitchFamily="34" charset="0"/>
                <a:ea typeface="Times New Roman" panose="02020603050405020304" pitchFamily="18" charset="0"/>
              </a:rPr>
              <a:t>without</a:t>
            </a:r>
            <a:r>
              <a:rPr lang="en-US" sz="1800">
                <a:solidFill>
                  <a:srgbClr val="252525"/>
                </a:solidFill>
                <a:effectLst/>
                <a:latin typeface="Arial" panose="020B0604020202020204" pitchFamily="34" charset="0"/>
                <a:ea typeface="Times New Roman" panose="02020603050405020304" pitchFamily="18" charset="0"/>
              </a:rPr>
              <a:t> developing symptoms.</a:t>
            </a:r>
            <a:r>
              <a:rPr lang="en-US" sz="1800" u="sng" baseline="30000">
                <a:solidFill>
                  <a:srgbClr val="0B0080"/>
                </a:solidFill>
                <a:effectLst/>
                <a:latin typeface="Arial" panose="020B0604020202020204" pitchFamily="34" charset="0"/>
                <a:ea typeface="Times New Roman" panose="02020603050405020304" pitchFamily="18" charset="0"/>
                <a:hlinkClick r:id="rId118"/>
              </a:rPr>
              <a:t>[17]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Immunotherapy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19" tooltip="Edit section: Immunotherap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Metastatic cancer</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0" tooltip="Edit section: Metastatic cancer"/>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IL-15 has been shown to enhance the anti-tumor immunity of CD8+ T cells in pre-clinical models.</a:t>
            </a:r>
            <a:r>
              <a:rPr lang="en-US" sz="1800" u="sng" baseline="30000">
                <a:solidFill>
                  <a:srgbClr val="0B0080"/>
                </a:solidFill>
                <a:effectLst/>
                <a:latin typeface="Arial" panose="020B0604020202020204" pitchFamily="34" charset="0"/>
                <a:ea typeface="Times New Roman" panose="02020603050405020304" pitchFamily="18" charset="0"/>
                <a:hlinkClick r:id="rId121"/>
              </a:rPr>
              <a:t>[18]</a:t>
            </a:r>
            <a:r>
              <a:rPr lang="en-US" sz="1800" u="sng" baseline="30000">
                <a:solidFill>
                  <a:srgbClr val="0B0080"/>
                </a:solidFill>
                <a:effectLst/>
                <a:latin typeface="Arial" panose="020B0604020202020204" pitchFamily="34" charset="0"/>
                <a:ea typeface="Times New Roman" panose="02020603050405020304" pitchFamily="18" charset="0"/>
                <a:hlinkClick r:id="rId122"/>
              </a:rPr>
              <a:t>[19]</a:t>
            </a:r>
            <a:r>
              <a:rPr lang="en-US" sz="1800">
                <a:solidFill>
                  <a:srgbClr val="252525"/>
                </a:solidFill>
                <a:effectLst/>
                <a:latin typeface="Arial" panose="020B0604020202020204" pitchFamily="34" charset="0"/>
                <a:ea typeface="Times New Roman" panose="02020603050405020304" pitchFamily="18" charset="0"/>
              </a:rPr>
              <a:t> A </a:t>
            </a:r>
            <a:r>
              <a:rPr lang="en-US" sz="1800" u="sng">
                <a:solidFill>
                  <a:srgbClr val="0B0080"/>
                </a:solidFill>
                <a:effectLst/>
                <a:latin typeface="Arial" panose="020B0604020202020204" pitchFamily="34" charset="0"/>
                <a:ea typeface="Times New Roman" panose="02020603050405020304" pitchFamily="18" charset="0"/>
                <a:hlinkClick r:id="rId123" tooltip="Phase I clinical trial"/>
              </a:rPr>
              <a:t>phase I clinical trial</a:t>
            </a:r>
            <a:r>
              <a:rPr lang="en-US" sz="1800">
                <a:solidFill>
                  <a:srgbClr val="252525"/>
                </a:solidFill>
                <a:effectLst/>
                <a:latin typeface="Arial" panose="020B0604020202020204" pitchFamily="34" charset="0"/>
                <a:ea typeface="Times New Roman" panose="02020603050405020304" pitchFamily="18" charset="0"/>
              </a:rPr>
              <a:t> to evaluate the safety, dosing, and anti-</a:t>
            </a:r>
            <a:r>
              <a:rPr lang="en-US" sz="1800" err="1">
                <a:solidFill>
                  <a:srgbClr val="252525"/>
                </a:solidFill>
                <a:effectLst/>
                <a:latin typeface="Arial" panose="020B0604020202020204" pitchFamily="34" charset="0"/>
                <a:ea typeface="Times New Roman" panose="02020603050405020304" pitchFamily="18" charset="0"/>
              </a:rPr>
              <a:t>tumor</a:t>
            </a:r>
            <a:r>
              <a:rPr lang="en-US" sz="1800" u="sng" err="1">
                <a:solidFill>
                  <a:srgbClr val="0B0080"/>
                </a:solidFill>
                <a:effectLst/>
                <a:latin typeface="Arial" panose="020B0604020202020204" pitchFamily="34" charset="0"/>
                <a:ea typeface="Times New Roman" panose="02020603050405020304" pitchFamily="18" charset="0"/>
                <a:hlinkClick r:id="rId124" tooltip="Efficacy"/>
              </a:rPr>
              <a:t>efficacy</a:t>
            </a:r>
            <a:r>
              <a:rPr lang="en-US" sz="1800">
                <a:solidFill>
                  <a:srgbClr val="252525"/>
                </a:solidFill>
                <a:effectLst/>
                <a:latin typeface="Arial" panose="020B0604020202020204" pitchFamily="34" charset="0"/>
                <a:ea typeface="Times New Roman" panose="02020603050405020304" pitchFamily="18" charset="0"/>
              </a:rPr>
              <a:t> of IL-15 in patients with </a:t>
            </a:r>
            <a:r>
              <a:rPr lang="en-US" sz="1800" u="sng">
                <a:solidFill>
                  <a:srgbClr val="0B0080"/>
                </a:solidFill>
                <a:effectLst/>
                <a:latin typeface="Arial" panose="020B0604020202020204" pitchFamily="34" charset="0"/>
                <a:ea typeface="Times New Roman" panose="02020603050405020304" pitchFamily="18" charset="0"/>
                <a:hlinkClick r:id="rId125" tooltip="Metastasis"/>
              </a:rPr>
              <a:t>metastatic</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26" tooltip="Melanoma"/>
              </a:rPr>
              <a:t>melanoma</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27" tooltip="Renal cell carcinoma"/>
              </a:rPr>
              <a:t>renal cell carcinoma</a:t>
            </a:r>
            <a:r>
              <a:rPr lang="en-US" sz="1800">
                <a:solidFill>
                  <a:srgbClr val="252525"/>
                </a:solidFill>
                <a:effectLst/>
                <a:latin typeface="Arial" panose="020B0604020202020204" pitchFamily="34" charset="0"/>
                <a:ea typeface="Times New Roman" panose="02020603050405020304" pitchFamily="18" charset="0"/>
              </a:rPr>
              <a:t> (kidney cancer) has begun to </a:t>
            </a:r>
            <a:r>
              <a:rPr lang="en-US" sz="1800" u="sng">
                <a:solidFill>
                  <a:srgbClr val="663366"/>
                </a:solidFill>
                <a:effectLst/>
                <a:latin typeface="Arial" panose="020B0604020202020204" pitchFamily="34" charset="0"/>
                <a:ea typeface="Times New Roman" panose="02020603050405020304" pitchFamily="18" charset="0"/>
                <a:hlinkClick r:id="rId128" tooltip="wikt:enrollment"/>
              </a:rPr>
              <a:t>enroll</a:t>
            </a:r>
            <a:r>
              <a:rPr lang="en-US" sz="1800">
                <a:solidFill>
                  <a:srgbClr val="252525"/>
                </a:solidFill>
                <a:effectLst/>
                <a:latin typeface="Arial" panose="020B0604020202020204" pitchFamily="34" charset="0"/>
                <a:ea typeface="Times New Roman" panose="02020603050405020304" pitchFamily="18" charset="0"/>
              </a:rPr>
              <a:t> patients at the </a:t>
            </a:r>
            <a:r>
              <a:rPr lang="en-US" sz="1800" u="sng">
                <a:solidFill>
                  <a:srgbClr val="0B0080"/>
                </a:solidFill>
                <a:effectLst/>
                <a:latin typeface="Arial" panose="020B0604020202020204" pitchFamily="34" charset="0"/>
                <a:ea typeface="Times New Roman" panose="02020603050405020304" pitchFamily="18" charset="0"/>
                <a:hlinkClick r:id="rId129" tooltip="National Institutes of Health"/>
              </a:rPr>
              <a:t>National Institutes of Health</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30"/>
              </a:rPr>
              <a:t>[20]</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32</a:t>
            </a:fld>
            <a:endParaRPr lang="en-NG"/>
          </a:p>
        </p:txBody>
      </p:sp>
    </p:spTree>
    <p:extLst>
      <p:ext uri="{BB962C8B-B14F-4D97-AF65-F5344CB8AC3E}">
        <p14:creationId xmlns:p14="http://schemas.microsoft.com/office/powerpoint/2010/main" val="183795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spcAft>
                <a:spcPts val="300"/>
              </a:spcAft>
            </a:pPr>
            <a:r>
              <a:rPr lang="en-US" sz="14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TNF-α</a:t>
            </a:r>
            <a:r>
              <a:rPr lang="en-US" sz="1000" b="0" kern="0">
                <a:solidFill>
                  <a:srgbClr val="365F91"/>
                </a:solidFill>
                <a:effectLst/>
                <a:latin typeface="Arial-BoldMT"/>
                <a:ea typeface="Times New Roman" panose="02020603050405020304" pitchFamily="18" charset="0"/>
                <a:cs typeface="Arial-BoldMT"/>
              </a:rPr>
              <a:t> </a:t>
            </a:r>
            <a:r>
              <a:rPr lang="en-US" sz="215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Tumor necrosis factor alpha</a:t>
            </a:r>
            <a:endParaRPr lang="en-NG" sz="14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600" b="1">
                <a:solidFill>
                  <a:srgbClr val="252525"/>
                </a:solidFill>
                <a:effectLst/>
                <a:latin typeface="Arial" panose="020B0604020202020204" pitchFamily="34" charset="0"/>
                <a:ea typeface="Times New Roman" panose="02020603050405020304" pitchFamily="18" charset="0"/>
              </a:rPr>
              <a:t>Tumor necrosis factor</a:t>
            </a:r>
            <a:r>
              <a:rPr lang="en-US" sz="600">
                <a:solidFill>
                  <a:srgbClr val="252525"/>
                </a:solidFill>
                <a:effectLst/>
                <a:latin typeface="Arial" panose="020B0604020202020204" pitchFamily="34" charset="0"/>
                <a:ea typeface="Times New Roman" panose="02020603050405020304" pitchFamily="18" charset="0"/>
              </a:rPr>
              <a:t> (</a:t>
            </a:r>
            <a:r>
              <a:rPr lang="en-US" sz="600" b="1">
                <a:solidFill>
                  <a:srgbClr val="252525"/>
                </a:solidFill>
                <a:effectLst/>
                <a:latin typeface="Arial" panose="020B0604020202020204" pitchFamily="34" charset="0"/>
                <a:ea typeface="Times New Roman" panose="02020603050405020304" pitchFamily="18" charset="0"/>
              </a:rPr>
              <a:t>TNF</a:t>
            </a:r>
            <a:r>
              <a:rPr lang="en-US" sz="600">
                <a:solidFill>
                  <a:srgbClr val="252525"/>
                </a:solidFill>
                <a:effectLst/>
                <a:latin typeface="Arial" panose="020B0604020202020204" pitchFamily="34" charset="0"/>
                <a:ea typeface="Times New Roman" panose="02020603050405020304" pitchFamily="18" charset="0"/>
              </a:rPr>
              <a:t>, </a:t>
            </a:r>
            <a:r>
              <a:rPr lang="en-US" sz="600" b="1" err="1">
                <a:solidFill>
                  <a:srgbClr val="252525"/>
                </a:solidFill>
                <a:effectLst/>
                <a:latin typeface="Arial" panose="020B0604020202020204" pitchFamily="34" charset="0"/>
                <a:ea typeface="Times New Roman" panose="02020603050405020304" pitchFamily="18" charset="0"/>
              </a:rPr>
              <a:t>cachexin</a:t>
            </a:r>
            <a:r>
              <a:rPr lang="en-US" sz="600">
                <a:solidFill>
                  <a:srgbClr val="252525"/>
                </a:solidFill>
                <a:effectLst/>
                <a:latin typeface="Arial" panose="020B0604020202020204" pitchFamily="34" charset="0"/>
                <a:ea typeface="Times New Roman" panose="02020603050405020304" pitchFamily="18" charset="0"/>
              </a:rPr>
              <a:t>, or </a:t>
            </a:r>
            <a:r>
              <a:rPr lang="en-US" sz="600" b="1" err="1">
                <a:solidFill>
                  <a:srgbClr val="252525"/>
                </a:solidFill>
                <a:effectLst/>
                <a:latin typeface="Arial" panose="020B0604020202020204" pitchFamily="34" charset="0"/>
                <a:ea typeface="Times New Roman" panose="02020603050405020304" pitchFamily="18" charset="0"/>
              </a:rPr>
              <a:t>cachectin</a:t>
            </a:r>
            <a:r>
              <a:rPr lang="en-US" sz="600">
                <a:solidFill>
                  <a:srgbClr val="252525"/>
                </a:solidFill>
                <a:effectLst/>
                <a:latin typeface="Arial" panose="020B0604020202020204" pitchFamily="34" charset="0"/>
                <a:ea typeface="Times New Roman" panose="02020603050405020304" pitchFamily="18" charset="0"/>
              </a:rPr>
              <a:t>, and formerly known as </a:t>
            </a:r>
            <a:r>
              <a:rPr lang="en-US" sz="600" b="1">
                <a:solidFill>
                  <a:srgbClr val="252525"/>
                </a:solidFill>
                <a:effectLst/>
                <a:latin typeface="Arial" panose="020B0604020202020204" pitchFamily="34" charset="0"/>
                <a:ea typeface="Times New Roman" panose="02020603050405020304" pitchFamily="18" charset="0"/>
              </a:rPr>
              <a:t>tumor necrosis factor alpha</a:t>
            </a:r>
            <a:r>
              <a:rPr lang="en-US" sz="600">
                <a:solidFill>
                  <a:srgbClr val="252525"/>
                </a:solidFill>
                <a:effectLst/>
                <a:latin typeface="Arial" panose="020B0604020202020204" pitchFamily="34" charset="0"/>
                <a:ea typeface="Times New Roman" panose="02020603050405020304" pitchFamily="18" charset="0"/>
              </a:rPr>
              <a:t> or </a:t>
            </a:r>
            <a:r>
              <a:rPr lang="en-US" sz="600" b="1">
                <a:solidFill>
                  <a:srgbClr val="252525"/>
                </a:solidFill>
                <a:effectLst/>
                <a:latin typeface="Arial" panose="020B0604020202020204" pitchFamily="34" charset="0"/>
                <a:ea typeface="Times New Roman" panose="02020603050405020304" pitchFamily="18" charset="0"/>
              </a:rPr>
              <a:t>TNFα</a:t>
            </a:r>
            <a:r>
              <a:rPr lang="en-US" sz="600">
                <a:solidFill>
                  <a:srgbClr val="252525"/>
                </a:solidFill>
                <a:effectLst/>
                <a:latin typeface="Arial" panose="020B0604020202020204" pitchFamily="34" charset="0"/>
                <a:ea typeface="Times New Roman" panose="02020603050405020304" pitchFamily="18" charset="0"/>
              </a:rPr>
              <a:t>) is an </a:t>
            </a:r>
            <a:r>
              <a:rPr lang="en-US" sz="600" u="sng">
                <a:solidFill>
                  <a:srgbClr val="0B0080"/>
                </a:solidFill>
                <a:effectLst/>
                <a:latin typeface="Arial" panose="020B0604020202020204" pitchFamily="34" charset="0"/>
                <a:ea typeface="Times New Roman" panose="02020603050405020304" pitchFamily="18" charset="0"/>
                <a:hlinkClick r:id="rId3" tooltip="Adipokine"/>
              </a:rPr>
              <a:t>adipokine</a:t>
            </a:r>
            <a:r>
              <a:rPr lang="en-US" sz="600">
                <a:solidFill>
                  <a:srgbClr val="252525"/>
                </a:solidFill>
                <a:effectLst/>
                <a:latin typeface="Arial" panose="020B0604020202020204" pitchFamily="34" charset="0"/>
                <a:ea typeface="Times New Roman" panose="02020603050405020304" pitchFamily="18" charset="0"/>
              </a:rPr>
              <a:t> involved in </a:t>
            </a:r>
            <a:r>
              <a:rPr lang="en-US" sz="600" err="1">
                <a:solidFill>
                  <a:srgbClr val="252525"/>
                </a:solidFill>
                <a:effectLst/>
                <a:latin typeface="Arial" panose="020B0604020202020204" pitchFamily="34" charset="0"/>
                <a:ea typeface="Times New Roman" panose="02020603050405020304" pitchFamily="18" charset="0"/>
              </a:rPr>
              <a:t>systemic</a:t>
            </a:r>
            <a:r>
              <a:rPr lang="en-US" sz="600" u="sng" err="1">
                <a:solidFill>
                  <a:srgbClr val="0B0080"/>
                </a:solidFill>
                <a:effectLst/>
                <a:latin typeface="Arial" panose="020B0604020202020204" pitchFamily="34" charset="0"/>
                <a:ea typeface="Times New Roman" panose="02020603050405020304" pitchFamily="18" charset="0"/>
                <a:hlinkClick r:id="rId4" tooltip="Inflammation"/>
              </a:rPr>
              <a:t>inflammation</a:t>
            </a:r>
            <a:r>
              <a:rPr lang="en-US" sz="600">
                <a:solidFill>
                  <a:srgbClr val="252525"/>
                </a:solidFill>
                <a:effectLst/>
                <a:latin typeface="Arial" panose="020B0604020202020204" pitchFamily="34" charset="0"/>
                <a:ea typeface="Times New Roman" panose="02020603050405020304" pitchFamily="18" charset="0"/>
              </a:rPr>
              <a:t> and is a member of a group of cytokines that stimulate the </a:t>
            </a:r>
            <a:r>
              <a:rPr lang="en-US" sz="600" u="sng">
                <a:solidFill>
                  <a:srgbClr val="0B0080"/>
                </a:solidFill>
                <a:effectLst/>
                <a:latin typeface="Arial" panose="020B0604020202020204" pitchFamily="34" charset="0"/>
                <a:ea typeface="Times New Roman" panose="02020603050405020304" pitchFamily="18" charset="0"/>
                <a:hlinkClick r:id="rId5" tooltip="Acute phase reaction"/>
              </a:rPr>
              <a:t>acute phase reaction</a:t>
            </a:r>
            <a:r>
              <a:rPr lang="en-US" sz="600">
                <a:solidFill>
                  <a:srgbClr val="252525"/>
                </a:solidFill>
                <a:effectLst/>
                <a:latin typeface="Arial" panose="020B0604020202020204" pitchFamily="34" charset="0"/>
                <a:ea typeface="Times New Roman" panose="02020603050405020304" pitchFamily="18" charset="0"/>
              </a:rPr>
              <a:t>. It is produced chiefly by activated </a:t>
            </a:r>
            <a:r>
              <a:rPr lang="en-US" sz="600" u="sng">
                <a:solidFill>
                  <a:srgbClr val="0B0080"/>
                </a:solidFill>
                <a:effectLst/>
                <a:latin typeface="Arial" panose="020B0604020202020204" pitchFamily="34" charset="0"/>
                <a:ea typeface="Times New Roman" panose="02020603050405020304" pitchFamily="18" charset="0"/>
                <a:hlinkClick r:id="rId6" tooltip="Macrophages"/>
              </a:rPr>
              <a:t>macrophages</a:t>
            </a:r>
            <a:r>
              <a:rPr lang="en-US" sz="600">
                <a:solidFill>
                  <a:srgbClr val="252525"/>
                </a:solidFill>
                <a:effectLst/>
                <a:latin typeface="Arial" panose="020B0604020202020204" pitchFamily="34" charset="0"/>
                <a:ea typeface="Times New Roman" panose="02020603050405020304" pitchFamily="18" charset="0"/>
              </a:rPr>
              <a:t> (M1), although it can be produced by many other cell types such as </a:t>
            </a:r>
            <a:r>
              <a:rPr lang="en-US" sz="600" u="sng">
                <a:solidFill>
                  <a:srgbClr val="0B0080"/>
                </a:solidFill>
                <a:effectLst/>
                <a:latin typeface="Arial" panose="020B0604020202020204" pitchFamily="34" charset="0"/>
                <a:ea typeface="Times New Roman" panose="02020603050405020304" pitchFamily="18" charset="0"/>
                <a:hlinkClick r:id="rId7" tooltip="CD4+ lymphocytes"/>
              </a:rPr>
              <a:t>CD4+ lymphocytes</a:t>
            </a:r>
            <a:r>
              <a:rPr lang="en-US" sz="600">
                <a:solidFill>
                  <a:srgbClr val="252525"/>
                </a:solidFill>
                <a:effectLst/>
                <a:latin typeface="Arial" panose="020B0604020202020204" pitchFamily="34" charset="0"/>
                <a:ea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hlinkClick r:id="rId8" tooltip="NK cells"/>
              </a:rPr>
              <a:t>NK cells</a:t>
            </a:r>
            <a:r>
              <a:rPr lang="en-US" sz="600">
                <a:solidFill>
                  <a:srgbClr val="252525"/>
                </a:solidFill>
                <a:effectLst/>
                <a:latin typeface="Arial" panose="020B0604020202020204" pitchFamily="34" charset="0"/>
                <a:ea typeface="Times New Roman" panose="02020603050405020304" pitchFamily="18" charset="0"/>
              </a:rPr>
              <a:t> and neurons.</a:t>
            </a:r>
            <a:r>
              <a:rPr lang="en-US" sz="600" u="sng" baseline="30000">
                <a:solidFill>
                  <a:srgbClr val="0B0080"/>
                </a:solidFill>
                <a:effectLst/>
                <a:latin typeface="Arial" panose="020B0604020202020204" pitchFamily="34" charset="0"/>
                <a:ea typeface="Times New Roman" panose="02020603050405020304" pitchFamily="18" charset="0"/>
                <a:hlinkClick r:id="rId9"/>
              </a:rPr>
              <a:t>[1]</a:t>
            </a:r>
            <a:endParaRPr lang="en-NG" sz="12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rPr>
              <a:t>The primary role of TNF is in the regulation of </a:t>
            </a:r>
            <a:r>
              <a:rPr lang="en-US" sz="600" u="sng">
                <a:solidFill>
                  <a:srgbClr val="0B0080"/>
                </a:solidFill>
                <a:effectLst/>
                <a:latin typeface="Arial" panose="020B0604020202020204" pitchFamily="34" charset="0"/>
                <a:ea typeface="Times New Roman" panose="02020603050405020304" pitchFamily="18" charset="0"/>
                <a:hlinkClick r:id="rId10" tooltip="Immune cells"/>
              </a:rPr>
              <a:t>immune cells</a:t>
            </a:r>
            <a:r>
              <a:rPr lang="en-US" sz="600">
                <a:solidFill>
                  <a:srgbClr val="252525"/>
                </a:solidFill>
                <a:effectLst/>
                <a:latin typeface="Arial" panose="020B0604020202020204" pitchFamily="34" charset="0"/>
                <a:ea typeface="Times New Roman" panose="02020603050405020304" pitchFamily="18" charset="0"/>
              </a:rPr>
              <a:t>. TNF, being an endogenous pyrogen, is able to induce fever, </a:t>
            </a:r>
            <a:r>
              <a:rPr lang="en-US" sz="600" u="sng">
                <a:solidFill>
                  <a:srgbClr val="0B0080"/>
                </a:solidFill>
                <a:effectLst/>
                <a:latin typeface="Arial" panose="020B0604020202020204" pitchFamily="34" charset="0"/>
                <a:ea typeface="Times New Roman" panose="02020603050405020304" pitchFamily="18" charset="0"/>
                <a:hlinkClick r:id="rId11" tooltip="Apoptosis"/>
              </a:rPr>
              <a:t>apoptotic</a:t>
            </a:r>
            <a:r>
              <a:rPr lang="en-US" sz="600">
                <a:solidFill>
                  <a:srgbClr val="252525"/>
                </a:solidFill>
                <a:effectLst/>
                <a:latin typeface="Arial" panose="020B0604020202020204" pitchFamily="34" charset="0"/>
                <a:ea typeface="Times New Roman" panose="02020603050405020304" pitchFamily="18" charset="0"/>
              </a:rPr>
              <a:t> cell death, </a:t>
            </a:r>
            <a:r>
              <a:rPr lang="en-US" sz="600" u="sng">
                <a:solidFill>
                  <a:srgbClr val="0B0080"/>
                </a:solidFill>
                <a:effectLst/>
                <a:latin typeface="Arial" panose="020B0604020202020204" pitchFamily="34" charset="0"/>
                <a:ea typeface="Times New Roman" panose="02020603050405020304" pitchFamily="18" charset="0"/>
                <a:hlinkClick r:id="rId12" tooltip="Cachexia"/>
              </a:rPr>
              <a:t>cachexia</a:t>
            </a:r>
            <a:r>
              <a:rPr lang="en-US" sz="600">
                <a:solidFill>
                  <a:srgbClr val="252525"/>
                </a:solidFill>
                <a:effectLst/>
                <a:latin typeface="Arial" panose="020B0604020202020204" pitchFamily="34" charset="0"/>
                <a:ea typeface="Times New Roman" panose="02020603050405020304" pitchFamily="18" charset="0"/>
              </a:rPr>
              <a:t>, inflammation and to inhibit </a:t>
            </a:r>
            <a:r>
              <a:rPr lang="en-US" sz="600" u="sng">
                <a:solidFill>
                  <a:srgbClr val="0B0080"/>
                </a:solidFill>
                <a:effectLst/>
                <a:latin typeface="Arial" panose="020B0604020202020204" pitchFamily="34" charset="0"/>
                <a:ea typeface="Times New Roman" panose="02020603050405020304" pitchFamily="18" charset="0"/>
                <a:hlinkClick r:id="rId13" tooltip="Tumorigenesis"/>
              </a:rPr>
              <a:t>tumorigenesis</a:t>
            </a:r>
            <a:r>
              <a:rPr lang="en-US" sz="600">
                <a:solidFill>
                  <a:srgbClr val="252525"/>
                </a:solidFill>
                <a:effectLst/>
                <a:latin typeface="Arial" panose="020B0604020202020204" pitchFamily="34" charset="0"/>
                <a:ea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hlinkClick r:id="rId14" tooltip="Viral replication"/>
              </a:rPr>
              <a:t>viral replication</a:t>
            </a:r>
            <a:r>
              <a:rPr lang="en-US" sz="600">
                <a:solidFill>
                  <a:srgbClr val="252525"/>
                </a:solidFill>
                <a:effectLst/>
                <a:latin typeface="Arial" panose="020B0604020202020204" pitchFamily="34" charset="0"/>
                <a:ea typeface="Times New Roman" panose="02020603050405020304" pitchFamily="18" charset="0"/>
              </a:rPr>
              <a:t> and respond to </a:t>
            </a:r>
            <a:r>
              <a:rPr lang="en-US" sz="600" u="sng">
                <a:solidFill>
                  <a:srgbClr val="0B0080"/>
                </a:solidFill>
                <a:effectLst/>
                <a:latin typeface="Arial" panose="020B0604020202020204" pitchFamily="34" charset="0"/>
                <a:ea typeface="Times New Roman" panose="02020603050405020304" pitchFamily="18" charset="0"/>
                <a:hlinkClick r:id="rId15" tooltip="Sepsis"/>
              </a:rPr>
              <a:t>sepsis</a:t>
            </a:r>
            <a:r>
              <a:rPr lang="en-US" sz="600">
                <a:solidFill>
                  <a:srgbClr val="252525"/>
                </a:solidFill>
                <a:effectLst/>
                <a:latin typeface="Arial" panose="020B0604020202020204" pitchFamily="34" charset="0"/>
                <a:ea typeface="Times New Roman" panose="02020603050405020304" pitchFamily="18" charset="0"/>
              </a:rPr>
              <a:t> via </a:t>
            </a:r>
            <a:r>
              <a:rPr lang="en-US" sz="600" u="sng">
                <a:solidFill>
                  <a:srgbClr val="0B0080"/>
                </a:solidFill>
                <a:effectLst/>
                <a:latin typeface="Arial" panose="020B0604020202020204" pitchFamily="34" charset="0"/>
                <a:ea typeface="Times New Roman" panose="02020603050405020304" pitchFamily="18" charset="0"/>
                <a:hlinkClick r:id="rId16" tooltip="Interleukin 1"/>
              </a:rPr>
              <a:t>IL1</a:t>
            </a:r>
            <a:r>
              <a:rPr lang="en-US" sz="600">
                <a:solidFill>
                  <a:srgbClr val="252525"/>
                </a:solidFill>
                <a:effectLst/>
                <a:latin typeface="Arial" panose="020B0604020202020204" pitchFamily="34" charset="0"/>
                <a:ea typeface="Times New Roman" panose="02020603050405020304" pitchFamily="18" charset="0"/>
              </a:rPr>
              <a:t> &amp; </a:t>
            </a:r>
            <a:r>
              <a:rPr lang="en-US" sz="600" u="sng">
                <a:solidFill>
                  <a:srgbClr val="0B0080"/>
                </a:solidFill>
                <a:effectLst/>
                <a:latin typeface="Arial" panose="020B0604020202020204" pitchFamily="34" charset="0"/>
                <a:ea typeface="Times New Roman" panose="02020603050405020304" pitchFamily="18" charset="0"/>
                <a:hlinkClick r:id="rId17" tooltip="Interleukin 6"/>
              </a:rPr>
              <a:t>IL6</a:t>
            </a:r>
            <a:r>
              <a:rPr lang="en-US" sz="600">
                <a:solidFill>
                  <a:srgbClr val="252525"/>
                </a:solidFill>
                <a:effectLst/>
                <a:latin typeface="Arial" panose="020B0604020202020204" pitchFamily="34" charset="0"/>
                <a:ea typeface="Times New Roman" panose="02020603050405020304" pitchFamily="18" charset="0"/>
              </a:rPr>
              <a:t> producing cells. Dysregulation of TNF production has been implicated in a variety of human </a:t>
            </a:r>
            <a:r>
              <a:rPr lang="en-US" sz="600" u="sng">
                <a:solidFill>
                  <a:srgbClr val="0B0080"/>
                </a:solidFill>
                <a:effectLst/>
                <a:latin typeface="Arial" panose="020B0604020202020204" pitchFamily="34" charset="0"/>
                <a:ea typeface="Times New Roman" panose="02020603050405020304" pitchFamily="18" charset="0"/>
                <a:hlinkClick r:id="rId18" tooltip="Disease"/>
              </a:rPr>
              <a:t>diseases</a:t>
            </a:r>
            <a:r>
              <a:rPr lang="en-US" sz="600">
                <a:solidFill>
                  <a:srgbClr val="252525"/>
                </a:solidFill>
                <a:effectLst/>
                <a:latin typeface="Arial" panose="020B0604020202020204" pitchFamily="34" charset="0"/>
                <a:ea typeface="Times New Roman" panose="02020603050405020304" pitchFamily="18" charset="0"/>
              </a:rPr>
              <a:t> including </a:t>
            </a:r>
            <a:r>
              <a:rPr lang="en-US" sz="600" u="sng">
                <a:solidFill>
                  <a:srgbClr val="0B0080"/>
                </a:solidFill>
                <a:effectLst/>
                <a:latin typeface="Arial" panose="020B0604020202020204" pitchFamily="34" charset="0"/>
                <a:ea typeface="Times New Roman" panose="02020603050405020304" pitchFamily="18" charset="0"/>
                <a:hlinkClick r:id="rId19" tooltip="Alzheimer's disease"/>
              </a:rPr>
              <a:t>Alzheimer's disease</a:t>
            </a:r>
            <a:r>
              <a:rPr lang="en-US" sz="600">
                <a:solidFill>
                  <a:srgbClr val="252525"/>
                </a:solidFill>
                <a:effectLst/>
                <a:latin typeface="Arial" panose="020B0604020202020204" pitchFamily="34" charset="0"/>
                <a:ea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hlinkClick r:id="rId20"/>
              </a:rPr>
              <a:t>[2]</a:t>
            </a:r>
            <a:r>
              <a:rPr lang="en-US" sz="600">
                <a:solidFill>
                  <a:srgbClr val="252525"/>
                </a:solidFill>
                <a:effectLst/>
                <a:latin typeface="Arial" panose="020B0604020202020204" pitchFamily="34" charset="0"/>
                <a:ea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hlinkClick r:id="rId21" tooltip="Cancer"/>
              </a:rPr>
              <a:t>cancer</a:t>
            </a:r>
            <a:r>
              <a:rPr lang="en-US" sz="600">
                <a:solidFill>
                  <a:srgbClr val="252525"/>
                </a:solidFill>
                <a:effectLst/>
                <a:latin typeface="Arial" panose="020B0604020202020204" pitchFamily="34" charset="0"/>
                <a:ea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hlinkClick r:id="rId22"/>
              </a:rPr>
              <a:t>[3]</a:t>
            </a:r>
            <a:r>
              <a:rPr lang="en-US" sz="600">
                <a:solidFill>
                  <a:srgbClr val="252525"/>
                </a:solidFill>
                <a:effectLst/>
                <a:latin typeface="Arial" panose="020B0604020202020204" pitchFamily="34" charset="0"/>
                <a:ea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hlinkClick r:id="rId23" tooltip="Major depression"/>
              </a:rPr>
              <a:t>major depression</a:t>
            </a:r>
            <a:r>
              <a:rPr lang="en-US" sz="600" u="sng" baseline="30000">
                <a:solidFill>
                  <a:srgbClr val="0B0080"/>
                </a:solidFill>
                <a:effectLst/>
                <a:latin typeface="Arial" panose="020B0604020202020204" pitchFamily="34" charset="0"/>
                <a:ea typeface="Times New Roman" panose="02020603050405020304" pitchFamily="18" charset="0"/>
                <a:hlinkClick r:id="rId24"/>
              </a:rPr>
              <a:t>[4]</a:t>
            </a:r>
            <a:r>
              <a:rPr lang="en-US" sz="600">
                <a:solidFill>
                  <a:srgbClr val="252525"/>
                </a:solidFill>
                <a:effectLst/>
                <a:latin typeface="Arial" panose="020B0604020202020204" pitchFamily="34" charset="0"/>
                <a:ea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hlinkClick r:id="rId25" tooltip="Inflammatory bowel disease"/>
              </a:rPr>
              <a:t>inflammatory bowel disease</a:t>
            </a:r>
            <a:r>
              <a:rPr lang="en-US" sz="600">
                <a:solidFill>
                  <a:srgbClr val="252525"/>
                </a:solidFill>
                <a:effectLst/>
                <a:latin typeface="Arial" panose="020B0604020202020204" pitchFamily="34" charset="0"/>
                <a:ea typeface="Times New Roman" panose="02020603050405020304" pitchFamily="18" charset="0"/>
              </a:rPr>
              <a:t> (IBD).</a:t>
            </a:r>
            <a:r>
              <a:rPr lang="en-US" sz="600" u="sng" baseline="30000">
                <a:solidFill>
                  <a:srgbClr val="0B0080"/>
                </a:solidFill>
                <a:effectLst/>
                <a:latin typeface="Arial" panose="020B0604020202020204" pitchFamily="34" charset="0"/>
                <a:ea typeface="Times New Roman" panose="02020603050405020304" pitchFamily="18" charset="0"/>
                <a:hlinkClick r:id="rId26"/>
              </a:rPr>
              <a:t>[5]</a:t>
            </a:r>
            <a:r>
              <a:rPr lang="en-US" sz="600">
                <a:solidFill>
                  <a:srgbClr val="252525"/>
                </a:solidFill>
                <a:effectLst/>
                <a:latin typeface="Arial" panose="020B0604020202020204" pitchFamily="34" charset="0"/>
                <a:ea typeface="Times New Roman" panose="02020603050405020304" pitchFamily="18" charset="0"/>
              </a:rPr>
              <a:t> While still controversial, studies of depression and IBD are currently being linked by TNF levels.</a:t>
            </a:r>
            <a:r>
              <a:rPr lang="en-US" sz="600" u="sng" baseline="30000">
                <a:solidFill>
                  <a:srgbClr val="0B0080"/>
                </a:solidFill>
                <a:effectLst/>
                <a:latin typeface="Arial" panose="020B0604020202020204" pitchFamily="34" charset="0"/>
                <a:ea typeface="Times New Roman" panose="02020603050405020304" pitchFamily="18" charset="0"/>
                <a:hlinkClick r:id="rId27"/>
              </a:rPr>
              <a:t>[6]</a:t>
            </a:r>
            <a:r>
              <a:rPr lang="en-US" sz="600">
                <a:solidFill>
                  <a:srgbClr val="252525"/>
                </a:solidFill>
                <a:effectLst/>
                <a:latin typeface="Arial" panose="020B0604020202020204" pitchFamily="34" charset="0"/>
                <a:ea typeface="Times New Roman" panose="02020603050405020304" pitchFamily="18" charset="0"/>
              </a:rPr>
              <a:t> Recombinant TNF is used as an </a:t>
            </a:r>
            <a:r>
              <a:rPr lang="en-US" sz="600" u="sng">
                <a:solidFill>
                  <a:srgbClr val="0B0080"/>
                </a:solidFill>
                <a:effectLst/>
                <a:latin typeface="Arial" panose="020B0604020202020204" pitchFamily="34" charset="0"/>
                <a:ea typeface="Times New Roman" panose="02020603050405020304" pitchFamily="18" charset="0"/>
                <a:hlinkClick r:id="rId28" tooltip="Immunostimulant"/>
              </a:rPr>
              <a:t>immunostimulant</a:t>
            </a:r>
            <a:r>
              <a:rPr lang="en-US" sz="600">
                <a:solidFill>
                  <a:srgbClr val="252525"/>
                </a:solidFill>
                <a:effectLst/>
                <a:latin typeface="Arial" panose="020B0604020202020204" pitchFamily="34" charset="0"/>
                <a:ea typeface="Times New Roman" panose="02020603050405020304" pitchFamily="18" charset="0"/>
              </a:rPr>
              <a:t> under the </a:t>
            </a:r>
            <a:r>
              <a:rPr lang="en-US" sz="600" u="sng" err="1">
                <a:solidFill>
                  <a:srgbClr val="0B0080"/>
                </a:solidFill>
                <a:effectLst/>
                <a:latin typeface="Arial" panose="020B0604020202020204" pitchFamily="34" charset="0"/>
                <a:ea typeface="Times New Roman" panose="02020603050405020304" pitchFamily="18" charset="0"/>
                <a:hlinkClick r:id="rId29" tooltip="International Nonproprietary Name"/>
              </a:rPr>
              <a:t>INN</a:t>
            </a:r>
            <a:r>
              <a:rPr lang="en-US" sz="600" b="1" err="1">
                <a:solidFill>
                  <a:srgbClr val="252525"/>
                </a:solidFill>
                <a:effectLst/>
                <a:latin typeface="Arial" panose="020B0604020202020204" pitchFamily="34" charset="0"/>
                <a:ea typeface="Times New Roman" panose="02020603050405020304" pitchFamily="18" charset="0"/>
              </a:rPr>
              <a:t>tasonermin</a:t>
            </a:r>
            <a:r>
              <a:rPr lang="en-US" sz="600">
                <a:solidFill>
                  <a:srgbClr val="252525"/>
                </a:solidFill>
                <a:effectLst/>
                <a:latin typeface="Arial" panose="020B0604020202020204" pitchFamily="34" charset="0"/>
                <a:ea typeface="Times New Roman" panose="02020603050405020304" pitchFamily="18" charset="0"/>
              </a:rPr>
              <a:t>. TNF can be produced ectopically in the setting of malignancy and parallels parathyroid hormone both in causing secondary hypercalcemia and in the cancers with which excessive production is associated.</a:t>
            </a:r>
            <a:endParaRPr lang="en-NG" sz="12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Discovery</a:t>
            </a:r>
            <a:r>
              <a:rPr lang="en-US" sz="1200" b="0">
                <a:solidFill>
                  <a:srgbClr val="555555"/>
                </a:solidFill>
                <a:effectLst/>
                <a:latin typeface="Arial" panose="020B0604020202020204" pitchFamily="34" charset="0"/>
                <a:ea typeface="Times New Roman" panose="02020603050405020304" pitchFamily="18" charset="0"/>
              </a:rPr>
              <a:t>[</a:t>
            </a:r>
            <a:r>
              <a:rPr lang="en-US" sz="1200" b="0" u="sng">
                <a:solidFill>
                  <a:srgbClr val="0B0080"/>
                </a:solidFill>
                <a:effectLst/>
                <a:latin typeface="Arial" panose="020B0604020202020204" pitchFamily="34" charset="0"/>
                <a:ea typeface="Times New Roman" panose="02020603050405020304" pitchFamily="18" charset="0"/>
                <a:hlinkClick r:id="rId30" tooltip="Edit section: Discovery"/>
              </a:rPr>
              <a:t>edit</a:t>
            </a:r>
            <a:r>
              <a:rPr lang="en-US" sz="12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rPr>
              <a:t>The theory of an </a:t>
            </a:r>
            <a:r>
              <a:rPr lang="en-US" sz="600" u="sng">
                <a:solidFill>
                  <a:srgbClr val="0B0080"/>
                </a:solidFill>
                <a:effectLst/>
                <a:latin typeface="Arial" panose="020B0604020202020204" pitchFamily="34" charset="0"/>
                <a:ea typeface="Times New Roman" panose="02020603050405020304" pitchFamily="18" charset="0"/>
                <a:hlinkClick r:id="rId31" tooltip="Anti-tumor"/>
              </a:rPr>
              <a:t>anti-tumoral</a:t>
            </a:r>
            <a:r>
              <a:rPr lang="en-US" sz="600">
                <a:solidFill>
                  <a:srgbClr val="252525"/>
                </a:solidFill>
                <a:effectLst/>
                <a:latin typeface="Arial" panose="020B0604020202020204" pitchFamily="34" charset="0"/>
                <a:ea typeface="Times New Roman" panose="02020603050405020304" pitchFamily="18" charset="0"/>
              </a:rPr>
              <a:t> response of the </a:t>
            </a:r>
            <a:r>
              <a:rPr lang="en-US" sz="600" u="sng">
                <a:solidFill>
                  <a:srgbClr val="0B0080"/>
                </a:solidFill>
                <a:effectLst/>
                <a:latin typeface="Arial" panose="020B0604020202020204" pitchFamily="34" charset="0"/>
                <a:ea typeface="Times New Roman" panose="02020603050405020304" pitchFamily="18" charset="0"/>
                <a:hlinkClick r:id="rId32" tooltip="Immune system"/>
              </a:rPr>
              <a:t>immune system</a:t>
            </a:r>
            <a:r>
              <a:rPr lang="en-US" sz="600">
                <a:solidFill>
                  <a:srgbClr val="252525"/>
                </a:solidFill>
                <a:effectLst/>
                <a:latin typeface="Arial" panose="020B0604020202020204" pitchFamily="34" charset="0"/>
                <a:ea typeface="Times New Roman" panose="02020603050405020304" pitchFamily="18" charset="0"/>
              </a:rPr>
              <a:t> </a:t>
            </a:r>
            <a:r>
              <a:rPr lang="en-US" sz="600" i="1" u="sng">
                <a:solidFill>
                  <a:srgbClr val="0B0080"/>
                </a:solidFill>
                <a:effectLst/>
                <a:latin typeface="Arial" panose="020B0604020202020204" pitchFamily="34" charset="0"/>
                <a:ea typeface="Times New Roman" panose="02020603050405020304" pitchFamily="18" charset="0"/>
                <a:hlinkClick r:id="rId33" tooltip="In vivo"/>
              </a:rPr>
              <a:t>in vivo</a:t>
            </a:r>
            <a:r>
              <a:rPr lang="en-US" sz="600">
                <a:solidFill>
                  <a:srgbClr val="252525"/>
                </a:solidFill>
                <a:effectLst/>
                <a:latin typeface="Arial" panose="020B0604020202020204" pitchFamily="34" charset="0"/>
                <a:ea typeface="Times New Roman" panose="02020603050405020304" pitchFamily="18" charset="0"/>
              </a:rPr>
              <a:t> was recognized by the physician </a:t>
            </a:r>
            <a:r>
              <a:rPr lang="en-US" sz="600" u="sng">
                <a:solidFill>
                  <a:srgbClr val="0B0080"/>
                </a:solidFill>
                <a:effectLst/>
                <a:latin typeface="Arial" panose="020B0604020202020204" pitchFamily="34" charset="0"/>
                <a:ea typeface="Times New Roman" panose="02020603050405020304" pitchFamily="18" charset="0"/>
                <a:hlinkClick r:id="rId34" tooltip="William B. Coley"/>
              </a:rPr>
              <a:t>William B. Coley</a:t>
            </a:r>
            <a:r>
              <a:rPr lang="en-US" sz="600">
                <a:solidFill>
                  <a:srgbClr val="252525"/>
                </a:solidFill>
                <a:effectLst/>
                <a:latin typeface="Arial" panose="020B0604020202020204" pitchFamily="34" charset="0"/>
                <a:ea typeface="Times New Roman" panose="02020603050405020304" pitchFamily="18" charset="0"/>
              </a:rPr>
              <a:t>. In 1968, Dr. Gale A Granger from </a:t>
            </a:r>
            <a:r>
              <a:rPr lang="en-US" sz="600" err="1">
                <a:solidFill>
                  <a:srgbClr val="252525"/>
                </a:solidFill>
                <a:effectLst/>
                <a:latin typeface="Arial" panose="020B0604020202020204" pitchFamily="34" charset="0"/>
                <a:ea typeface="Times New Roman" panose="02020603050405020304" pitchFamily="18" charset="0"/>
              </a:rPr>
              <a:t>the</a:t>
            </a:r>
            <a:r>
              <a:rPr lang="en-US" sz="600" u="sng" err="1">
                <a:solidFill>
                  <a:srgbClr val="0B0080"/>
                </a:solidFill>
                <a:effectLst/>
                <a:latin typeface="Arial" panose="020B0604020202020204" pitchFamily="34" charset="0"/>
                <a:ea typeface="Times New Roman" panose="02020603050405020304" pitchFamily="18" charset="0"/>
                <a:hlinkClick r:id="rId35" tooltip="University of California, Irvine"/>
              </a:rPr>
              <a:t>University</a:t>
            </a:r>
            <a:r>
              <a:rPr lang="en-US" sz="600" u="sng">
                <a:solidFill>
                  <a:srgbClr val="0B0080"/>
                </a:solidFill>
                <a:effectLst/>
                <a:latin typeface="Arial" panose="020B0604020202020204" pitchFamily="34" charset="0"/>
                <a:ea typeface="Times New Roman" panose="02020603050405020304" pitchFamily="18" charset="0"/>
                <a:hlinkClick r:id="rId35" tooltip="University of California, Irvine"/>
              </a:rPr>
              <a:t> of California, Irvine</a:t>
            </a:r>
            <a:r>
              <a:rPr lang="en-US" sz="600">
                <a:solidFill>
                  <a:srgbClr val="252525"/>
                </a:solidFill>
                <a:effectLst/>
                <a:latin typeface="Arial" panose="020B0604020202020204" pitchFamily="34" charset="0"/>
                <a:ea typeface="Times New Roman" panose="02020603050405020304" pitchFamily="18" charset="0"/>
              </a:rPr>
              <a:t>, reported a cytotoxic factor produced by </a:t>
            </a:r>
            <a:r>
              <a:rPr lang="en-US" sz="600" u="sng">
                <a:solidFill>
                  <a:srgbClr val="0B0080"/>
                </a:solidFill>
                <a:effectLst/>
                <a:latin typeface="Arial" panose="020B0604020202020204" pitchFamily="34" charset="0"/>
                <a:ea typeface="Times New Roman" panose="02020603050405020304" pitchFamily="18" charset="0"/>
                <a:hlinkClick r:id="rId36" tooltip="Lymphocytes"/>
              </a:rPr>
              <a:t>lymphocytes</a:t>
            </a:r>
            <a:r>
              <a:rPr lang="en-US" sz="600">
                <a:solidFill>
                  <a:srgbClr val="252525"/>
                </a:solidFill>
                <a:effectLst/>
                <a:latin typeface="Arial" panose="020B0604020202020204" pitchFamily="34" charset="0"/>
                <a:ea typeface="Times New Roman" panose="02020603050405020304" pitchFamily="18" charset="0"/>
              </a:rPr>
              <a:t> and named it </a:t>
            </a:r>
            <a:r>
              <a:rPr lang="en-US" sz="600" u="sng">
                <a:solidFill>
                  <a:srgbClr val="0B0080"/>
                </a:solidFill>
                <a:effectLst/>
                <a:latin typeface="Arial" panose="020B0604020202020204" pitchFamily="34" charset="0"/>
                <a:ea typeface="Times New Roman" panose="02020603050405020304" pitchFamily="18" charset="0"/>
                <a:hlinkClick r:id="rId37" tooltip="Lymphotoxin"/>
              </a:rPr>
              <a:t>lymphotoxin</a:t>
            </a:r>
            <a:r>
              <a:rPr lang="en-US" sz="600">
                <a:solidFill>
                  <a:srgbClr val="252525"/>
                </a:solidFill>
                <a:effectLst/>
                <a:latin typeface="Arial" panose="020B0604020202020204" pitchFamily="34" charset="0"/>
                <a:ea typeface="Times New Roman" panose="02020603050405020304" pitchFamily="18" charset="0"/>
              </a:rPr>
              <a:t> (LT).</a:t>
            </a:r>
            <a:r>
              <a:rPr lang="en-US" sz="600" u="sng" baseline="30000">
                <a:solidFill>
                  <a:srgbClr val="0B0080"/>
                </a:solidFill>
                <a:effectLst/>
                <a:latin typeface="Arial" panose="020B0604020202020204" pitchFamily="34" charset="0"/>
                <a:ea typeface="Times New Roman" panose="02020603050405020304" pitchFamily="18" charset="0"/>
                <a:hlinkClick r:id="rId38"/>
              </a:rPr>
              <a:t>[7]</a:t>
            </a:r>
            <a:r>
              <a:rPr lang="en-US" sz="600">
                <a:solidFill>
                  <a:srgbClr val="252525"/>
                </a:solidFill>
                <a:effectLst/>
                <a:latin typeface="Arial" panose="020B0604020202020204" pitchFamily="34" charset="0"/>
                <a:ea typeface="Times New Roman" panose="02020603050405020304" pitchFamily="18" charset="0"/>
              </a:rPr>
              <a:t> Credit for this discovery is shared by Dr. Nancy H. </a:t>
            </a:r>
            <a:r>
              <a:rPr lang="en-US" sz="600" err="1">
                <a:solidFill>
                  <a:srgbClr val="252525"/>
                </a:solidFill>
                <a:effectLst/>
                <a:latin typeface="Arial" panose="020B0604020202020204" pitchFamily="34" charset="0"/>
                <a:ea typeface="Times New Roman" panose="02020603050405020304" pitchFamily="18" charset="0"/>
              </a:rPr>
              <a:t>Ruddle</a:t>
            </a:r>
            <a:r>
              <a:rPr lang="en-US" sz="600">
                <a:solidFill>
                  <a:srgbClr val="252525"/>
                </a:solidFill>
                <a:effectLst/>
                <a:latin typeface="Arial" panose="020B0604020202020204" pitchFamily="34" charset="0"/>
                <a:ea typeface="Times New Roman" panose="02020603050405020304" pitchFamily="18" charset="0"/>
              </a:rPr>
              <a:t> from </a:t>
            </a:r>
            <a:r>
              <a:rPr lang="en-US" sz="600" u="sng">
                <a:solidFill>
                  <a:srgbClr val="0B0080"/>
                </a:solidFill>
                <a:effectLst/>
                <a:latin typeface="Arial" panose="020B0604020202020204" pitchFamily="34" charset="0"/>
                <a:ea typeface="Times New Roman" panose="02020603050405020304" pitchFamily="18" charset="0"/>
                <a:hlinkClick r:id="rId39" tooltip="Yale University"/>
              </a:rPr>
              <a:t>Yale University</a:t>
            </a:r>
            <a:r>
              <a:rPr lang="en-US" sz="600">
                <a:solidFill>
                  <a:srgbClr val="252525"/>
                </a:solidFill>
                <a:effectLst/>
                <a:latin typeface="Arial" panose="020B0604020202020204" pitchFamily="34" charset="0"/>
                <a:ea typeface="Times New Roman" panose="02020603050405020304" pitchFamily="18" charset="0"/>
              </a:rPr>
              <a:t>, who reported the same activity in a series of back-to-back articles published in the same month.</a:t>
            </a:r>
            <a:r>
              <a:rPr lang="en-US" sz="600" u="sng" baseline="30000">
                <a:solidFill>
                  <a:srgbClr val="0B0080"/>
                </a:solidFill>
                <a:effectLst/>
                <a:latin typeface="Arial" panose="020B0604020202020204" pitchFamily="34" charset="0"/>
                <a:ea typeface="Times New Roman" panose="02020603050405020304" pitchFamily="18" charset="0"/>
                <a:hlinkClick r:id="rId40"/>
              </a:rPr>
              <a:t>[8]</a:t>
            </a:r>
            <a:r>
              <a:rPr lang="en-US" sz="600">
                <a:solidFill>
                  <a:srgbClr val="252525"/>
                </a:solidFill>
                <a:effectLst/>
                <a:latin typeface="Arial" panose="020B0604020202020204" pitchFamily="34" charset="0"/>
                <a:ea typeface="Times New Roman" panose="02020603050405020304" pitchFamily="18" charset="0"/>
              </a:rPr>
              <a:t> Subsequently in 1975 Dr. </a:t>
            </a:r>
            <a:r>
              <a:rPr lang="en-US" sz="600" u="sng">
                <a:solidFill>
                  <a:srgbClr val="0B0080"/>
                </a:solidFill>
                <a:effectLst/>
                <a:latin typeface="Arial" panose="020B0604020202020204" pitchFamily="34" charset="0"/>
                <a:ea typeface="Times New Roman" panose="02020603050405020304" pitchFamily="18" charset="0"/>
                <a:hlinkClick r:id="rId41" tooltip="Lloyd J. Old"/>
              </a:rPr>
              <a:t>Lloyd J. Old</a:t>
            </a:r>
            <a:r>
              <a:rPr lang="en-US" sz="600">
                <a:solidFill>
                  <a:srgbClr val="252525"/>
                </a:solidFill>
                <a:effectLst/>
                <a:latin typeface="Arial" panose="020B0604020202020204" pitchFamily="34" charset="0"/>
                <a:ea typeface="Times New Roman" panose="02020603050405020304" pitchFamily="18" charset="0"/>
              </a:rPr>
              <a:t> from </a:t>
            </a:r>
            <a:r>
              <a:rPr lang="en-US" sz="600" u="sng">
                <a:solidFill>
                  <a:srgbClr val="0B0080"/>
                </a:solidFill>
                <a:effectLst/>
                <a:latin typeface="Arial" panose="020B0604020202020204" pitchFamily="34" charset="0"/>
                <a:ea typeface="Times New Roman" panose="02020603050405020304" pitchFamily="18" charset="0"/>
                <a:hlinkClick r:id="rId42" tooltip="Memorial Sloan-Kettering Cancer Center"/>
              </a:rPr>
              <a:t>Memorial Sloan-Kettering Cancer Center</a:t>
            </a:r>
            <a:r>
              <a:rPr lang="en-US" sz="600">
                <a:solidFill>
                  <a:srgbClr val="252525"/>
                </a:solidFill>
                <a:effectLst/>
                <a:latin typeface="Arial" panose="020B0604020202020204" pitchFamily="34" charset="0"/>
                <a:ea typeface="Times New Roman" panose="02020603050405020304" pitchFamily="18" charset="0"/>
              </a:rPr>
              <a:t>, New York, reported another cytotoxic factor produced by </a:t>
            </a:r>
            <a:r>
              <a:rPr lang="en-US" sz="600" u="sng">
                <a:solidFill>
                  <a:srgbClr val="0B0080"/>
                </a:solidFill>
                <a:effectLst/>
                <a:latin typeface="Arial" panose="020B0604020202020204" pitchFamily="34" charset="0"/>
                <a:ea typeface="Times New Roman" panose="02020603050405020304" pitchFamily="18" charset="0"/>
                <a:hlinkClick r:id="rId6" tooltip="Macrophages"/>
              </a:rPr>
              <a:t>macrophages</a:t>
            </a:r>
            <a:r>
              <a:rPr lang="en-US" sz="600">
                <a:solidFill>
                  <a:srgbClr val="252525"/>
                </a:solidFill>
                <a:effectLst/>
                <a:latin typeface="Arial" panose="020B0604020202020204" pitchFamily="34" charset="0"/>
                <a:ea typeface="Times New Roman" panose="02020603050405020304" pitchFamily="18" charset="0"/>
              </a:rPr>
              <a:t> and named it tumor necrosis factor (TNF).</a:t>
            </a:r>
            <a:r>
              <a:rPr lang="en-US" sz="600" u="sng" baseline="30000">
                <a:solidFill>
                  <a:srgbClr val="0B0080"/>
                </a:solidFill>
                <a:effectLst/>
                <a:latin typeface="Arial" panose="020B0604020202020204" pitchFamily="34" charset="0"/>
                <a:ea typeface="Times New Roman" panose="02020603050405020304" pitchFamily="18" charset="0"/>
                <a:hlinkClick r:id="rId43"/>
              </a:rPr>
              <a:t>[9]</a:t>
            </a:r>
            <a:r>
              <a:rPr lang="en-US" sz="600">
                <a:solidFill>
                  <a:srgbClr val="252525"/>
                </a:solidFill>
                <a:effectLst/>
                <a:latin typeface="Arial" panose="020B0604020202020204" pitchFamily="34" charset="0"/>
                <a:ea typeface="Times New Roman" panose="02020603050405020304" pitchFamily="18" charset="0"/>
              </a:rPr>
              <a:t> Both factors were described based on their ability to kill mouse </a:t>
            </a:r>
            <a:r>
              <a:rPr lang="en-US" sz="600" u="sng">
                <a:solidFill>
                  <a:srgbClr val="0B0080"/>
                </a:solidFill>
                <a:effectLst/>
                <a:latin typeface="Arial" panose="020B0604020202020204" pitchFamily="34" charset="0"/>
                <a:ea typeface="Times New Roman" panose="02020603050405020304" pitchFamily="18" charset="0"/>
                <a:hlinkClick r:id="rId44" tooltip="Fibrosarcoma"/>
              </a:rPr>
              <a:t>fibrosarcoma</a:t>
            </a:r>
            <a:r>
              <a:rPr lang="en-US" sz="600">
                <a:solidFill>
                  <a:srgbClr val="252525"/>
                </a:solidFill>
                <a:effectLst/>
                <a:latin typeface="Arial" panose="020B0604020202020204" pitchFamily="34" charset="0"/>
                <a:ea typeface="Times New Roman" panose="02020603050405020304" pitchFamily="18" charset="0"/>
              </a:rPr>
              <a:t> L-929 cells. These concepts were extended to systemic disease in 1981, when </a:t>
            </a:r>
            <a:r>
              <a:rPr lang="en-US" sz="600" u="sng">
                <a:solidFill>
                  <a:srgbClr val="A55858"/>
                </a:solidFill>
                <a:effectLst/>
                <a:latin typeface="Arial" panose="020B0604020202020204" pitchFamily="34" charset="0"/>
                <a:ea typeface="Times New Roman" panose="02020603050405020304" pitchFamily="18" charset="0"/>
                <a:hlinkClick r:id="rId45" tooltip="Ian A. Clark (page does not exist)"/>
              </a:rPr>
              <a:t>Ian A. Clark</a:t>
            </a:r>
            <a:r>
              <a:rPr lang="en-US" sz="600">
                <a:solidFill>
                  <a:srgbClr val="252525"/>
                </a:solidFill>
                <a:effectLst/>
                <a:latin typeface="Arial" panose="020B0604020202020204" pitchFamily="34" charset="0"/>
                <a:ea typeface="Times New Roman" panose="02020603050405020304" pitchFamily="18" charset="0"/>
              </a:rPr>
              <a:t>, from the </a:t>
            </a:r>
            <a:r>
              <a:rPr lang="en-US" sz="600" u="sng">
                <a:solidFill>
                  <a:srgbClr val="0B0080"/>
                </a:solidFill>
                <a:effectLst/>
                <a:latin typeface="Arial" panose="020B0604020202020204" pitchFamily="34" charset="0"/>
                <a:ea typeface="Times New Roman" panose="02020603050405020304" pitchFamily="18" charset="0"/>
                <a:hlinkClick r:id="rId46" tooltip="Australian National University"/>
              </a:rPr>
              <a:t>Australian National University</a:t>
            </a:r>
            <a:r>
              <a:rPr lang="en-US" sz="600">
                <a:solidFill>
                  <a:srgbClr val="252525"/>
                </a:solidFill>
                <a:effectLst/>
                <a:latin typeface="Arial" panose="020B0604020202020204" pitchFamily="34" charset="0"/>
                <a:ea typeface="Times New Roman" panose="02020603050405020304" pitchFamily="18" charset="0"/>
              </a:rPr>
              <a:t>, in collaboration with </a:t>
            </a:r>
            <a:r>
              <a:rPr lang="en-US" sz="600" u="sng">
                <a:solidFill>
                  <a:srgbClr val="A55858"/>
                </a:solidFill>
                <a:effectLst/>
                <a:latin typeface="Arial" panose="020B0604020202020204" pitchFamily="34" charset="0"/>
                <a:ea typeface="Times New Roman" panose="02020603050405020304" pitchFamily="18" charset="0"/>
                <a:hlinkClick r:id="rId47" tooltip="Elizabeth Carswell (page does not exist)"/>
              </a:rPr>
              <a:t>Elizabeth Carswell</a:t>
            </a:r>
            <a:r>
              <a:rPr lang="en-US" sz="600">
                <a:solidFill>
                  <a:srgbClr val="252525"/>
                </a:solidFill>
                <a:effectLst/>
                <a:latin typeface="Arial" panose="020B0604020202020204" pitchFamily="34" charset="0"/>
                <a:ea typeface="Times New Roman" panose="02020603050405020304" pitchFamily="18" charset="0"/>
              </a:rPr>
              <a:t> in Dr Old's group, working with pre-sequencing era data, reasoned that excessive production of TNF causes malaria disease and endotoxin poisoning.</a:t>
            </a:r>
            <a:r>
              <a:rPr lang="en-US" sz="600" u="sng" baseline="30000">
                <a:solidFill>
                  <a:srgbClr val="0B0080"/>
                </a:solidFill>
                <a:effectLst/>
                <a:latin typeface="Arial" panose="020B0604020202020204" pitchFamily="34" charset="0"/>
                <a:ea typeface="Times New Roman" panose="02020603050405020304" pitchFamily="18" charset="0"/>
                <a:hlinkClick r:id="rId48"/>
              </a:rPr>
              <a:t>[10]</a:t>
            </a:r>
            <a:r>
              <a:rPr lang="en-US" sz="600" u="sng" baseline="30000">
                <a:solidFill>
                  <a:srgbClr val="0B0080"/>
                </a:solidFill>
                <a:effectLst/>
                <a:latin typeface="Arial" panose="020B0604020202020204" pitchFamily="34" charset="0"/>
                <a:ea typeface="Times New Roman" panose="02020603050405020304" pitchFamily="18" charset="0"/>
                <a:hlinkClick r:id="rId49"/>
              </a:rPr>
              <a:t>[11]</a:t>
            </a:r>
            <a:endParaRPr lang="en-NG" sz="12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rPr>
              <a:t>The </a:t>
            </a:r>
            <a:r>
              <a:rPr lang="en-US" sz="600" u="sng">
                <a:solidFill>
                  <a:srgbClr val="0B0080"/>
                </a:solidFill>
                <a:effectLst/>
                <a:latin typeface="Arial" panose="020B0604020202020204" pitchFamily="34" charset="0"/>
                <a:ea typeface="Times New Roman" panose="02020603050405020304" pitchFamily="18" charset="0"/>
                <a:hlinkClick r:id="rId50" tooltip="CDNA"/>
              </a:rPr>
              <a:t>cDNAs</a:t>
            </a:r>
            <a:r>
              <a:rPr lang="en-US" sz="600">
                <a:solidFill>
                  <a:srgbClr val="252525"/>
                </a:solidFill>
                <a:effectLst/>
                <a:latin typeface="Arial" panose="020B0604020202020204" pitchFamily="34" charset="0"/>
                <a:ea typeface="Times New Roman" panose="02020603050405020304" pitchFamily="18" charset="0"/>
              </a:rPr>
              <a:t> encoding LT and TNF were </a:t>
            </a:r>
            <a:r>
              <a:rPr lang="en-US" sz="600" u="sng">
                <a:solidFill>
                  <a:srgbClr val="0B0080"/>
                </a:solidFill>
                <a:effectLst/>
                <a:latin typeface="Arial" panose="020B0604020202020204" pitchFamily="34" charset="0"/>
                <a:ea typeface="Times New Roman" panose="02020603050405020304" pitchFamily="18" charset="0"/>
                <a:hlinkClick r:id="rId51" tooltip="Clone (genetics)"/>
              </a:rPr>
              <a:t>cloned</a:t>
            </a:r>
            <a:r>
              <a:rPr lang="en-US" sz="600">
                <a:solidFill>
                  <a:srgbClr val="252525"/>
                </a:solidFill>
                <a:effectLst/>
                <a:latin typeface="Arial" panose="020B0604020202020204" pitchFamily="34" charset="0"/>
                <a:ea typeface="Times New Roman" panose="02020603050405020304" pitchFamily="18" charset="0"/>
              </a:rPr>
              <a:t> in 1984</a:t>
            </a:r>
            <a:r>
              <a:rPr lang="en-US" sz="600" u="sng" baseline="30000">
                <a:solidFill>
                  <a:srgbClr val="0B0080"/>
                </a:solidFill>
                <a:effectLst/>
                <a:latin typeface="Arial" panose="020B0604020202020204" pitchFamily="34" charset="0"/>
                <a:ea typeface="Times New Roman" panose="02020603050405020304" pitchFamily="18" charset="0"/>
                <a:hlinkClick r:id="rId52"/>
              </a:rPr>
              <a:t>[12]</a:t>
            </a:r>
            <a:r>
              <a:rPr lang="en-US" sz="600">
                <a:solidFill>
                  <a:srgbClr val="252525"/>
                </a:solidFill>
                <a:effectLst/>
                <a:latin typeface="Arial" panose="020B0604020202020204" pitchFamily="34" charset="0"/>
                <a:ea typeface="Times New Roman" panose="02020603050405020304" pitchFamily="18" charset="0"/>
              </a:rPr>
              <a:t> and were revealed to be similar. The binding of TNF to its receptor and its displacement by LT confirmed the functional </a:t>
            </a:r>
            <a:r>
              <a:rPr lang="en-US" sz="600" u="sng">
                <a:solidFill>
                  <a:srgbClr val="0B0080"/>
                </a:solidFill>
                <a:effectLst/>
                <a:latin typeface="Arial" panose="020B0604020202020204" pitchFamily="34" charset="0"/>
                <a:ea typeface="Times New Roman" panose="02020603050405020304" pitchFamily="18" charset="0"/>
                <a:hlinkClick r:id="rId53" tooltip="Homology (chemistry)"/>
              </a:rPr>
              <a:t>homology</a:t>
            </a:r>
            <a:r>
              <a:rPr lang="en-US" sz="600">
                <a:solidFill>
                  <a:srgbClr val="252525"/>
                </a:solidFill>
                <a:effectLst/>
                <a:latin typeface="Arial" panose="020B0604020202020204" pitchFamily="34" charset="0"/>
                <a:ea typeface="Times New Roman" panose="02020603050405020304" pitchFamily="18" charset="0"/>
              </a:rPr>
              <a:t> between the two factors. The sequential and functional homology of TNF and LT led to the renaming of TNF as TNFα (this article) and LT as </a:t>
            </a:r>
            <a:r>
              <a:rPr lang="en-US" sz="600" u="sng">
                <a:solidFill>
                  <a:srgbClr val="0B0080"/>
                </a:solidFill>
                <a:effectLst/>
                <a:latin typeface="Arial" panose="020B0604020202020204" pitchFamily="34" charset="0"/>
                <a:ea typeface="Times New Roman" panose="02020603050405020304" pitchFamily="18" charset="0"/>
                <a:hlinkClick r:id="rId54" tooltip="Tumor necrosis factor beta"/>
              </a:rPr>
              <a:t>TNFβ</a:t>
            </a:r>
            <a:r>
              <a:rPr lang="en-US" sz="600">
                <a:solidFill>
                  <a:srgbClr val="252525"/>
                </a:solidFill>
                <a:effectLst/>
                <a:latin typeface="Arial" panose="020B0604020202020204" pitchFamily="34" charset="0"/>
                <a:ea typeface="Times New Roman" panose="02020603050405020304" pitchFamily="18" charset="0"/>
              </a:rPr>
              <a:t>. In 1985, </a:t>
            </a:r>
            <a:r>
              <a:rPr lang="en-US" sz="600" u="sng">
                <a:solidFill>
                  <a:srgbClr val="0B0080"/>
                </a:solidFill>
                <a:effectLst/>
                <a:latin typeface="Arial" panose="020B0604020202020204" pitchFamily="34" charset="0"/>
                <a:ea typeface="Times New Roman" panose="02020603050405020304" pitchFamily="18" charset="0"/>
                <a:hlinkClick r:id="rId55" tooltip="Bruce A. Beutler"/>
              </a:rPr>
              <a:t>Bruce A. </a:t>
            </a:r>
            <a:r>
              <a:rPr lang="en-US" sz="600" u="sng" err="1">
                <a:solidFill>
                  <a:srgbClr val="0B0080"/>
                </a:solidFill>
                <a:effectLst/>
                <a:latin typeface="Arial" panose="020B0604020202020204" pitchFamily="34" charset="0"/>
                <a:ea typeface="Times New Roman" panose="02020603050405020304" pitchFamily="18" charset="0"/>
                <a:hlinkClick r:id="rId55" tooltip="Bruce A. Beutler"/>
              </a:rPr>
              <a:t>Beutler</a:t>
            </a:r>
            <a:r>
              <a:rPr lang="en-US" sz="600">
                <a:solidFill>
                  <a:srgbClr val="252525"/>
                </a:solidFill>
                <a:effectLst/>
                <a:latin typeface="Arial" panose="020B0604020202020204" pitchFamily="34" charset="0"/>
                <a:ea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hlinkClick r:id="rId56" tooltip="Anthony Cerami"/>
              </a:rPr>
              <a:t>Anthony </a:t>
            </a:r>
            <a:r>
              <a:rPr lang="en-US" sz="600" u="sng" err="1">
                <a:solidFill>
                  <a:srgbClr val="0B0080"/>
                </a:solidFill>
                <a:effectLst/>
                <a:latin typeface="Arial" panose="020B0604020202020204" pitchFamily="34" charset="0"/>
                <a:ea typeface="Times New Roman" panose="02020603050405020304" pitchFamily="18" charset="0"/>
                <a:hlinkClick r:id="rId56" tooltip="Anthony Cerami"/>
              </a:rPr>
              <a:t>Cerami</a:t>
            </a:r>
            <a:r>
              <a:rPr lang="en-US" sz="600">
                <a:solidFill>
                  <a:srgbClr val="252525"/>
                </a:solidFill>
                <a:effectLst/>
                <a:latin typeface="Arial" panose="020B0604020202020204" pitchFamily="34" charset="0"/>
                <a:ea typeface="Times New Roman" panose="02020603050405020304" pitchFamily="18" charset="0"/>
              </a:rPr>
              <a:t> discovered that </a:t>
            </a:r>
            <a:r>
              <a:rPr lang="en-US" sz="600" err="1">
                <a:solidFill>
                  <a:srgbClr val="252525"/>
                </a:solidFill>
                <a:effectLst/>
                <a:latin typeface="Arial" panose="020B0604020202020204" pitchFamily="34" charset="0"/>
                <a:ea typeface="Times New Roman" panose="02020603050405020304" pitchFamily="18" charset="0"/>
              </a:rPr>
              <a:t>cachectin</a:t>
            </a:r>
            <a:r>
              <a:rPr lang="en-US" sz="600">
                <a:solidFill>
                  <a:srgbClr val="252525"/>
                </a:solidFill>
                <a:effectLst/>
                <a:latin typeface="Arial" panose="020B0604020202020204" pitchFamily="34" charset="0"/>
                <a:ea typeface="Times New Roman" panose="02020603050405020304" pitchFamily="18" charset="0"/>
              </a:rPr>
              <a:t> (a hormone which induces </a:t>
            </a:r>
            <a:r>
              <a:rPr lang="en-US" sz="600" u="sng">
                <a:solidFill>
                  <a:srgbClr val="0B0080"/>
                </a:solidFill>
                <a:effectLst/>
                <a:latin typeface="Arial" panose="020B0604020202020204" pitchFamily="34" charset="0"/>
                <a:ea typeface="Times New Roman" panose="02020603050405020304" pitchFamily="18" charset="0"/>
                <a:hlinkClick r:id="rId12" tooltip="Cachexia"/>
              </a:rPr>
              <a:t>cachexia</a:t>
            </a:r>
            <a:r>
              <a:rPr lang="en-US" sz="600">
                <a:solidFill>
                  <a:srgbClr val="252525"/>
                </a:solidFill>
                <a:effectLst/>
                <a:latin typeface="Arial" panose="020B0604020202020204" pitchFamily="34" charset="0"/>
                <a:ea typeface="Times New Roman" panose="02020603050405020304" pitchFamily="18" charset="0"/>
              </a:rPr>
              <a:t>) was actually TNF.</a:t>
            </a:r>
            <a:r>
              <a:rPr lang="en-US" sz="600" u="sng" baseline="30000">
                <a:solidFill>
                  <a:srgbClr val="0B0080"/>
                </a:solidFill>
                <a:effectLst/>
                <a:latin typeface="Arial" panose="020B0604020202020204" pitchFamily="34" charset="0"/>
                <a:ea typeface="Times New Roman" panose="02020603050405020304" pitchFamily="18" charset="0"/>
                <a:hlinkClick r:id="rId57"/>
              </a:rPr>
              <a:t>[13]</a:t>
            </a:r>
            <a:r>
              <a:rPr lang="en-US" sz="600">
                <a:solidFill>
                  <a:srgbClr val="252525"/>
                </a:solidFill>
                <a:effectLst/>
                <a:latin typeface="Arial" panose="020B0604020202020204" pitchFamily="34" charset="0"/>
                <a:ea typeface="Times New Roman" panose="02020603050405020304" pitchFamily="18" charset="0"/>
              </a:rPr>
              <a:t>They then identified TNF as a mediator of lethal </a:t>
            </a:r>
            <a:r>
              <a:rPr lang="en-US" sz="600" u="sng">
                <a:solidFill>
                  <a:srgbClr val="0B0080"/>
                </a:solidFill>
                <a:effectLst/>
                <a:latin typeface="Arial" panose="020B0604020202020204" pitchFamily="34" charset="0"/>
                <a:ea typeface="Times New Roman" panose="02020603050405020304" pitchFamily="18" charset="0"/>
                <a:hlinkClick r:id="rId58" tooltip="Endotoxin"/>
              </a:rPr>
              <a:t>endotoxin</a:t>
            </a:r>
            <a:r>
              <a:rPr lang="en-US" sz="600">
                <a:solidFill>
                  <a:srgbClr val="252525"/>
                </a:solidFill>
                <a:effectLst/>
                <a:latin typeface="Arial" panose="020B0604020202020204" pitchFamily="34" charset="0"/>
                <a:ea typeface="Times New Roman" panose="02020603050405020304" pitchFamily="18" charset="0"/>
              </a:rPr>
              <a:t> poisoning.</a:t>
            </a:r>
            <a:r>
              <a:rPr lang="en-US" sz="600" u="sng" baseline="30000">
                <a:solidFill>
                  <a:srgbClr val="0B0080"/>
                </a:solidFill>
                <a:effectLst/>
                <a:latin typeface="Arial" panose="020B0604020202020204" pitchFamily="34" charset="0"/>
                <a:ea typeface="Times New Roman" panose="02020603050405020304" pitchFamily="18" charset="0"/>
                <a:hlinkClick r:id="rId59"/>
              </a:rPr>
              <a:t>[14]</a:t>
            </a:r>
            <a:r>
              <a:rPr lang="en-US" sz="600">
                <a:solidFill>
                  <a:srgbClr val="252525"/>
                </a:solidFill>
                <a:effectLst/>
                <a:latin typeface="Arial" panose="020B0604020202020204" pitchFamily="34" charset="0"/>
                <a:ea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hlinkClick r:id="rId60" tooltip="Kevin J. Tracey"/>
              </a:rPr>
              <a:t>Kevin J. Tracey</a:t>
            </a:r>
            <a:r>
              <a:rPr lang="en-US" sz="600">
                <a:solidFill>
                  <a:srgbClr val="252525"/>
                </a:solidFill>
                <a:effectLst/>
                <a:latin typeface="Arial" panose="020B0604020202020204" pitchFamily="34" charset="0"/>
                <a:ea typeface="Times New Roman" panose="02020603050405020304" pitchFamily="18" charset="0"/>
              </a:rPr>
              <a:t> and </a:t>
            </a:r>
            <a:r>
              <a:rPr lang="en-US" sz="600" err="1">
                <a:solidFill>
                  <a:srgbClr val="252525"/>
                </a:solidFill>
                <a:effectLst/>
                <a:latin typeface="Arial" panose="020B0604020202020204" pitchFamily="34" charset="0"/>
                <a:ea typeface="Times New Roman" panose="02020603050405020304" pitchFamily="18" charset="0"/>
              </a:rPr>
              <a:t>Cerami</a:t>
            </a:r>
            <a:r>
              <a:rPr lang="en-US" sz="600">
                <a:solidFill>
                  <a:srgbClr val="252525"/>
                </a:solidFill>
                <a:effectLst/>
                <a:latin typeface="Arial" panose="020B0604020202020204" pitchFamily="34" charset="0"/>
                <a:ea typeface="Times New Roman" panose="02020603050405020304" pitchFamily="18" charset="0"/>
              </a:rPr>
              <a:t> discovered the key mediator role of TNF in lethal </a:t>
            </a:r>
            <a:r>
              <a:rPr lang="en-US" sz="600" u="sng">
                <a:solidFill>
                  <a:srgbClr val="0B0080"/>
                </a:solidFill>
                <a:effectLst/>
                <a:latin typeface="Arial" panose="020B0604020202020204" pitchFamily="34" charset="0"/>
                <a:ea typeface="Times New Roman" panose="02020603050405020304" pitchFamily="18" charset="0"/>
                <a:hlinkClick r:id="rId61" tooltip="Septic shock"/>
              </a:rPr>
              <a:t>septic shock</a:t>
            </a:r>
            <a:r>
              <a:rPr lang="en-US" sz="600">
                <a:solidFill>
                  <a:srgbClr val="252525"/>
                </a:solidFill>
                <a:effectLst/>
                <a:latin typeface="Arial" panose="020B0604020202020204" pitchFamily="34" charset="0"/>
                <a:ea typeface="Times New Roman" panose="02020603050405020304" pitchFamily="18" charset="0"/>
              </a:rPr>
              <a:t>, and identified the therapeutic effects of monoclonal anti-TNF antibodies.</a:t>
            </a:r>
            <a:r>
              <a:rPr lang="en-US" sz="600" u="sng" baseline="30000">
                <a:solidFill>
                  <a:srgbClr val="0B0080"/>
                </a:solidFill>
                <a:effectLst/>
                <a:latin typeface="Arial" panose="020B0604020202020204" pitchFamily="34" charset="0"/>
                <a:ea typeface="Times New Roman" panose="02020603050405020304" pitchFamily="18" charset="0"/>
                <a:hlinkClick r:id="rId62"/>
              </a:rPr>
              <a:t>[15]</a:t>
            </a:r>
            <a:r>
              <a:rPr lang="en-US" sz="600" u="sng" baseline="30000">
                <a:solidFill>
                  <a:srgbClr val="0B0080"/>
                </a:solidFill>
                <a:effectLst/>
                <a:latin typeface="Arial" panose="020B0604020202020204" pitchFamily="34" charset="0"/>
                <a:ea typeface="Times New Roman" panose="02020603050405020304" pitchFamily="18" charset="0"/>
                <a:hlinkClick r:id="rId63"/>
              </a:rPr>
              <a:t>[16]</a:t>
            </a:r>
            <a:r>
              <a:rPr lang="en-US" sz="600">
                <a:solidFill>
                  <a:srgbClr val="252525"/>
                </a:solidFill>
                <a:effectLst/>
                <a:latin typeface="Arial" panose="020B0604020202020204" pitchFamily="34" charset="0"/>
                <a:ea typeface="Times New Roman" panose="02020603050405020304" pitchFamily="18" charset="0"/>
              </a:rPr>
              <a:t> More recently, research in the Laboratory of </a:t>
            </a:r>
            <a:r>
              <a:rPr lang="en-US" sz="600" u="sng">
                <a:solidFill>
                  <a:srgbClr val="0B0080"/>
                </a:solidFill>
                <a:effectLst/>
                <a:latin typeface="Arial" panose="020B0604020202020204" pitchFamily="34" charset="0"/>
                <a:ea typeface="Times New Roman" panose="02020603050405020304" pitchFamily="18" charset="0"/>
                <a:hlinkClick r:id="rId64" tooltip="Mark Mattson"/>
              </a:rPr>
              <a:t>Mark Mattson</a:t>
            </a:r>
            <a:r>
              <a:rPr lang="en-US" sz="600">
                <a:solidFill>
                  <a:srgbClr val="252525"/>
                </a:solidFill>
                <a:effectLst/>
                <a:latin typeface="Arial" panose="020B0604020202020204" pitchFamily="34" charset="0"/>
                <a:ea typeface="Times New Roman" panose="02020603050405020304" pitchFamily="18" charset="0"/>
              </a:rPr>
              <a:t> has shown that TNF can prevent the death/</a:t>
            </a:r>
            <a:r>
              <a:rPr lang="en-US" sz="600" u="sng">
                <a:solidFill>
                  <a:srgbClr val="0B0080"/>
                </a:solidFill>
                <a:effectLst/>
                <a:latin typeface="Arial" panose="020B0604020202020204" pitchFamily="34" charset="0"/>
                <a:ea typeface="Times New Roman" panose="02020603050405020304" pitchFamily="18" charset="0"/>
                <a:hlinkClick r:id="rId11" tooltip="Apoptosis"/>
              </a:rPr>
              <a:t>apoptosis</a:t>
            </a:r>
            <a:r>
              <a:rPr lang="en-US" sz="600">
                <a:solidFill>
                  <a:srgbClr val="252525"/>
                </a:solidFill>
                <a:effectLst/>
                <a:latin typeface="Arial" panose="020B0604020202020204" pitchFamily="34" charset="0"/>
                <a:ea typeface="Times New Roman" panose="02020603050405020304" pitchFamily="18" charset="0"/>
              </a:rPr>
              <a:t> of neurons by a mechanism involving activation of the transcription factor </a:t>
            </a:r>
            <a:r>
              <a:rPr lang="en-US" sz="600" u="sng">
                <a:solidFill>
                  <a:srgbClr val="0B0080"/>
                </a:solidFill>
                <a:effectLst/>
                <a:latin typeface="Arial" panose="020B0604020202020204" pitchFamily="34" charset="0"/>
                <a:ea typeface="Times New Roman" panose="02020603050405020304" pitchFamily="18" charset="0"/>
                <a:hlinkClick r:id="rId65" tooltip="NF-kappaB"/>
              </a:rPr>
              <a:t>NF-</a:t>
            </a:r>
            <a:r>
              <a:rPr lang="en-US" sz="600" u="sng" err="1">
                <a:solidFill>
                  <a:srgbClr val="0B0080"/>
                </a:solidFill>
                <a:effectLst/>
                <a:latin typeface="Arial" panose="020B0604020202020204" pitchFamily="34" charset="0"/>
                <a:ea typeface="Times New Roman" panose="02020603050405020304" pitchFamily="18" charset="0"/>
                <a:hlinkClick r:id="rId65" tooltip="NF-kappaB"/>
              </a:rPr>
              <a:t>kappaB</a:t>
            </a:r>
            <a:r>
              <a:rPr lang="en-US" sz="600">
                <a:solidFill>
                  <a:srgbClr val="252525"/>
                </a:solidFill>
                <a:effectLst/>
                <a:latin typeface="Arial" panose="020B0604020202020204" pitchFamily="34" charset="0"/>
                <a:ea typeface="Times New Roman" panose="02020603050405020304" pitchFamily="18" charset="0"/>
              </a:rPr>
              <a:t> which induces the expression of </a:t>
            </a:r>
            <a:r>
              <a:rPr lang="en-US" sz="600" u="sng">
                <a:solidFill>
                  <a:srgbClr val="0B0080"/>
                </a:solidFill>
                <a:effectLst/>
                <a:latin typeface="Arial" panose="020B0604020202020204" pitchFamily="34" charset="0"/>
                <a:ea typeface="Times New Roman" panose="02020603050405020304" pitchFamily="18" charset="0"/>
                <a:hlinkClick r:id="rId66" tooltip="Mn-SOD"/>
              </a:rPr>
              <a:t>Mn-SOD</a:t>
            </a:r>
            <a:r>
              <a:rPr lang="en-US" sz="600">
                <a:solidFill>
                  <a:srgbClr val="252525"/>
                </a:solidFill>
                <a:effectLst/>
                <a:latin typeface="Arial" panose="020B0604020202020204" pitchFamily="34" charset="0"/>
                <a:ea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hlinkClick r:id="rId67" tooltip="Bcl-2"/>
              </a:rPr>
              <a:t>Bcl-2</a:t>
            </a:r>
            <a:r>
              <a:rPr lang="en-US" sz="600">
                <a:solidFill>
                  <a:srgbClr val="252525"/>
                </a:solidFill>
                <a:effectLst/>
                <a:latin typeface="Arial" panose="020B0604020202020204" pitchFamily="34" charset="0"/>
                <a:ea typeface="Times New Roman" panose="02020603050405020304" pitchFamily="18" charset="0"/>
              </a:rPr>
              <a:t>.</a:t>
            </a:r>
            <a:endParaRPr lang="en-NG" sz="12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Gene</a:t>
            </a:r>
            <a:r>
              <a:rPr lang="en-US" sz="1200" b="0">
                <a:solidFill>
                  <a:srgbClr val="555555"/>
                </a:solidFill>
                <a:effectLst/>
                <a:latin typeface="Arial" panose="020B0604020202020204" pitchFamily="34" charset="0"/>
                <a:ea typeface="Times New Roman" panose="02020603050405020304" pitchFamily="18" charset="0"/>
              </a:rPr>
              <a:t>[</a:t>
            </a:r>
            <a:r>
              <a:rPr lang="en-US" sz="1200" b="0" u="sng">
                <a:solidFill>
                  <a:srgbClr val="0B0080"/>
                </a:solidFill>
                <a:effectLst/>
                <a:latin typeface="Arial" panose="020B0604020202020204" pitchFamily="34" charset="0"/>
                <a:ea typeface="Times New Roman" panose="02020603050405020304" pitchFamily="18" charset="0"/>
                <a:hlinkClick r:id="rId68" tooltip="Edit section: Gene"/>
              </a:rPr>
              <a:t>edit</a:t>
            </a:r>
            <a:r>
              <a:rPr lang="en-US" sz="12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rPr>
              <a:t>The human TNF </a:t>
            </a:r>
            <a:r>
              <a:rPr lang="en-US" sz="600" u="sng">
                <a:solidFill>
                  <a:srgbClr val="0B0080"/>
                </a:solidFill>
                <a:effectLst/>
                <a:latin typeface="Arial" panose="020B0604020202020204" pitchFamily="34" charset="0"/>
                <a:ea typeface="Times New Roman" panose="02020603050405020304" pitchFamily="18" charset="0"/>
                <a:hlinkClick r:id="rId69" tooltip="Gene"/>
              </a:rPr>
              <a:t>gene</a:t>
            </a:r>
            <a:r>
              <a:rPr lang="en-US" sz="600">
                <a:solidFill>
                  <a:srgbClr val="252525"/>
                </a:solidFill>
                <a:effectLst/>
                <a:latin typeface="Arial" panose="020B0604020202020204" pitchFamily="34" charset="0"/>
                <a:ea typeface="Times New Roman" panose="02020603050405020304" pitchFamily="18" charset="0"/>
              </a:rPr>
              <a:t> (</a:t>
            </a:r>
            <a:r>
              <a:rPr lang="en-US" sz="600" i="1">
                <a:solidFill>
                  <a:srgbClr val="252525"/>
                </a:solidFill>
                <a:effectLst/>
                <a:latin typeface="Arial" panose="020B0604020202020204" pitchFamily="34" charset="0"/>
                <a:ea typeface="Times New Roman" panose="02020603050405020304" pitchFamily="18" charset="0"/>
              </a:rPr>
              <a:t>TNFA</a:t>
            </a:r>
            <a:r>
              <a:rPr lang="en-US" sz="600">
                <a:solidFill>
                  <a:srgbClr val="252525"/>
                </a:solidFill>
                <a:effectLst/>
                <a:latin typeface="Arial" panose="020B0604020202020204" pitchFamily="34" charset="0"/>
                <a:ea typeface="Times New Roman" panose="02020603050405020304" pitchFamily="18" charset="0"/>
              </a:rPr>
              <a:t>) was cloned in 1985.</a:t>
            </a:r>
            <a:r>
              <a:rPr lang="en-US" sz="600" u="sng" baseline="30000">
                <a:solidFill>
                  <a:srgbClr val="0B0080"/>
                </a:solidFill>
                <a:effectLst/>
                <a:latin typeface="Arial" panose="020B0604020202020204" pitchFamily="34" charset="0"/>
                <a:ea typeface="Times New Roman" panose="02020603050405020304" pitchFamily="18" charset="0"/>
                <a:hlinkClick r:id="rId70"/>
              </a:rPr>
              <a:t>[17]</a:t>
            </a:r>
            <a:r>
              <a:rPr lang="en-US" sz="600">
                <a:solidFill>
                  <a:srgbClr val="252525"/>
                </a:solidFill>
                <a:effectLst/>
                <a:latin typeface="Arial" panose="020B0604020202020204" pitchFamily="34" charset="0"/>
                <a:ea typeface="Times New Roman" panose="02020603050405020304" pitchFamily="18" charset="0"/>
              </a:rPr>
              <a:t> It maps to </a:t>
            </a:r>
            <a:r>
              <a:rPr lang="en-US" sz="600" u="sng">
                <a:solidFill>
                  <a:srgbClr val="0B0080"/>
                </a:solidFill>
                <a:effectLst/>
                <a:latin typeface="Arial" panose="020B0604020202020204" pitchFamily="34" charset="0"/>
                <a:ea typeface="Times New Roman" panose="02020603050405020304" pitchFamily="18" charset="0"/>
                <a:hlinkClick r:id="rId71" tooltip="Chromosome"/>
              </a:rPr>
              <a:t>chromosome</a:t>
            </a:r>
            <a:r>
              <a:rPr lang="en-US" sz="600">
                <a:solidFill>
                  <a:srgbClr val="252525"/>
                </a:solidFill>
                <a:effectLst/>
                <a:latin typeface="Arial" panose="020B0604020202020204" pitchFamily="34" charset="0"/>
                <a:ea typeface="Times New Roman" panose="02020603050405020304" pitchFamily="18" charset="0"/>
              </a:rPr>
              <a:t> 6p21.3, spans about 3 </a:t>
            </a:r>
            <a:r>
              <a:rPr lang="en-US" sz="600" u="sng">
                <a:solidFill>
                  <a:srgbClr val="0B0080"/>
                </a:solidFill>
                <a:effectLst/>
                <a:latin typeface="Arial" panose="020B0604020202020204" pitchFamily="34" charset="0"/>
                <a:ea typeface="Times New Roman" panose="02020603050405020304" pitchFamily="18" charset="0"/>
                <a:hlinkClick r:id="rId72" tooltip="Base pair"/>
              </a:rPr>
              <a:t>kilobases</a:t>
            </a:r>
            <a:r>
              <a:rPr lang="en-US" sz="600">
                <a:solidFill>
                  <a:srgbClr val="252525"/>
                </a:solidFill>
                <a:effectLst/>
                <a:latin typeface="Arial" panose="020B0604020202020204" pitchFamily="34" charset="0"/>
                <a:ea typeface="Times New Roman" panose="02020603050405020304" pitchFamily="18" charset="0"/>
              </a:rPr>
              <a:t> and contains 4 </a:t>
            </a:r>
            <a:r>
              <a:rPr lang="en-US" sz="600" u="sng">
                <a:solidFill>
                  <a:srgbClr val="0B0080"/>
                </a:solidFill>
                <a:effectLst/>
                <a:latin typeface="Arial" panose="020B0604020202020204" pitchFamily="34" charset="0"/>
                <a:ea typeface="Times New Roman" panose="02020603050405020304" pitchFamily="18" charset="0"/>
                <a:hlinkClick r:id="rId73" tooltip="Exon"/>
              </a:rPr>
              <a:t>exons</a:t>
            </a:r>
            <a:r>
              <a:rPr lang="en-US" sz="600">
                <a:solidFill>
                  <a:srgbClr val="252525"/>
                </a:solidFill>
                <a:effectLst/>
                <a:latin typeface="Arial" panose="020B0604020202020204" pitchFamily="34" charset="0"/>
                <a:ea typeface="Times New Roman" panose="02020603050405020304" pitchFamily="18" charset="0"/>
              </a:rPr>
              <a:t>. The last exon codes for more than 80% of the secreted protein.</a:t>
            </a:r>
            <a:r>
              <a:rPr lang="en-US" sz="600" u="sng" baseline="30000">
                <a:solidFill>
                  <a:srgbClr val="0B0080"/>
                </a:solidFill>
                <a:effectLst/>
                <a:latin typeface="Arial" panose="020B0604020202020204" pitchFamily="34" charset="0"/>
                <a:ea typeface="Times New Roman" panose="02020603050405020304" pitchFamily="18" charset="0"/>
                <a:hlinkClick r:id="rId74"/>
              </a:rPr>
              <a:t>[18]</a:t>
            </a:r>
            <a:r>
              <a:rPr lang="en-US" sz="600">
                <a:solidFill>
                  <a:srgbClr val="252525"/>
                </a:solidFill>
                <a:effectLst/>
                <a:latin typeface="Arial" panose="020B0604020202020204" pitchFamily="34" charset="0"/>
                <a:ea typeface="Times New Roman" panose="02020603050405020304" pitchFamily="18" charset="0"/>
              </a:rPr>
              <a:t> The 3' UTR of TNFα contains an </a:t>
            </a:r>
            <a:r>
              <a:rPr lang="en-US" sz="600" u="sng">
                <a:solidFill>
                  <a:srgbClr val="0B0080"/>
                </a:solidFill>
                <a:effectLst/>
                <a:latin typeface="Arial" panose="020B0604020202020204" pitchFamily="34" charset="0"/>
                <a:ea typeface="Times New Roman" panose="02020603050405020304" pitchFamily="18" charset="0"/>
                <a:hlinkClick r:id="rId75" tooltip="AU-rich element"/>
              </a:rPr>
              <a:t>AU-rich element</a:t>
            </a:r>
            <a:r>
              <a:rPr lang="en-US" sz="600">
                <a:solidFill>
                  <a:srgbClr val="252525"/>
                </a:solidFill>
                <a:effectLst/>
                <a:latin typeface="Arial" panose="020B0604020202020204" pitchFamily="34" charset="0"/>
                <a:ea typeface="Times New Roman" panose="02020603050405020304" pitchFamily="18" charset="0"/>
              </a:rPr>
              <a:t> (ARE).</a:t>
            </a:r>
            <a:endParaRPr lang="en-NG" sz="12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200" b="0">
                <a:solidFill>
                  <a:srgbClr val="555555"/>
                </a:solidFill>
                <a:effectLst/>
                <a:latin typeface="Arial" panose="020B0604020202020204" pitchFamily="34" charset="0"/>
                <a:ea typeface="Times New Roman" panose="02020603050405020304" pitchFamily="18" charset="0"/>
              </a:rPr>
              <a:t>[</a:t>
            </a:r>
            <a:r>
              <a:rPr lang="en-US" sz="1200" b="0" u="sng">
                <a:solidFill>
                  <a:srgbClr val="0B0080"/>
                </a:solidFill>
                <a:effectLst/>
                <a:latin typeface="Arial" panose="020B0604020202020204" pitchFamily="34" charset="0"/>
                <a:ea typeface="Times New Roman" panose="02020603050405020304" pitchFamily="18" charset="0"/>
                <a:hlinkClick r:id="rId76" tooltip="Edit section: Structure"/>
              </a:rPr>
              <a:t>edit</a:t>
            </a:r>
            <a:r>
              <a:rPr lang="en-US" sz="12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rPr>
              <a:t>TNF is primarily produced as a 212-</a:t>
            </a:r>
            <a:r>
              <a:rPr lang="en-US" sz="600" u="sng">
                <a:solidFill>
                  <a:srgbClr val="0B0080"/>
                </a:solidFill>
                <a:effectLst/>
                <a:latin typeface="Arial" panose="020B0604020202020204" pitchFamily="34" charset="0"/>
                <a:ea typeface="Times New Roman" panose="02020603050405020304" pitchFamily="18" charset="0"/>
                <a:hlinkClick r:id="rId77" tooltip="Amino acid"/>
              </a:rPr>
              <a:t>amino acid</a:t>
            </a:r>
            <a:r>
              <a:rPr lang="en-US" sz="600">
                <a:solidFill>
                  <a:srgbClr val="252525"/>
                </a:solidFill>
                <a:effectLst/>
                <a:latin typeface="Arial" panose="020B0604020202020204" pitchFamily="34" charset="0"/>
                <a:ea typeface="Times New Roman" panose="02020603050405020304" pitchFamily="18" charset="0"/>
              </a:rPr>
              <a:t>-long </a:t>
            </a:r>
            <a:r>
              <a:rPr lang="en-US" sz="600" u="sng">
                <a:solidFill>
                  <a:srgbClr val="0B0080"/>
                </a:solidFill>
                <a:effectLst/>
                <a:latin typeface="Arial" panose="020B0604020202020204" pitchFamily="34" charset="0"/>
                <a:ea typeface="Times New Roman" panose="02020603050405020304" pitchFamily="18" charset="0"/>
                <a:hlinkClick r:id="rId78" tooltip="Transmembrane protein"/>
              </a:rPr>
              <a:t>type II transmembrane protein</a:t>
            </a:r>
            <a:r>
              <a:rPr lang="en-US" sz="600">
                <a:solidFill>
                  <a:srgbClr val="252525"/>
                </a:solidFill>
                <a:effectLst/>
                <a:latin typeface="Arial" panose="020B0604020202020204" pitchFamily="34" charset="0"/>
                <a:ea typeface="Times New Roman" panose="02020603050405020304" pitchFamily="18" charset="0"/>
              </a:rPr>
              <a:t> arranged in stable homotrimers.</a:t>
            </a:r>
            <a:r>
              <a:rPr lang="en-US" sz="600" u="sng" baseline="30000">
                <a:solidFill>
                  <a:srgbClr val="0B0080"/>
                </a:solidFill>
                <a:effectLst/>
                <a:latin typeface="Arial" panose="020B0604020202020204" pitchFamily="34" charset="0"/>
                <a:ea typeface="Times New Roman" panose="02020603050405020304" pitchFamily="18" charset="0"/>
                <a:hlinkClick r:id="rId79"/>
              </a:rPr>
              <a:t>[19]</a:t>
            </a:r>
            <a:r>
              <a:rPr lang="en-US" sz="600" u="sng" baseline="30000">
                <a:solidFill>
                  <a:srgbClr val="0B0080"/>
                </a:solidFill>
                <a:effectLst/>
                <a:latin typeface="Arial" panose="020B0604020202020204" pitchFamily="34" charset="0"/>
                <a:ea typeface="Times New Roman" panose="02020603050405020304" pitchFamily="18" charset="0"/>
                <a:hlinkClick r:id="rId80"/>
              </a:rPr>
              <a:t>[20]</a:t>
            </a:r>
            <a:r>
              <a:rPr lang="en-US" sz="600">
                <a:solidFill>
                  <a:srgbClr val="252525"/>
                </a:solidFill>
                <a:effectLst/>
                <a:latin typeface="Arial" panose="020B0604020202020204" pitchFamily="34" charset="0"/>
                <a:ea typeface="Times New Roman" panose="02020603050405020304" pitchFamily="18" charset="0"/>
              </a:rPr>
              <a:t> From this membrane-integrated form the soluble </a:t>
            </a:r>
            <a:r>
              <a:rPr lang="en-US" sz="600" err="1">
                <a:solidFill>
                  <a:srgbClr val="252525"/>
                </a:solidFill>
                <a:effectLst/>
                <a:latin typeface="Arial" panose="020B0604020202020204" pitchFamily="34" charset="0"/>
                <a:ea typeface="Times New Roman" panose="02020603050405020304" pitchFamily="18" charset="0"/>
              </a:rPr>
              <a:t>homotrimeric</a:t>
            </a:r>
            <a:r>
              <a:rPr lang="en-US" sz="600">
                <a:solidFill>
                  <a:srgbClr val="252525"/>
                </a:solidFill>
                <a:effectLst/>
                <a:latin typeface="Arial" panose="020B0604020202020204" pitchFamily="34" charset="0"/>
                <a:ea typeface="Times New Roman" panose="02020603050405020304" pitchFamily="18" charset="0"/>
              </a:rPr>
              <a:t> cytokine (</a:t>
            </a:r>
            <a:r>
              <a:rPr lang="en-US" sz="600" err="1">
                <a:solidFill>
                  <a:srgbClr val="252525"/>
                </a:solidFill>
                <a:effectLst/>
                <a:latin typeface="Arial" panose="020B0604020202020204" pitchFamily="34" charset="0"/>
                <a:ea typeface="Times New Roman" panose="02020603050405020304" pitchFamily="18" charset="0"/>
              </a:rPr>
              <a:t>sTNF</a:t>
            </a:r>
            <a:r>
              <a:rPr lang="en-US" sz="600">
                <a:solidFill>
                  <a:srgbClr val="252525"/>
                </a:solidFill>
                <a:effectLst/>
                <a:latin typeface="Arial" panose="020B0604020202020204" pitchFamily="34" charset="0"/>
                <a:ea typeface="Times New Roman" panose="02020603050405020304" pitchFamily="18" charset="0"/>
              </a:rPr>
              <a:t>) is released via proteolytic cleavage by the metalloprotease TNF alpha converting enzyme (TACE, also called</a:t>
            </a:r>
            <a:r>
              <a:rPr lang="en-US" sz="600" u="sng">
                <a:solidFill>
                  <a:srgbClr val="0B0080"/>
                </a:solidFill>
                <a:effectLst/>
                <a:latin typeface="Arial" panose="020B0604020202020204" pitchFamily="34" charset="0"/>
                <a:ea typeface="Times New Roman" panose="02020603050405020304" pitchFamily="18" charset="0"/>
                <a:hlinkClick r:id="rId81" tooltip="ADAM17"/>
              </a:rPr>
              <a:t>ADAM17</a:t>
            </a:r>
            <a:r>
              <a:rPr lang="en-US" sz="600">
                <a:solidFill>
                  <a:srgbClr val="252525"/>
                </a:solidFill>
                <a:effectLst/>
                <a:latin typeface="Arial" panose="020B0604020202020204" pitchFamily="34" charset="0"/>
                <a:ea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hlinkClick r:id="rId82"/>
              </a:rPr>
              <a:t>[21]</a:t>
            </a:r>
            <a:r>
              <a:rPr lang="en-US" sz="600">
                <a:solidFill>
                  <a:srgbClr val="252525"/>
                </a:solidFill>
                <a:effectLst/>
                <a:latin typeface="Arial" panose="020B0604020202020204" pitchFamily="34" charset="0"/>
                <a:ea typeface="Times New Roman" panose="02020603050405020304" pitchFamily="18" charset="0"/>
              </a:rPr>
              <a:t> The soluble 51 </a:t>
            </a:r>
            <a:r>
              <a:rPr lang="en-US" sz="600" err="1">
                <a:solidFill>
                  <a:srgbClr val="252525"/>
                </a:solidFill>
                <a:effectLst/>
                <a:latin typeface="Arial" panose="020B0604020202020204" pitchFamily="34" charset="0"/>
                <a:ea typeface="Times New Roman" panose="02020603050405020304" pitchFamily="18" charset="0"/>
              </a:rPr>
              <a:t>kDa</a:t>
            </a:r>
            <a:r>
              <a:rPr lang="en-US" sz="600">
                <a:solidFill>
                  <a:srgbClr val="252525"/>
                </a:solidFill>
                <a:effectLst/>
                <a:latin typeface="Arial" panose="020B0604020202020204" pitchFamily="34" charset="0"/>
                <a:ea typeface="Times New Roman" panose="02020603050405020304" pitchFamily="18" charset="0"/>
              </a:rPr>
              <a:t> trimeric </a:t>
            </a:r>
            <a:r>
              <a:rPr lang="en-US" sz="600" err="1">
                <a:solidFill>
                  <a:srgbClr val="252525"/>
                </a:solidFill>
                <a:effectLst/>
                <a:latin typeface="Arial" panose="020B0604020202020204" pitchFamily="34" charset="0"/>
                <a:ea typeface="Times New Roman" panose="02020603050405020304" pitchFamily="18" charset="0"/>
              </a:rPr>
              <a:t>sTNF</a:t>
            </a:r>
            <a:r>
              <a:rPr lang="en-US" sz="600">
                <a:solidFill>
                  <a:srgbClr val="252525"/>
                </a:solidFill>
                <a:effectLst/>
                <a:latin typeface="Arial" panose="020B0604020202020204" pitchFamily="34" charset="0"/>
                <a:ea typeface="Times New Roman" panose="02020603050405020304" pitchFamily="18" charset="0"/>
              </a:rPr>
              <a:t> tends to dissociate at concentrations below the nanomolar range, thereby losing its bioactivity. The secreted form of human TNFα takes on a triangular pyramid shape, and weighs around 17-kD. Both the secreted and the membrane bound forms are biologically active, although the specific functions of each is controversial. But, both forms do have overlapping and distinct biology activities.</a:t>
            </a:r>
            <a:r>
              <a:rPr lang="en-US" sz="600" u="sng" baseline="30000">
                <a:solidFill>
                  <a:srgbClr val="0B0080"/>
                </a:solidFill>
                <a:effectLst/>
                <a:latin typeface="Arial" panose="020B0604020202020204" pitchFamily="34" charset="0"/>
                <a:ea typeface="Times New Roman" panose="02020603050405020304" pitchFamily="18" charset="0"/>
                <a:hlinkClick r:id="rId83"/>
              </a:rPr>
              <a:t>[22]</a:t>
            </a:r>
            <a:endParaRPr lang="en-NG" sz="12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rPr>
              <a:t>The common house mouse TNFα and human TNF are structurally different.</a:t>
            </a:r>
            <a:r>
              <a:rPr lang="en-US" sz="600" u="sng" baseline="30000">
                <a:solidFill>
                  <a:srgbClr val="0B0080"/>
                </a:solidFill>
                <a:effectLst/>
                <a:latin typeface="Arial" panose="020B0604020202020204" pitchFamily="34" charset="0"/>
                <a:ea typeface="Times New Roman" panose="02020603050405020304" pitchFamily="18" charset="0"/>
                <a:hlinkClick r:id="rId84"/>
              </a:rPr>
              <a:t>[23]</a:t>
            </a:r>
            <a:r>
              <a:rPr lang="en-US" sz="600">
                <a:solidFill>
                  <a:srgbClr val="252525"/>
                </a:solidFill>
                <a:effectLst/>
                <a:latin typeface="Arial" panose="020B0604020202020204" pitchFamily="34" charset="0"/>
                <a:ea typeface="Times New Roman" panose="02020603050405020304" pitchFamily="18" charset="0"/>
              </a:rPr>
              <a:t> The 17-</a:t>
            </a:r>
            <a:r>
              <a:rPr lang="en-US" sz="600" u="sng">
                <a:solidFill>
                  <a:srgbClr val="0B0080"/>
                </a:solidFill>
                <a:effectLst/>
                <a:latin typeface="Arial" panose="020B0604020202020204" pitchFamily="34" charset="0"/>
                <a:ea typeface="Times New Roman" panose="02020603050405020304" pitchFamily="18" charset="0"/>
                <a:hlinkClick r:id="rId85" tooltip="Kilodalton"/>
              </a:rPr>
              <a:t>kilodalton</a:t>
            </a:r>
            <a:r>
              <a:rPr lang="en-US" sz="600">
                <a:solidFill>
                  <a:srgbClr val="252525"/>
                </a:solidFill>
                <a:effectLst/>
                <a:latin typeface="Arial" panose="020B0604020202020204" pitchFamily="34" charset="0"/>
                <a:ea typeface="Times New Roman" panose="02020603050405020304" pitchFamily="18" charset="0"/>
              </a:rPr>
              <a:t> (</a:t>
            </a:r>
            <a:r>
              <a:rPr lang="en-US" sz="600" err="1">
                <a:solidFill>
                  <a:srgbClr val="252525"/>
                </a:solidFill>
                <a:effectLst/>
                <a:latin typeface="Arial" panose="020B0604020202020204" pitchFamily="34" charset="0"/>
                <a:ea typeface="Times New Roman" panose="02020603050405020304" pitchFamily="18" charset="0"/>
              </a:rPr>
              <a:t>kDa</a:t>
            </a:r>
            <a:r>
              <a:rPr lang="en-US" sz="600">
                <a:solidFill>
                  <a:srgbClr val="252525"/>
                </a:solidFill>
                <a:effectLst/>
                <a:latin typeface="Arial" panose="020B0604020202020204" pitchFamily="34" charset="0"/>
                <a:ea typeface="Times New Roman" panose="02020603050405020304" pitchFamily="18" charset="0"/>
              </a:rPr>
              <a:t>) TNF protomers (185-amino acid-long) are composed of two </a:t>
            </a:r>
            <a:r>
              <a:rPr lang="en-US" sz="600" u="sng">
                <a:solidFill>
                  <a:srgbClr val="0B0080"/>
                </a:solidFill>
                <a:effectLst/>
                <a:latin typeface="Arial" panose="020B0604020202020204" pitchFamily="34" charset="0"/>
                <a:ea typeface="Times New Roman" panose="02020603050405020304" pitchFamily="18" charset="0"/>
                <a:hlinkClick r:id="rId86" tooltip="Beta sheet"/>
              </a:rPr>
              <a:t>antiparallel β-pleated sheets</a:t>
            </a:r>
            <a:r>
              <a:rPr lang="en-US" sz="600">
                <a:solidFill>
                  <a:srgbClr val="252525"/>
                </a:solidFill>
                <a:effectLst/>
                <a:latin typeface="Arial" panose="020B0604020202020204" pitchFamily="34" charset="0"/>
                <a:ea typeface="Times New Roman" panose="02020603050405020304" pitchFamily="18" charset="0"/>
              </a:rPr>
              <a:t> with </a:t>
            </a:r>
            <a:r>
              <a:rPr lang="en-US" sz="600" u="sng">
                <a:solidFill>
                  <a:srgbClr val="0B0080"/>
                </a:solidFill>
                <a:effectLst/>
                <a:latin typeface="Arial" panose="020B0604020202020204" pitchFamily="34" charset="0"/>
                <a:ea typeface="Times New Roman" panose="02020603050405020304" pitchFamily="18" charset="0"/>
                <a:hlinkClick r:id="rId86" tooltip="Beta sheet"/>
              </a:rPr>
              <a:t>antiparallel β-strands</a:t>
            </a:r>
            <a:r>
              <a:rPr lang="en-US" sz="600">
                <a:solidFill>
                  <a:srgbClr val="252525"/>
                </a:solidFill>
                <a:effectLst/>
                <a:latin typeface="Arial" panose="020B0604020202020204" pitchFamily="34" charset="0"/>
                <a:ea typeface="Times New Roman" panose="02020603050405020304" pitchFamily="18" charset="0"/>
              </a:rPr>
              <a:t>, forming a 'jelly roll' β-structure, typical for the TNF family, but also found in </a:t>
            </a:r>
            <a:r>
              <a:rPr lang="en-US" sz="600" u="sng">
                <a:solidFill>
                  <a:srgbClr val="0B0080"/>
                </a:solidFill>
                <a:effectLst/>
                <a:latin typeface="Arial" panose="020B0604020202020204" pitchFamily="34" charset="0"/>
                <a:ea typeface="Times New Roman" panose="02020603050405020304" pitchFamily="18" charset="0"/>
                <a:hlinkClick r:id="rId87" tooltip="Viral capsid"/>
              </a:rPr>
              <a:t>viral capsid proteins</a:t>
            </a:r>
            <a:r>
              <a:rPr lang="en-US" sz="600">
                <a:solidFill>
                  <a:srgbClr val="252525"/>
                </a:solidFill>
                <a:effectLst/>
                <a:latin typeface="Arial" panose="020B0604020202020204" pitchFamily="34" charset="0"/>
                <a:ea typeface="Times New Roman" panose="02020603050405020304" pitchFamily="18" charset="0"/>
              </a:rPr>
              <a:t>.</a:t>
            </a:r>
            <a:endParaRPr lang="en-NG" sz="12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Cell signaling</a:t>
            </a:r>
            <a:r>
              <a:rPr lang="en-US" sz="1200" b="0">
                <a:solidFill>
                  <a:srgbClr val="555555"/>
                </a:solidFill>
                <a:effectLst/>
                <a:latin typeface="Arial" panose="020B0604020202020204" pitchFamily="34" charset="0"/>
                <a:ea typeface="Times New Roman" panose="02020603050405020304" pitchFamily="18" charset="0"/>
              </a:rPr>
              <a:t>[</a:t>
            </a:r>
            <a:r>
              <a:rPr lang="en-US" sz="1200" b="0" u="sng">
                <a:solidFill>
                  <a:srgbClr val="0B0080"/>
                </a:solidFill>
                <a:effectLst/>
                <a:latin typeface="Arial" panose="020B0604020202020204" pitchFamily="34" charset="0"/>
                <a:ea typeface="Times New Roman" panose="02020603050405020304" pitchFamily="18" charset="0"/>
                <a:hlinkClick r:id="rId88" tooltip="Edit section: Cell signaling"/>
              </a:rPr>
              <a:t>edit</a:t>
            </a:r>
            <a:r>
              <a:rPr lang="en-US" sz="12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rPr>
              <a:t>TNF can bind two receptors, </a:t>
            </a:r>
            <a:r>
              <a:rPr lang="en-US" sz="600" u="sng">
                <a:solidFill>
                  <a:srgbClr val="0B0080"/>
                </a:solidFill>
                <a:effectLst/>
                <a:latin typeface="Arial" panose="020B0604020202020204" pitchFamily="34" charset="0"/>
                <a:ea typeface="Times New Roman" panose="02020603050405020304" pitchFamily="18" charset="0"/>
                <a:hlinkClick r:id="rId89" tooltip="TNFR1"/>
              </a:rPr>
              <a:t>TNFR1</a:t>
            </a:r>
            <a:r>
              <a:rPr lang="en-US" sz="600">
                <a:solidFill>
                  <a:srgbClr val="252525"/>
                </a:solidFill>
                <a:effectLst/>
                <a:latin typeface="Arial" panose="020B0604020202020204" pitchFamily="34" charset="0"/>
                <a:ea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hlinkClick r:id="rId90" tooltip="TNF receptor"/>
              </a:rPr>
              <a:t>TNF receptor</a:t>
            </a:r>
            <a:r>
              <a:rPr lang="en-US" sz="600">
                <a:solidFill>
                  <a:srgbClr val="252525"/>
                </a:solidFill>
                <a:effectLst/>
                <a:latin typeface="Arial" panose="020B0604020202020204" pitchFamily="34" charset="0"/>
                <a:ea typeface="Times New Roman" panose="02020603050405020304" pitchFamily="18" charset="0"/>
              </a:rPr>
              <a:t> type 1; CD120a; p55/60) and </a:t>
            </a:r>
            <a:r>
              <a:rPr lang="en-US" sz="600" u="sng">
                <a:solidFill>
                  <a:srgbClr val="0B0080"/>
                </a:solidFill>
                <a:effectLst/>
                <a:latin typeface="Arial" panose="020B0604020202020204" pitchFamily="34" charset="0"/>
                <a:ea typeface="Times New Roman" panose="02020603050405020304" pitchFamily="18" charset="0"/>
                <a:hlinkClick r:id="rId91" tooltip="TNFRSF1B"/>
              </a:rPr>
              <a:t>TNFR2</a:t>
            </a:r>
            <a:r>
              <a:rPr lang="en-US" sz="600">
                <a:solidFill>
                  <a:srgbClr val="252525"/>
                </a:solidFill>
                <a:effectLst/>
                <a:latin typeface="Arial" panose="020B0604020202020204" pitchFamily="34" charset="0"/>
                <a:ea typeface="Times New Roman" panose="02020603050405020304" pitchFamily="18" charset="0"/>
              </a:rPr>
              <a:t> (TNF receptor type 2; CD120b; p75/80). TNFR1 is expressed in most tissues, and can be fully activated by both the membrane-bound and soluble trimeric forms of TNF, whereas TNFR2 is found only in cells of the </a:t>
            </a:r>
            <a:r>
              <a:rPr lang="en-US" sz="600" u="sng">
                <a:solidFill>
                  <a:srgbClr val="0B0080"/>
                </a:solidFill>
                <a:effectLst/>
                <a:latin typeface="Arial" panose="020B0604020202020204" pitchFamily="34" charset="0"/>
                <a:ea typeface="Times New Roman" panose="02020603050405020304" pitchFamily="18" charset="0"/>
                <a:hlinkClick r:id="rId32" tooltip="Immune system"/>
              </a:rPr>
              <a:t>immune system</a:t>
            </a:r>
            <a:r>
              <a:rPr lang="en-US" sz="600">
                <a:solidFill>
                  <a:srgbClr val="252525"/>
                </a:solidFill>
                <a:effectLst/>
                <a:latin typeface="Arial" panose="020B0604020202020204" pitchFamily="34" charset="0"/>
                <a:ea typeface="Times New Roman" panose="02020603050405020304" pitchFamily="18" charset="0"/>
              </a:rPr>
              <a:t>, and respond to the membrane-bound form of the TNF homotrimer. As most information regarding TNF signaling is derived from TNFR1, the role of TNFR2 is likely underestimated.</a:t>
            </a:r>
            <a:endParaRPr lang="en-NG" sz="12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Upon contact with their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2" tooltip="Ligand"/>
              </a:rPr>
              <a:t>ligand</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TNF receptors also form trimers, their tips fitting into the grooves formed between TNF monomers. This binding causes a conformational change to occur in the receptor, leading to the dissociation of the inhibitory protein SODD from the intracellular death domain. This dissociation enables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3" tooltip="Adaptor protein"/>
              </a:rPr>
              <a:t>adaptor protein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4" tooltip="TRADD"/>
              </a:rPr>
              <a:t>TRADD</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to bind to the death domain, serving as a platform for subsequent protein binding. Following TRADD binding, three pathways can be initiated.</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5"/>
              </a:rPr>
              <a:t>[24]</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6"/>
              </a:rPr>
              <a:t>[25]</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Activation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7" tooltip="NF-κB"/>
              </a:rPr>
              <a:t>NF-</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7" tooltip="NF-κB"/>
              </a:rPr>
              <a:t>κB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TRADD recruits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8" tooltip="TRAF2"/>
              </a:rPr>
              <a:t>TRAF2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RIP.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8" tooltip="TRAF2"/>
              </a:rPr>
              <a:t>TRAF2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 turn recruits the multicomponent protein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9" tooltip="Kinase"/>
              </a:rPr>
              <a:t>kinase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0" tooltip="IκB kinase"/>
              </a:rPr>
              <a:t>IKK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enabling the serine-threonine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9" tooltip="Kinase"/>
              </a:rPr>
              <a:t>kinase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RIP to activate it. An inhibitory protein, </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1" tooltip="IκBα"/>
              </a:rPr>
              <a:t>IκB</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1" tooltip="IκBα"/>
              </a:rPr>
              <a:t>α</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that normally binds to NF-κB and inhibits its translocation, is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2" tooltip="Phosphorylated"/>
              </a:rPr>
              <a:t>phosphorylated</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by IKK and subsequently degraded, releasing NF-κB. NF-</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κB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is a heterodimeric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3" tooltip="Transcription factor"/>
              </a:rPr>
              <a:t>transcription factor</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that </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translocates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to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4" tooltip="Cell nucleus"/>
              </a:rPr>
              <a:t>nucleus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mediates the transcription of a vast array of proteins involved in cell survival and proliferation,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5" tooltip="Inflammatory response"/>
              </a:rPr>
              <a:t>inflammatory response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anti-</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6" tooltip="Apoptotic"/>
              </a:rPr>
              <a:t>apoptotic</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factors.</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Activation of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7" tooltip="MAPK"/>
              </a:rPr>
              <a:t>MAPK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pathways: Of the three major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7" tooltip="MAPK"/>
              </a:rPr>
              <a:t>MAPK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cascades, TNF induces a strong activation of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8" tooltip="Stress (medicine)"/>
              </a:rPr>
              <a:t>stress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-related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9" tooltip="JNK"/>
              </a:rPr>
              <a:t>JNK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group, evokes moderate response of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0" tooltip="P38 MAPK pathway"/>
              </a:rPr>
              <a:t>p38-MAPK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is responsible for minimal activation of the classical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1" tooltip="Extracellular signal-regulated kinases"/>
              </a:rPr>
              <a:t>ERKs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TRAF2/</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Rac</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activates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9" tooltip="JNK"/>
              </a:rPr>
              <a:t>JNK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-inducing upstream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2" tooltip="Kinases"/>
              </a:rPr>
              <a:t>kinases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3" tooltip="MAP3K10"/>
              </a:rPr>
              <a:t>MLK2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4" tooltip="MAP3K11"/>
              </a:rPr>
              <a:t>MLK3</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5"/>
              </a:rPr>
              <a:t>[26]</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6" tooltip="MAP3K7"/>
              </a:rPr>
              <a:t>TAK1</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7" tooltip="MEKK1"/>
              </a:rPr>
              <a:t>MEKK1</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8" tooltip="ASK1"/>
              </a:rPr>
              <a:t>ASK1</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(either directly or through GCKs and </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Trx</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respectively). SRC- </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Vav</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Rac</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axis activates MLK2/MLK3 and these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2" tooltip="Kinases"/>
              </a:rPr>
              <a:t>kinases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9" tooltip="Phosphorylate"/>
              </a:rPr>
              <a:t>phosphorylate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0" tooltip="Mitogen-activated protein kinase kinase"/>
              </a:rPr>
              <a:t>MKK7</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which then activates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9" tooltip="JNK"/>
              </a:rPr>
              <a:t>JNK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9" tooltip="JNK"/>
              </a:rPr>
              <a:t>JNK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translocates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to the nucleus and </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activates</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1" tooltip="Transcription factors"/>
              </a:rPr>
              <a:t>transcription</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1" tooltip="Transcription factors"/>
              </a:rPr>
              <a:t> factors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such as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2" tooltip="C-Jun"/>
              </a:rPr>
              <a:t>c-Jun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3" tooltip="ATF2"/>
              </a:rPr>
              <a:t>ATF2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9" tooltip="JNK"/>
              </a:rPr>
              <a:t>JNK</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pathway is involved in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4" tooltip="Cell differentiation"/>
              </a:rPr>
              <a:t>cell differentiation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proliferation, and is generally pro-</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6" tooltip="Apoptotic"/>
              </a:rPr>
              <a:t>apoptotic</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Induction of death signaling: Like all death-domain-containing members of the TNFR superfamily, TNFR1 is involved in death signaling.</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5"/>
              </a:rPr>
              <a:t>[27]</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However, TNF-induced cell death plays only a minor role compared to its overwhelming functions in the inflammatory process. Its death-inducing capability is weak compared to other family members (such as </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6" tooltip="Fas receptor"/>
              </a:rPr>
              <a:t>Fas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often masked by the anti-</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6" tooltip="Apoptotic"/>
              </a:rPr>
              <a:t>apoptotic</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effects of NF-</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κB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Nevertheless, TRADD binds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7" tooltip="FADD"/>
              </a:rPr>
              <a:t>FADD</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which then recruits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8" tooltip="Cysteine protease"/>
              </a:rPr>
              <a:t>cysteine protease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9" tooltip="Caspase-8"/>
              </a:rPr>
              <a:t>caspase-8</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 high concentration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0" tooltip="Caspase"/>
              </a:rPr>
              <a:t>caspase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-8 induces its autoproteolytic activation and subsequent cleaving of effector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1" tooltip="Caspases"/>
              </a:rPr>
              <a:t>caspases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leading to cell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1" tooltip="Apoptosis"/>
              </a:rPr>
              <a:t>apoptosis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The myriad and often-conflicting effects mediated by the above pathways indicate the existence of extensive cross-talk. For instance, NF-</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κB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enhances the transcription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2" tooltip="C-FLIP"/>
              </a:rPr>
              <a:t>C-FLIP</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7" tooltip="Bcl-2"/>
              </a:rPr>
              <a:t>Bcl-2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3" tooltip="BIRC2"/>
              </a:rPr>
              <a:t>cIAP1</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4" tooltip="BIRC3"/>
              </a:rPr>
              <a:t>cIAP2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inhibitory proteins that interfere with death signaling. On the other hand, activated caspases cleave several components of the NF-</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κB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pathway, including RIP, IKK, and the subunits of NF-</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κB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itself. Other factors, such as cell type, concurrent stimulation of other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5" tooltip="Cytokines"/>
              </a:rPr>
              <a:t>cytokines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or the amount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6" tooltip="Reactive oxygen species"/>
              </a:rPr>
              <a:t>reactive oxygen species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(ROS) can shift the balance in favor of one pathway or another. Such complicated signaling ensures that, whenever TNF is released, various cells with vastly diverse functions and conditions can all respond appropriately to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Inflammation"/>
              </a:rPr>
              <a:t>inflammation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Enzyme regulation</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7" tooltip="Edit section: Enzyme regulation"/>
              </a:rPr>
              <a:t>edit</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This protein may use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8" tooltip="Morpheein"/>
              </a:rPr>
              <a:t>morpheein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model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39" tooltip="Allosteric regulation"/>
              </a:rPr>
              <a:t>allosteric regulation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0"/>
              </a:rPr>
              <a:t>[28]</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Physiology</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1" tooltip="Edit section: Physiology"/>
              </a:rPr>
              <a:t>edit</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TNF was thought to be produced primarily by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 tooltip="Macrophages"/>
              </a:rPr>
              <a:t>macrophages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2"/>
              </a:rPr>
              <a:t>[29]</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but it is produced also by a broad variety of cell types including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3" tooltip="Lymphoid"/>
              </a:rPr>
              <a:t>lymphoid</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cells,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4" tooltip="Mast cells"/>
              </a:rPr>
              <a:t>mast cells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5" tooltip="Endothelial cell"/>
              </a:rPr>
              <a:t>endothelial cells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6" tooltip="Cardiac myocyte"/>
              </a:rPr>
              <a:t>cardiac myocytes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7" tooltip="Adipose tissue"/>
              </a:rPr>
              <a:t>adipose </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7" tooltip="Adipose tissue"/>
              </a:rPr>
              <a:t>tissue</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8" tooltip="Fibroblasts"/>
              </a:rPr>
              <a:t>fibroblasts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9" tooltip="Neuron"/>
              </a:rPr>
              <a:t>neurons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
              </a:rPr>
              <a:t>[1]</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Large amounts of TNF are released in response to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0" tooltip="Lipopolysaccharide"/>
              </a:rPr>
              <a:t>lipopolysaccharide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other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1" tooltip="Bacteria"/>
              </a:rPr>
              <a:t>bacterial</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products, and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2" tooltip="Interleukin-1"/>
              </a:rPr>
              <a:t>Interleukin-1</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(IL-1). In the skin, mast cells appear to be the predominant source of pre-formed TNF, which can be released upon inflammatory stimulus (e.g., LPS).</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3"/>
              </a:rPr>
              <a:t>[30]</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It has a number of actions on various organ systems, generally together with IL-1 and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4" tooltip="Interleukin-6"/>
              </a:rPr>
              <a:t>Interleukin-6</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(IL-6):</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On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5" tooltip="Hypothalamus"/>
              </a:rPr>
              <a:t>hypothalamus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120"/>
              </a:spcAft>
              <a:buSzPts val="1000"/>
              <a:buFont typeface="Symbol" panose="05050102010706020507" pitchFamily="18" charset="2"/>
              <a:buChar char=""/>
              <a:tabLst>
                <a:tab pos="9144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Stimulation of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6" tooltip="Hypothalamic-pituitary-adrenal axis"/>
              </a:rPr>
              <a:t>hypothalamic-pituitary-adrenal axis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by stimulating the release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7" tooltip="Corticotropin releasing hormone"/>
              </a:rPr>
              <a:t>corticotropin releasing hormone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(CRH)</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120"/>
              </a:spcAft>
              <a:buSzPts val="1000"/>
              <a:buFont typeface="Symbol" panose="05050102010706020507" pitchFamily="18" charset="2"/>
              <a:buChar char=""/>
              <a:tabLst>
                <a:tab pos="9144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Suppressing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8" tooltip="Appetite"/>
              </a:rPr>
              <a:t>appetite</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120"/>
              </a:spcAft>
              <a:buSzPts val="1000"/>
              <a:buFont typeface="Symbol" panose="05050102010706020507" pitchFamily="18" charset="2"/>
              <a:buChar char=""/>
              <a:tabLst>
                <a:tab pos="914400" algn="l"/>
              </a:tabLst>
            </a:pP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9" tooltip="Fever"/>
              </a:rPr>
              <a:t>Fever</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On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0" tooltip="Liver"/>
              </a:rPr>
              <a:t>liver</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stimulating the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1" tooltip="Acute phase response"/>
              </a:rPr>
              <a:t>acute phase response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leading to an increase in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2" tooltip="C-reactive protein"/>
              </a:rPr>
              <a:t>C-reactive protein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 number of other mediators. It also induces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3" tooltip="Insulin resistance"/>
              </a:rPr>
              <a:t>insulin resistance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by promoting serine-phosphorylation of insulin receptor substrate-1 (IRS-1), which impairs insulin signaling</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It is a potent chemoattractant for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4" tooltip="Neutrophils"/>
              </a:rPr>
              <a:t>neutrophils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promotes the expression of adhesion molecules on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5" tooltip="Endothelial cell"/>
              </a:rPr>
              <a:t>endothelial cells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helping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4" tooltip="Neutrophils"/>
              </a:rPr>
              <a:t>neutrophils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migrate.</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On macrophages: stimulates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5" tooltip="Phagocytosis"/>
              </a:rPr>
              <a:t>phagocytosis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production of IL-1 oxidants and the inflammatory lipid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6" tooltip="Prostaglandin E2"/>
              </a:rPr>
              <a:t>Prostaglandin E2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(PGE</a:t>
            </a:r>
            <a:r>
              <a:rPr lang="en-US" sz="600" baseline="-250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930"/>
              </a:lnSpc>
              <a:spcAft>
                <a:spcPts val="120"/>
              </a:spcAft>
              <a:buSzPts val="1000"/>
              <a:buFont typeface="Symbol" panose="05050102010706020507" pitchFamily="18" charset="2"/>
              <a:buChar char=""/>
              <a:tabLst>
                <a:tab pos="457200" algn="l"/>
              </a:tabLs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On other tissues: increasing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3" tooltip="Insulin resistance"/>
              </a:rPr>
              <a:t>insulin resistance</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This mechanism occurs as TNF phosphorylates serine residues on the insulin receptor causing signal to stop at the cell surface.</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 local increase in concentration of TNF will cause the cardinal signs of Inflammation to occur: heat, swelling, redness, pain and loss of function.</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Whereas high concentrations of TNF induce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7" tooltip="Shock (circulatory)"/>
              </a:rPr>
              <a:t>shock-like symptoms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 prolonged exposure to low concentrations of TNF can result in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 tooltip="Cachexia"/>
              </a:rPr>
              <a:t>cachexia</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 wasting syndrome. This can be found, for example, in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1" tooltip="Cancer"/>
              </a:rPr>
              <a:t>cancer</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patients.</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Said et al. showed that TNFα causes an IL-10-dependent inhibition of CD4 T-cell expansion and function by up-regulating PD-1 levels on monocytes which leads to IL-10 production by monocytes after binding of PD-1 by PD-L.</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8"/>
              </a:rPr>
              <a:t>[31]</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Recent research by Pedersen et al. indicates that TNFα increase in response to sepsis is inhibited by the exercise-induced production of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9" tooltip="Myokine"/>
              </a:rPr>
              <a:t>myokines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To study whether acute exercise induces a true anti-inflammatory response, a model of ‘low grade inflammation’ was established in which a low dose of E. coli endotoxin was administered to healthy volunteers, who had been </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randomised</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to either rest or exercise prior to endotoxin administration. In resting subjects, endotoxin induced a 2- to 3-fold increase in circulating levels of TNFα. In contrast, when the subjects performed 3 hours of ergometer cycling and received the endotoxin bolus at 2.5 h, the TNFα response was totally blunted.</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0"/>
              </a:rPr>
              <a:t>[32]</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This study provides some evidence that acute exercise may inhibit TNF production.</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1"/>
              </a:rPr>
              <a:t>[33]</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Pharmacology</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2" tooltip="Edit section: Pharmacology"/>
              </a:rPr>
              <a:t>edit</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Aft>
                <a:spcPts val="0"/>
              </a:spcAft>
            </a:pPr>
            <a:r>
              <a:rPr lang="en-US" sz="600" i="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Main article: </a:t>
            </a:r>
            <a:r>
              <a:rPr lang="en-US" sz="600" i="1"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3" tooltip="TNF inhibition"/>
              </a:rPr>
              <a:t>TNF inhibition</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TNF promotes the inflammatory response, which, in turn, causes many of the clinical problems associated with autoimmune disorders such as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4" tooltip="Rheumatoid arthritis"/>
              </a:rPr>
              <a:t>rheumatoid arthritis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5" tooltip="Ankylosing spondylitis"/>
              </a:rPr>
              <a:t>ankylosing spondylitis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5" tooltip="Inflammatory bowel disease"/>
              </a:rPr>
              <a:t>inflammatory bowel </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5" tooltip="Inflammatory bowel disease"/>
              </a:rPr>
              <a:t>disease</a:t>
            </a:r>
            <a:r>
              <a:rPr lang="en-US" sz="600" err="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err="1">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6" tooltip="Psoriasis"/>
              </a:rPr>
              <a:t>psoriasis</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7" tooltip="Hidradenitis suppurativa"/>
              </a:rPr>
              <a:t>hidradenitis suppurativa</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refractory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8" tooltip="Asthma"/>
              </a:rPr>
              <a:t>asthma</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These disorders are sometimes treated by using a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9" tooltip="TNF inhibitor"/>
              </a:rPr>
              <a:t>TNF inhibitor</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This inhibition can be achieved with a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0" tooltip="Monoclonal antibody"/>
              </a:rPr>
              <a:t>monoclonal antibody</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such as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1" tooltip="Infliximab"/>
              </a:rPr>
              <a:t>infliximab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(Remicade),</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2" tooltip="Adalimumab"/>
              </a:rPr>
              <a:t>adalimumab</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(Humira) or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3" tooltip="Certolizumab pegol"/>
              </a:rPr>
              <a:t>certolizumab pegol</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(Cimzia), or with a circulating receptor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4" tooltip="Fusion protein"/>
              </a:rPr>
              <a:t>fusion protein</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such as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5" tooltip="Etanercept"/>
              </a:rPr>
              <a:t>etanercept</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(Enbrel).</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Interactions</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6" tooltip="Edit section: Interactions"/>
              </a:rPr>
              <a:t>edit</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TNFα has been shown to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7" tooltip="Protein-protein interaction"/>
              </a:rPr>
              <a:t>interact</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with </a:t>
            </a:r>
            <a:r>
              <a:rPr lang="en-US" sz="6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8" tooltip="TNFRSF1A"/>
              </a:rPr>
              <a:t>TNFRSF1A</a:t>
            </a: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89"/>
              </a:rPr>
              <a:t>[34]</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90"/>
              </a:rPr>
              <a:t>[35]</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Nomenclature</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91" tooltip="Edit section: Nomenclature"/>
              </a:rPr>
              <a:t>edit</a:t>
            </a:r>
            <a:r>
              <a:rPr lang="en-US" sz="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6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Some recent papers have argued that TNFα should simply be called TNF, as LT is no longer referred to as TNFβ.</a:t>
            </a:r>
            <a:r>
              <a:rPr lang="en-US" sz="6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92"/>
              </a:rPr>
              <a:t>[36]</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000" b="1">
                <a:effectLst/>
                <a:latin typeface="Arial-BoldMT"/>
                <a:ea typeface="Calibri" panose="020F0502020204030204" pitchFamily="34" charset="0"/>
                <a:cs typeface="Arial-BoldMT"/>
              </a:rPr>
              <a:t> </a:t>
            </a:r>
            <a:endParaRPr lang="en-NG" sz="11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33</a:t>
            </a:fld>
            <a:endParaRPr lang="en-NG"/>
          </a:p>
        </p:txBody>
      </p:sp>
    </p:spTree>
    <p:extLst>
      <p:ext uri="{BB962C8B-B14F-4D97-AF65-F5344CB8AC3E}">
        <p14:creationId xmlns:p14="http://schemas.microsoft.com/office/powerpoint/2010/main" val="689151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US" sz="1800" b="1" dirty="0">
                <a:solidFill>
                  <a:srgbClr val="FFFFFF"/>
                </a:solidFill>
                <a:effectLst/>
                <a:latin typeface="inherit"/>
                <a:ea typeface="Times New Roman" panose="02020603050405020304" pitchFamily="18" charset="0"/>
                <a:cs typeface="Helvetica" panose="020B0604020202020204" pitchFamily="34" charset="0"/>
              </a:rPr>
              <a:t>Proinflammatory cytokines list 3: TNF-α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20"/>
              </a:lnSpc>
              <a:spcBef>
                <a:spcPts val="0"/>
              </a:spcBef>
              <a:spcAft>
                <a:spcPts val="750"/>
              </a:spcAf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TNF-α, also known as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cachectin</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is another inflammatory cytokine that plays a well-established, key role in some pain models. TNF acts on several different signaling pathways through two cell surface receptors, TNFR1 and TNFR2 to regulate apoptotic pathways, NF-kB activation of inflammation, and activate stress-activated protein kinases (SAPKs). TNF-α receptors are present in both neurons and glia. TNF-α has been shown to play important roles in both inflammatory and neuropathic hyperalgesia.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Intraplantar</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injection of complete Freund's adjuvant in adult rats resulted in significant elevation in the levels of TNF-α, IL-1β, and nerve growth factor (NGF) in the inflamed paw. A single injection of anti-TNF-α antiserum before the CFA significantly delayed the onset of the resultant inflammatory hyperalgesia and reduced IL-1β but not NGF levels.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Intraplantar</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injection of TNF-α also produces mechanical and thermal hyperalgesia. It has been found that TNF-α injected into nerves induces Wallerian degeneration and generates the transient display of behaviors and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endoneurial</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pathologies found in experimentally painful nerve injury. TNF binding protein (TNF-BP), an inhibitor of TNF, is a soluble form of a transmembrane TNF-receptor. When TNF-BP is administered systemically, the hyperalgesia normally observed after lipopolysaccharide (LPS) administration is completely eliminated. Intrathecal administration of a combination of TNF-BP and IL-1 antagonist attenuated mechanical allodynia in rats with L5 spinal nerve transection.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p:cNvSpPr>
            <a:spLocks noGrp="1"/>
          </p:cNvSpPr>
          <p:nvPr>
            <p:ph type="sldNum" sz="quarter" idx="5"/>
          </p:nvPr>
        </p:nvSpPr>
        <p:spPr/>
        <p:txBody>
          <a:bodyPr/>
          <a:lstStyle/>
          <a:p>
            <a:fld id="{53D0451D-E615-4565-817E-22D0B52D0733}" type="slidenum">
              <a:rPr lang="en-NG" smtClean="0"/>
              <a:t>34</a:t>
            </a:fld>
            <a:endParaRPr lang="en-NG"/>
          </a:p>
        </p:txBody>
      </p:sp>
    </p:spTree>
    <p:extLst>
      <p:ext uri="{BB962C8B-B14F-4D97-AF65-F5344CB8AC3E}">
        <p14:creationId xmlns:p14="http://schemas.microsoft.com/office/powerpoint/2010/main" val="689151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Discovery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 tooltip="Edit section: Discover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Discovery of these cytokines began with studies on the pathogenesis of </a:t>
            </a:r>
            <a:r>
              <a:rPr lang="en-US" sz="1800" u="sng">
                <a:solidFill>
                  <a:srgbClr val="0B0080"/>
                </a:solidFill>
                <a:effectLst/>
                <a:latin typeface="Arial" panose="020B0604020202020204" pitchFamily="34" charset="0"/>
                <a:ea typeface="Times New Roman" panose="02020603050405020304" pitchFamily="18" charset="0"/>
                <a:hlinkClick r:id="rId4" tooltip="Fever"/>
              </a:rPr>
              <a:t>fever</a:t>
            </a:r>
            <a:r>
              <a:rPr lang="en-US" sz="1800">
                <a:solidFill>
                  <a:srgbClr val="252525"/>
                </a:solidFill>
                <a:effectLst/>
                <a:latin typeface="Arial" panose="020B0604020202020204" pitchFamily="34" charset="0"/>
                <a:ea typeface="Times New Roman" panose="02020603050405020304" pitchFamily="18" charset="0"/>
              </a:rPr>
              <a:t>. The studies were performed by </a:t>
            </a:r>
            <a:r>
              <a:rPr lang="en-US" sz="1800" err="1">
                <a:solidFill>
                  <a:srgbClr val="252525"/>
                </a:solidFill>
                <a:effectLst/>
                <a:latin typeface="Arial" panose="020B0604020202020204" pitchFamily="34" charset="0"/>
                <a:ea typeface="Times New Roman" panose="02020603050405020304" pitchFamily="18" charset="0"/>
              </a:rPr>
              <a:t>Menkin</a:t>
            </a:r>
            <a:r>
              <a:rPr lang="en-US" sz="1800">
                <a:solidFill>
                  <a:srgbClr val="252525"/>
                </a:solidFill>
                <a:effectLst/>
                <a:latin typeface="Arial" panose="020B0604020202020204" pitchFamily="34" charset="0"/>
                <a:ea typeface="Times New Roman" panose="02020603050405020304" pitchFamily="18" charset="0"/>
              </a:rPr>
              <a:t> and Beeson in 1943-1948 on the fever producing properties of proteins released from rabbit peritoneal </a:t>
            </a:r>
            <a:r>
              <a:rPr lang="en-US" sz="1800" u="sng">
                <a:solidFill>
                  <a:srgbClr val="0B0080"/>
                </a:solidFill>
                <a:effectLst/>
                <a:latin typeface="Arial" panose="020B0604020202020204" pitchFamily="34" charset="0"/>
                <a:ea typeface="Times New Roman" panose="02020603050405020304" pitchFamily="18" charset="0"/>
                <a:hlinkClick r:id="rId5" tooltip="Exudate"/>
              </a:rPr>
              <a:t>exudate</a:t>
            </a:r>
            <a:r>
              <a:rPr lang="en-US" sz="1800">
                <a:solidFill>
                  <a:srgbClr val="252525"/>
                </a:solidFill>
                <a:effectLst/>
                <a:latin typeface="Arial" panose="020B0604020202020204" pitchFamily="34" charset="0"/>
                <a:ea typeface="Times New Roman" panose="02020603050405020304" pitchFamily="18" charset="0"/>
              </a:rPr>
              <a:t> cells. These studies were followed by contributions of several investigators, who were primarily interested in the link between fever and infection/inflammation. The basis for the term "interleukin" was to streamline the growing number of biological properties attributed to soluble factors from </a:t>
            </a:r>
            <a:r>
              <a:rPr lang="en-US" sz="1800" u="sng">
                <a:solidFill>
                  <a:srgbClr val="0B0080"/>
                </a:solidFill>
                <a:effectLst/>
                <a:latin typeface="Arial" panose="020B0604020202020204" pitchFamily="34" charset="0"/>
                <a:ea typeface="Times New Roman" panose="02020603050405020304" pitchFamily="18" charset="0"/>
                <a:hlinkClick r:id="rId6" tooltip="Macrophages"/>
              </a:rPr>
              <a:t>macrophages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 tooltip="Lymphocytes"/>
              </a:rPr>
              <a:t>lymphocytes</a:t>
            </a:r>
            <a:r>
              <a:rPr lang="en-US" sz="1800">
                <a:solidFill>
                  <a:srgbClr val="252525"/>
                </a:solidFill>
                <a:effectLst/>
                <a:latin typeface="Arial" panose="020B0604020202020204" pitchFamily="34" charset="0"/>
                <a:ea typeface="Times New Roman" panose="02020603050405020304" pitchFamily="18" charset="0"/>
              </a:rPr>
              <a:t>. IL-1 was the name given to the macrophage product, whereas IL-2 was used to define the lymphocyte product. At the time of the assignment of these names, there was no amino acid sequence analysis known and the terms were used to define biological properties. In 1985 two distinct, but distantly related complementary DNAs encoding proteins sharing human IL-1 activity were reported to be isolated from a macrophage cDNA library, thus defining two individual members of the IL-1 family – </a:t>
            </a:r>
            <a:r>
              <a:rPr lang="en-US" sz="1800" u="sng">
                <a:solidFill>
                  <a:srgbClr val="0B0080"/>
                </a:solidFill>
                <a:effectLst/>
                <a:latin typeface="Arial" panose="020B0604020202020204" pitchFamily="34" charset="0"/>
                <a:ea typeface="Times New Roman" panose="02020603050405020304" pitchFamily="18" charset="0"/>
                <a:hlinkClick r:id="rId8" tooltip="IL1A"/>
              </a:rPr>
              <a:t>IL-1α</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9" tooltip="IL1B"/>
              </a:rPr>
              <a:t>IL-1β</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0"/>
              </a:rPr>
              <a:t>[1]</a:t>
            </a:r>
            <a:r>
              <a:rPr lang="en-US" sz="1800" u="sng" baseline="30000">
                <a:solidFill>
                  <a:srgbClr val="0B0080"/>
                </a:solidFill>
                <a:effectLst/>
                <a:latin typeface="Arial" panose="020B0604020202020204" pitchFamily="34" charset="0"/>
                <a:ea typeface="Times New Roman" panose="02020603050405020304" pitchFamily="18" charset="0"/>
                <a:hlinkClick r:id="rId11"/>
              </a:rPr>
              <a:t>[2]</a:t>
            </a:r>
            <a:r>
              <a:rPr lang="en-US" sz="1800" u="sng" baseline="30000">
                <a:solidFill>
                  <a:srgbClr val="0B0080"/>
                </a:solidFill>
                <a:effectLst/>
                <a:latin typeface="Arial" panose="020B0604020202020204" pitchFamily="34" charset="0"/>
                <a:ea typeface="Times New Roman" panose="02020603050405020304" pitchFamily="18" charset="0"/>
                <a:hlinkClick r:id="rId12"/>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The Interleukin-1 superfamily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3" tooltip="Edit section: The Interleukin-1 superfamil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 family is a group of 11 cytokines, which induces a complex network of proinflammatory cytokines and via an expression of integrins on leukocytes and endothelial cells regulates and initiates inflammatory responses.</a:t>
            </a:r>
            <a:r>
              <a:rPr lang="en-US" sz="1800" u="sng" baseline="30000">
                <a:solidFill>
                  <a:srgbClr val="0B0080"/>
                </a:solidFill>
                <a:effectLst/>
                <a:latin typeface="Arial" panose="020B0604020202020204" pitchFamily="34" charset="0"/>
                <a:ea typeface="Times New Roman" panose="02020603050405020304" pitchFamily="18" charset="0"/>
                <a:hlinkClick r:id="rId14"/>
              </a:rPr>
              <a:t>[4]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IL-1α and IL-1β are the most studied members, because they were discovered first and because they possess strongly proinflammatory effect. They have a natural antagonist IL-1Ra (IL-1 receptor antagonist). All three of them bind </a:t>
            </a:r>
            <a:r>
              <a:rPr lang="en-US" sz="1800" u="sng">
                <a:solidFill>
                  <a:srgbClr val="0B0080"/>
                </a:solidFill>
                <a:effectLst/>
                <a:latin typeface="Arial" panose="020B0604020202020204" pitchFamily="34" charset="0"/>
                <a:ea typeface="Times New Roman" panose="02020603050405020304" pitchFamily="18" charset="0"/>
                <a:hlinkClick r:id="rId15" tooltip="Interleukin-1 receptor"/>
              </a:rPr>
              <a:t>IL-1 receptor</a:t>
            </a:r>
            <a:r>
              <a:rPr lang="en-US" sz="1800">
                <a:solidFill>
                  <a:srgbClr val="252525"/>
                </a:solidFill>
                <a:effectLst/>
                <a:latin typeface="Arial" panose="020B0604020202020204" pitchFamily="34" charset="0"/>
                <a:ea typeface="Times New Roman" panose="02020603050405020304" pitchFamily="18" charset="0"/>
              </a:rPr>
              <a:t> (IL-1R) and activate signaling via MyD88 adaptor, which is described in the Signaling section of this page. IL-1Ra regulates IL-1α and IL-1β proinflammatory activity by competing with them for binding sites of the receptor.</a:t>
            </a:r>
            <a:r>
              <a:rPr lang="en-US" sz="1800" u="sng" baseline="30000">
                <a:solidFill>
                  <a:srgbClr val="0B0080"/>
                </a:solidFill>
                <a:effectLst/>
                <a:latin typeface="Arial" panose="020B0604020202020204" pitchFamily="34" charset="0"/>
                <a:ea typeface="Times New Roman" panose="02020603050405020304" pitchFamily="18" charset="0"/>
                <a:hlinkClick r:id="rId14"/>
              </a:rPr>
              <a:t>[4]</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Synthesis</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 tooltip="Edit section: Synthesis"/>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All of the members of IL-1 family, except </a:t>
            </a:r>
            <a:r>
              <a:rPr lang="en-US" sz="1800" u="sng">
                <a:solidFill>
                  <a:srgbClr val="0B0080"/>
                </a:solidFill>
                <a:effectLst/>
                <a:latin typeface="Arial" panose="020B0604020202020204" pitchFamily="34" charset="0"/>
                <a:ea typeface="Times New Roman" panose="02020603050405020304" pitchFamily="18" charset="0"/>
                <a:hlinkClick r:id="rId17" tooltip="Interleukin 1 receptor antagonist"/>
              </a:rPr>
              <a:t>IL-1Ra</a:t>
            </a:r>
            <a:r>
              <a:rPr lang="en-US" sz="1800">
                <a:solidFill>
                  <a:srgbClr val="252525"/>
                </a:solidFill>
                <a:effectLst/>
                <a:latin typeface="Arial" panose="020B0604020202020204" pitchFamily="34" charset="0"/>
                <a:ea typeface="Times New Roman" panose="02020603050405020304" pitchFamily="18" charset="0"/>
              </a:rPr>
              <a:t>, are first synthesized as a </a:t>
            </a:r>
            <a:r>
              <a:rPr lang="en-US" sz="1800" u="sng">
                <a:solidFill>
                  <a:srgbClr val="A55858"/>
                </a:solidFill>
                <a:effectLst/>
                <a:latin typeface="Arial" panose="020B0604020202020204" pitchFamily="34" charset="0"/>
                <a:ea typeface="Times New Roman" panose="02020603050405020304" pitchFamily="18" charset="0"/>
                <a:hlinkClick r:id="rId18" tooltip="Precursor protein (page does not exist)"/>
              </a:rPr>
              <a:t>precursor protein</a:t>
            </a:r>
            <a:r>
              <a:rPr lang="en-US" sz="1800">
                <a:solidFill>
                  <a:srgbClr val="252525"/>
                </a:solidFill>
                <a:effectLst/>
                <a:latin typeface="Arial" panose="020B0604020202020204" pitchFamily="34" charset="0"/>
                <a:ea typeface="Times New Roman" panose="02020603050405020304" pitchFamily="18" charset="0"/>
              </a:rPr>
              <a:t>, which means it is synthesized as a long form of </a:t>
            </a:r>
            <a:r>
              <a:rPr lang="en-US" sz="1800" u="sng">
                <a:solidFill>
                  <a:srgbClr val="0B0080"/>
                </a:solidFill>
                <a:effectLst/>
                <a:latin typeface="Arial" panose="020B0604020202020204" pitchFamily="34" charset="0"/>
                <a:ea typeface="Times New Roman" panose="02020603050405020304" pitchFamily="18" charset="0"/>
                <a:hlinkClick r:id="rId19" tooltip="Protein"/>
              </a:rPr>
              <a:t>protein</a:t>
            </a:r>
            <a:r>
              <a:rPr lang="en-US" sz="1800">
                <a:solidFill>
                  <a:srgbClr val="252525"/>
                </a:solidFill>
                <a:effectLst/>
                <a:latin typeface="Arial" panose="020B0604020202020204" pitchFamily="34" charset="0"/>
                <a:ea typeface="Times New Roman" panose="02020603050405020304" pitchFamily="18" charset="0"/>
              </a:rPr>
              <a:t> which has to be proteolytically cleaved to a shorter, active molecule, which is generally called </a:t>
            </a:r>
            <a:r>
              <a:rPr lang="en-US" sz="1800" u="sng">
                <a:solidFill>
                  <a:srgbClr val="0B0080"/>
                </a:solidFill>
                <a:effectLst/>
                <a:latin typeface="Arial" panose="020B0604020202020204" pitchFamily="34" charset="0"/>
                <a:ea typeface="Times New Roman" panose="02020603050405020304" pitchFamily="18" charset="0"/>
                <a:hlinkClick r:id="rId20" tooltip="Mature protein"/>
              </a:rPr>
              <a:t>mature protein</a:t>
            </a:r>
            <a:r>
              <a:rPr lang="en-US" sz="1800">
                <a:solidFill>
                  <a:srgbClr val="252525"/>
                </a:solidFill>
                <a:effectLst/>
                <a:latin typeface="Arial" panose="020B0604020202020204" pitchFamily="34" charset="0"/>
                <a:ea typeface="Times New Roman" panose="02020603050405020304" pitchFamily="18" charset="0"/>
              </a:rPr>
              <a:t>. IL-1 family precursors do not have a clear signal </a:t>
            </a:r>
            <a:r>
              <a:rPr lang="en-US" sz="1800" u="sng">
                <a:solidFill>
                  <a:srgbClr val="0B0080"/>
                </a:solidFill>
                <a:effectLst/>
                <a:latin typeface="Arial" panose="020B0604020202020204" pitchFamily="34" charset="0"/>
                <a:ea typeface="Times New Roman" panose="02020603050405020304" pitchFamily="18" charset="0"/>
                <a:hlinkClick r:id="rId21" tooltip="Peptide"/>
              </a:rPr>
              <a:t>peptide</a:t>
            </a:r>
            <a:r>
              <a:rPr lang="en-US" sz="1800">
                <a:solidFill>
                  <a:srgbClr val="252525"/>
                </a:solidFill>
                <a:effectLst/>
                <a:latin typeface="Arial" panose="020B0604020202020204" pitchFamily="34" charset="0"/>
                <a:ea typeface="Times New Roman" panose="02020603050405020304" pitchFamily="18" charset="0"/>
              </a:rPr>
              <a:t> for processing and </a:t>
            </a:r>
            <a:r>
              <a:rPr lang="en-US" sz="1800" u="sng">
                <a:solidFill>
                  <a:srgbClr val="0B0080"/>
                </a:solidFill>
                <a:effectLst/>
                <a:latin typeface="Arial" panose="020B0604020202020204" pitchFamily="34" charset="0"/>
                <a:ea typeface="Times New Roman" panose="02020603050405020304" pitchFamily="18" charset="0"/>
                <a:hlinkClick r:id="rId22" tooltip="Secretion"/>
              </a:rPr>
              <a:t>secretion</a:t>
            </a:r>
            <a:r>
              <a:rPr lang="en-US" sz="1800">
                <a:solidFill>
                  <a:srgbClr val="252525"/>
                </a:solidFill>
                <a:effectLst/>
                <a:latin typeface="Arial" panose="020B0604020202020204" pitchFamily="34" charset="0"/>
                <a:ea typeface="Times New Roman" panose="02020603050405020304" pitchFamily="18" charset="0"/>
              </a:rPr>
              <a:t> and none of them are found in the </a:t>
            </a:r>
            <a:r>
              <a:rPr lang="en-US" sz="1800" u="sng">
                <a:solidFill>
                  <a:srgbClr val="0B0080"/>
                </a:solidFill>
                <a:effectLst/>
                <a:latin typeface="Arial" panose="020B0604020202020204" pitchFamily="34" charset="0"/>
                <a:ea typeface="Times New Roman" panose="02020603050405020304" pitchFamily="18" charset="0"/>
                <a:hlinkClick r:id="rId23" tooltip="Golgi cell"/>
              </a:rPr>
              <a:t>Golgi</a:t>
            </a:r>
            <a:r>
              <a:rPr lang="en-US" sz="1800">
                <a:solidFill>
                  <a:srgbClr val="252525"/>
                </a:solidFill>
                <a:effectLst/>
                <a:latin typeface="Arial" panose="020B0604020202020204" pitchFamily="34" charset="0"/>
                <a:ea typeface="Times New Roman" panose="02020603050405020304" pitchFamily="18" charset="0"/>
              </a:rPr>
              <a:t>, they belong to so-called leaderless secretory protein group. The similar feature of </a:t>
            </a:r>
            <a:r>
              <a:rPr lang="en-US" sz="1800" u="sng">
                <a:solidFill>
                  <a:srgbClr val="0B0080"/>
                </a:solidFill>
                <a:effectLst/>
                <a:latin typeface="Arial" panose="020B0604020202020204" pitchFamily="34" charset="0"/>
                <a:ea typeface="Times New Roman" panose="02020603050405020304" pitchFamily="18" charset="0"/>
                <a:hlinkClick r:id="rId24" tooltip="IL-1α"/>
              </a:rPr>
              <a:t>IL-1α</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5" tooltip="Interleukin 33"/>
              </a:rPr>
              <a:t>IL-33</a:t>
            </a:r>
            <a:r>
              <a:rPr lang="en-US" sz="1800">
                <a:solidFill>
                  <a:srgbClr val="252525"/>
                </a:solidFill>
                <a:effectLst/>
                <a:latin typeface="Arial" panose="020B0604020202020204" pitchFamily="34" charset="0"/>
                <a:ea typeface="Times New Roman" panose="02020603050405020304" pitchFamily="18" charset="0"/>
              </a:rPr>
              <a:t> is that their precursor forms can bind to their respective </a:t>
            </a:r>
            <a:r>
              <a:rPr lang="en-US" sz="1800" u="sng">
                <a:solidFill>
                  <a:srgbClr val="0B0080"/>
                </a:solidFill>
                <a:effectLst/>
                <a:latin typeface="Arial" panose="020B0604020202020204" pitchFamily="34" charset="0"/>
                <a:ea typeface="Times New Roman" panose="02020603050405020304" pitchFamily="18" charset="0"/>
                <a:hlinkClick r:id="rId26" tooltip="Cell surface receptor"/>
              </a:rPr>
              <a:t>receptor</a:t>
            </a:r>
            <a:r>
              <a:rPr lang="en-US" sz="1800">
                <a:solidFill>
                  <a:srgbClr val="252525"/>
                </a:solidFill>
                <a:effectLst/>
                <a:latin typeface="Arial" panose="020B0604020202020204" pitchFamily="34" charset="0"/>
                <a:ea typeface="Times New Roman" panose="02020603050405020304" pitchFamily="18" charset="0"/>
              </a:rPr>
              <a:t> and can activate signal transduction. But this is not a common feature for all IL-1 family members, since </a:t>
            </a:r>
            <a:r>
              <a:rPr lang="en-US" sz="1800" u="sng">
                <a:solidFill>
                  <a:srgbClr val="0B0080"/>
                </a:solidFill>
                <a:effectLst/>
                <a:latin typeface="Arial" panose="020B0604020202020204" pitchFamily="34" charset="0"/>
                <a:ea typeface="Times New Roman" panose="02020603050405020304" pitchFamily="18" charset="0"/>
                <a:hlinkClick r:id="rId9" tooltip="IL1B"/>
              </a:rPr>
              <a:t>IL-1β</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7" tooltip="Interleukin 18"/>
              </a:rPr>
              <a:t>IL-18</a:t>
            </a:r>
            <a:r>
              <a:rPr lang="en-US" sz="1800">
                <a:solidFill>
                  <a:srgbClr val="252525"/>
                </a:solidFill>
                <a:effectLst/>
                <a:latin typeface="Arial" panose="020B0604020202020204" pitchFamily="34" charset="0"/>
                <a:ea typeface="Times New Roman" panose="02020603050405020304" pitchFamily="18" charset="0"/>
              </a:rPr>
              <a:t> precursor forms do not bind their receptors and require proteolytic cleavage by either intracellular </a:t>
            </a:r>
            <a:r>
              <a:rPr lang="en-US" sz="1800" u="sng">
                <a:solidFill>
                  <a:srgbClr val="0B0080"/>
                </a:solidFill>
                <a:effectLst/>
                <a:latin typeface="Arial" panose="020B0604020202020204" pitchFamily="34" charset="0"/>
                <a:ea typeface="Times New Roman" panose="02020603050405020304" pitchFamily="18" charset="0"/>
                <a:hlinkClick r:id="rId28" tooltip="Caspase-1"/>
              </a:rPr>
              <a:t>caspase-1</a:t>
            </a:r>
            <a:r>
              <a:rPr lang="en-US" sz="1800">
                <a:solidFill>
                  <a:srgbClr val="252525"/>
                </a:solidFill>
                <a:effectLst/>
                <a:latin typeface="Arial" panose="020B0604020202020204" pitchFamily="34" charset="0"/>
                <a:ea typeface="Times New Roman" panose="02020603050405020304" pitchFamily="18" charset="0"/>
              </a:rPr>
              <a:t> or extracellular neutrophilic </a:t>
            </a:r>
            <a:r>
              <a:rPr lang="en-US" sz="1800" u="sng">
                <a:solidFill>
                  <a:srgbClr val="0B0080"/>
                </a:solidFill>
                <a:effectLst/>
                <a:latin typeface="Arial" panose="020B0604020202020204" pitchFamily="34" charset="0"/>
                <a:ea typeface="Times New Roman" panose="02020603050405020304" pitchFamily="18" charset="0"/>
                <a:hlinkClick r:id="rId29" tooltip="Proteases"/>
              </a:rPr>
              <a:t>proteases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4"/>
              </a:rPr>
              <a:t>[4]</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Nomenclature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0" tooltip="Edit section: Nomencla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interleukin-1 superfamily has 11 members, which have similar </a:t>
            </a:r>
            <a:r>
              <a:rPr lang="en-US" sz="1800" u="sng">
                <a:solidFill>
                  <a:srgbClr val="0B0080"/>
                </a:solidFill>
                <a:effectLst/>
                <a:latin typeface="Arial" panose="020B0604020202020204" pitchFamily="34" charset="0"/>
                <a:ea typeface="Times New Roman" panose="02020603050405020304" pitchFamily="18" charset="0"/>
                <a:hlinkClick r:id="rId31" tooltip="Gene"/>
              </a:rPr>
              <a:t>gene</a:t>
            </a:r>
            <a:r>
              <a:rPr lang="en-US" sz="1800">
                <a:solidFill>
                  <a:srgbClr val="252525"/>
                </a:solidFill>
                <a:effectLst/>
                <a:latin typeface="Arial" panose="020B0604020202020204" pitchFamily="34" charset="0"/>
                <a:ea typeface="Times New Roman" panose="02020603050405020304" pitchFamily="18" charset="0"/>
              </a:rPr>
              <a:t> structure, although originally it contained only four members </a:t>
            </a:r>
            <a:r>
              <a:rPr lang="en-US" sz="1800" u="sng">
                <a:solidFill>
                  <a:srgbClr val="0B0080"/>
                </a:solidFill>
                <a:effectLst/>
                <a:latin typeface="Arial" panose="020B0604020202020204" pitchFamily="34" charset="0"/>
                <a:ea typeface="Times New Roman" panose="02020603050405020304" pitchFamily="18" charset="0"/>
                <a:hlinkClick r:id="rId24" tooltip="IL-1α"/>
              </a:rPr>
              <a:t>IL-1α</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 tooltip="IL1B"/>
              </a:rPr>
              <a:t>IL-1β</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7" tooltip="Interleukin 1 receptor antagonist"/>
              </a:rPr>
              <a:t>IL-1Ra</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7" tooltip="Interleukin 18"/>
              </a:rPr>
              <a:t>IL-18</a:t>
            </a:r>
            <a:r>
              <a:rPr lang="en-US" sz="1800">
                <a:solidFill>
                  <a:srgbClr val="252525"/>
                </a:solidFill>
                <a:effectLst/>
                <a:latin typeface="Arial" panose="020B0604020202020204" pitchFamily="34" charset="0"/>
                <a:ea typeface="Times New Roman" panose="02020603050405020304" pitchFamily="18" charset="0"/>
              </a:rPr>
              <a:t>. After discovery of another 5 members the updated nomenclature was generally accepted which included all members of IL-1 </a:t>
            </a:r>
            <a:r>
              <a:rPr lang="en-US" sz="1800" u="sng">
                <a:solidFill>
                  <a:srgbClr val="0B0080"/>
                </a:solidFill>
                <a:effectLst/>
                <a:latin typeface="Arial" panose="020B0604020202020204" pitchFamily="34" charset="0"/>
                <a:ea typeface="Times New Roman" panose="02020603050405020304" pitchFamily="18" charset="0"/>
                <a:hlinkClick r:id="rId32" tooltip="Cytokine"/>
              </a:rPr>
              <a:t>cytokine</a:t>
            </a:r>
            <a:r>
              <a:rPr lang="en-US" sz="1800">
                <a:solidFill>
                  <a:srgbClr val="252525"/>
                </a:solidFill>
                <a:effectLst/>
                <a:latin typeface="Arial" panose="020B0604020202020204" pitchFamily="34" charset="0"/>
                <a:ea typeface="Times New Roman" panose="02020603050405020304" pitchFamily="18" charset="0"/>
              </a:rPr>
              <a:t> family. The old IL-1 members were renamed to IL-1F1, IL-1F2, IL-1F3 and IL-1F4.</a:t>
            </a:r>
            <a:r>
              <a:rPr lang="en-US" sz="1800" u="sng" baseline="30000">
                <a:solidFill>
                  <a:srgbClr val="0B0080"/>
                </a:solidFill>
                <a:effectLst/>
                <a:latin typeface="Arial" panose="020B0604020202020204" pitchFamily="34" charset="0"/>
                <a:ea typeface="Times New Roman" panose="02020603050405020304" pitchFamily="18" charset="0"/>
                <a:hlinkClick r:id="rId33"/>
              </a:rPr>
              <a:t>[5]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But according to new trends in </a:t>
            </a:r>
            <a:r>
              <a:rPr lang="en-US" sz="1800" u="sng">
                <a:solidFill>
                  <a:srgbClr val="0B0080"/>
                </a:solidFill>
                <a:effectLst/>
                <a:latin typeface="Arial" panose="020B0604020202020204" pitchFamily="34" charset="0"/>
                <a:ea typeface="Times New Roman" panose="02020603050405020304" pitchFamily="18" charset="0"/>
                <a:hlinkClick r:id="rId34" tooltip="Nomenclature"/>
              </a:rPr>
              <a:t>nomenclature</a:t>
            </a:r>
            <a:r>
              <a:rPr lang="en-US" sz="1800">
                <a:solidFill>
                  <a:srgbClr val="252525"/>
                </a:solidFill>
                <a:effectLst/>
                <a:latin typeface="Arial" panose="020B0604020202020204" pitchFamily="34" charset="0"/>
                <a:ea typeface="Times New Roman" panose="02020603050405020304" pitchFamily="18" charset="0"/>
              </a:rPr>
              <a:t>, the old names of IL-1 family returned. In 2010, the laboratories all around the world agreed that IL-1α, IL-1β, IL-1Ra and IL-18 are more familiar to the general scientific knowledge. According to that, they suggested that IL-1F6, IL-1F8 and IL-1F9 should get new names </a:t>
            </a:r>
            <a:r>
              <a:rPr lang="en-US" sz="1800" u="sng">
                <a:solidFill>
                  <a:srgbClr val="A55858"/>
                </a:solidFill>
                <a:effectLst/>
                <a:latin typeface="Arial" panose="020B0604020202020204" pitchFamily="34" charset="0"/>
                <a:ea typeface="Times New Roman" panose="02020603050405020304" pitchFamily="18" charset="0"/>
                <a:hlinkClick r:id="rId35" tooltip="IL-36α (page does not exist)"/>
              </a:rPr>
              <a:t>IL-36α</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A55858"/>
                </a:solidFill>
                <a:effectLst/>
                <a:latin typeface="Arial" panose="020B0604020202020204" pitchFamily="34" charset="0"/>
                <a:ea typeface="Times New Roman" panose="02020603050405020304" pitchFamily="18" charset="0"/>
                <a:hlinkClick r:id="rId36" tooltip="IL-36β (page does not exist)"/>
              </a:rPr>
              <a:t>IL-36β</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A55858"/>
                </a:solidFill>
                <a:effectLst/>
                <a:latin typeface="Arial" panose="020B0604020202020204" pitchFamily="34" charset="0"/>
                <a:ea typeface="Times New Roman" panose="02020603050405020304" pitchFamily="18" charset="0"/>
                <a:hlinkClick r:id="rId37" tooltip="IL-36γ (page does not exist)"/>
              </a:rPr>
              <a:t>IL-36γ</a:t>
            </a:r>
            <a:r>
              <a:rPr lang="en-US" sz="1800">
                <a:solidFill>
                  <a:srgbClr val="252525"/>
                </a:solidFill>
                <a:effectLst/>
                <a:latin typeface="Arial" panose="020B0604020202020204" pitchFamily="34" charset="0"/>
                <a:ea typeface="Times New Roman" panose="02020603050405020304" pitchFamily="18" charset="0"/>
              </a:rPr>
              <a:t>, even though they are encoded by distinct </a:t>
            </a:r>
            <a:r>
              <a:rPr lang="en-US" sz="1800" u="sng">
                <a:solidFill>
                  <a:srgbClr val="0B0080"/>
                </a:solidFill>
                <a:effectLst/>
                <a:latin typeface="Arial" panose="020B0604020202020204" pitchFamily="34" charset="0"/>
                <a:ea typeface="Times New Roman" panose="02020603050405020304" pitchFamily="18" charset="0"/>
                <a:hlinkClick r:id="rId31" tooltip="Gene"/>
              </a:rPr>
              <a:t>genes</a:t>
            </a:r>
            <a:r>
              <a:rPr lang="en-US" sz="1800">
                <a:solidFill>
                  <a:srgbClr val="252525"/>
                </a:solidFill>
                <a:effectLst/>
                <a:latin typeface="Arial" panose="020B0604020202020204" pitchFamily="34" charset="0"/>
                <a:ea typeface="Times New Roman" panose="02020603050405020304" pitchFamily="18" charset="0"/>
              </a:rPr>
              <a:t>, they use the same </a:t>
            </a:r>
            <a:r>
              <a:rPr lang="en-US" sz="1800" u="sng">
                <a:solidFill>
                  <a:srgbClr val="0B0080"/>
                </a:solidFill>
                <a:effectLst/>
                <a:latin typeface="Arial" panose="020B0604020202020204" pitchFamily="34" charset="0"/>
                <a:ea typeface="Times New Roman" panose="02020603050405020304" pitchFamily="18" charset="0"/>
                <a:hlinkClick r:id="rId26" tooltip="Cell surface receptor"/>
              </a:rPr>
              <a:t>receptor</a:t>
            </a:r>
            <a:r>
              <a:rPr lang="en-US" sz="1800">
                <a:solidFill>
                  <a:srgbClr val="252525"/>
                </a:solidFill>
                <a:effectLst/>
                <a:latin typeface="Arial" panose="020B0604020202020204" pitchFamily="34" charset="0"/>
                <a:ea typeface="Times New Roman" panose="02020603050405020304" pitchFamily="18" charset="0"/>
              </a:rPr>
              <a:t> complex </a:t>
            </a:r>
            <a:r>
              <a:rPr lang="en-US" sz="1800" u="sng">
                <a:solidFill>
                  <a:srgbClr val="A55858"/>
                </a:solidFill>
                <a:effectLst/>
                <a:latin typeface="Arial" panose="020B0604020202020204" pitchFamily="34" charset="0"/>
                <a:ea typeface="Times New Roman" panose="02020603050405020304" pitchFamily="18" charset="0"/>
                <a:hlinkClick r:id="rId38" tooltip="IL-1Rrp2 (page does not exist)"/>
              </a:rPr>
              <a:t>IL-1Rrp2</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9" tooltip="Coreceptor"/>
              </a:rPr>
              <a:t>coreceptor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A55858"/>
                </a:solidFill>
                <a:effectLst/>
                <a:latin typeface="Arial" panose="020B0604020202020204" pitchFamily="34" charset="0"/>
                <a:ea typeface="Times New Roman" panose="02020603050405020304" pitchFamily="18" charset="0"/>
                <a:hlinkClick r:id="rId40" tooltip="IL-1RAcP (page does not exist)"/>
              </a:rPr>
              <a:t>IL-1RAcP</a:t>
            </a:r>
            <a:r>
              <a:rPr lang="en-US" sz="1800">
                <a:solidFill>
                  <a:srgbClr val="252525"/>
                </a:solidFill>
                <a:effectLst/>
                <a:latin typeface="Arial" panose="020B0604020202020204" pitchFamily="34" charset="0"/>
                <a:ea typeface="Times New Roman" panose="02020603050405020304" pitchFamily="18" charset="0"/>
              </a:rPr>
              <a:t> and deliver almost identical signals. The nomenclature also proposes that IL-1F5 should be renamed to </a:t>
            </a:r>
            <a:r>
              <a:rPr lang="en-US" sz="1800" u="sng">
                <a:solidFill>
                  <a:srgbClr val="A55858"/>
                </a:solidFill>
                <a:effectLst/>
                <a:latin typeface="Arial" panose="020B0604020202020204" pitchFamily="34" charset="0"/>
                <a:ea typeface="Times New Roman" panose="02020603050405020304" pitchFamily="18" charset="0"/>
                <a:hlinkClick r:id="rId41" tooltip="IL-36Ra (page does not exist)"/>
              </a:rPr>
              <a:t>IL-36Ra</a:t>
            </a:r>
            <a:r>
              <a:rPr lang="en-US" sz="1800">
                <a:solidFill>
                  <a:srgbClr val="252525"/>
                </a:solidFill>
                <a:effectLst/>
                <a:latin typeface="Arial" panose="020B0604020202020204" pitchFamily="34" charset="0"/>
                <a:ea typeface="Times New Roman" panose="02020603050405020304" pitchFamily="18" charset="0"/>
              </a:rPr>
              <a:t>, because it works as an antagonist to IL-36α, IL-36β and IL-36γ similar to IL-1Ra works for IL-1α and IL-1β. Another novelty is renaming of IL-1F7 to </a:t>
            </a:r>
            <a:r>
              <a:rPr lang="en-US" sz="1800" u="sng">
                <a:solidFill>
                  <a:srgbClr val="A55858"/>
                </a:solidFill>
                <a:effectLst/>
                <a:latin typeface="Arial" panose="020B0604020202020204" pitchFamily="34" charset="0"/>
                <a:ea typeface="Times New Roman" panose="02020603050405020304" pitchFamily="18" charset="0"/>
                <a:hlinkClick r:id="rId42" tooltip="IL-37 (page does not exist)"/>
              </a:rPr>
              <a:t>IL-37</a:t>
            </a:r>
            <a:r>
              <a:rPr lang="en-US" sz="1800">
                <a:solidFill>
                  <a:srgbClr val="252525"/>
                </a:solidFill>
                <a:effectLst/>
                <a:latin typeface="Arial" panose="020B0604020202020204" pitchFamily="34" charset="0"/>
                <a:ea typeface="Times New Roman" panose="02020603050405020304" pitchFamily="18" charset="0"/>
              </a:rPr>
              <a:t>, because this suppressing cytokine has many </a:t>
            </a:r>
            <a:r>
              <a:rPr lang="en-US" sz="1800" u="sng">
                <a:solidFill>
                  <a:srgbClr val="A55858"/>
                </a:solidFill>
                <a:effectLst/>
                <a:latin typeface="Arial" panose="020B0604020202020204" pitchFamily="34" charset="0"/>
                <a:ea typeface="Times New Roman" panose="02020603050405020304" pitchFamily="18" charset="0"/>
                <a:hlinkClick r:id="rId43" tooltip="Splicing variant (page does not exist)"/>
              </a:rPr>
              <a:t>splicing variants</a:t>
            </a:r>
            <a:r>
              <a:rPr lang="en-US" sz="1800">
                <a:solidFill>
                  <a:srgbClr val="252525"/>
                </a:solidFill>
                <a:effectLst/>
                <a:latin typeface="Arial" panose="020B0604020202020204" pitchFamily="34" charset="0"/>
                <a:ea typeface="Times New Roman" panose="02020603050405020304" pitchFamily="18" charset="0"/>
              </a:rPr>
              <a:t>, they should be called IL-37a, IL-37b and so on. For </a:t>
            </a:r>
            <a:r>
              <a:rPr lang="en-US" sz="1800" u="sng">
                <a:solidFill>
                  <a:srgbClr val="A55858"/>
                </a:solidFill>
                <a:effectLst/>
                <a:latin typeface="Arial" panose="020B0604020202020204" pitchFamily="34" charset="0"/>
                <a:ea typeface="Times New Roman" panose="02020603050405020304" pitchFamily="18" charset="0"/>
                <a:hlinkClick r:id="rId44" tooltip="IL-1F10 (page does not exist)"/>
              </a:rPr>
              <a:t>IL-1F10</a:t>
            </a:r>
            <a:r>
              <a:rPr lang="en-US" sz="1800">
                <a:solidFill>
                  <a:srgbClr val="252525"/>
                </a:solidFill>
                <a:effectLst/>
                <a:latin typeface="Arial" panose="020B0604020202020204" pitchFamily="34" charset="0"/>
                <a:ea typeface="Times New Roman" panose="02020603050405020304" pitchFamily="18" charset="0"/>
              </a:rPr>
              <a:t> there is a reserved name IL-38.</a:t>
            </a:r>
            <a:r>
              <a:rPr lang="en-US" sz="1800" u="sng" baseline="30000">
                <a:solidFill>
                  <a:srgbClr val="0B0080"/>
                </a:solidFill>
                <a:effectLst/>
                <a:latin typeface="Arial" panose="020B0604020202020204" pitchFamily="34" charset="0"/>
                <a:ea typeface="Times New Roman" panose="02020603050405020304" pitchFamily="18" charset="0"/>
                <a:hlinkClick r:id="rId45"/>
              </a:rPr>
              <a:t>[6]</a:t>
            </a:r>
            <a:endParaRPr lang="en-US" sz="1800" u="sng" baseline="30000">
              <a:solidFill>
                <a:srgbClr val="0B0080"/>
              </a:solidFill>
              <a:effectLst/>
              <a:latin typeface="Arial" panose="020B0604020202020204" pitchFamily="34"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Signaling</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6" tooltip="Edit section: Signaling"/>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24" tooltip="IL-1α"/>
              </a:rPr>
              <a:t>IL-1α</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9" tooltip="IL1B"/>
              </a:rPr>
              <a:t>IL-1β</a:t>
            </a:r>
            <a:r>
              <a:rPr lang="en-US" sz="1800">
                <a:solidFill>
                  <a:srgbClr val="252525"/>
                </a:solidFill>
                <a:effectLst/>
                <a:latin typeface="Arial" panose="020B0604020202020204" pitchFamily="34" charset="0"/>
                <a:ea typeface="Times New Roman" panose="02020603050405020304" pitchFamily="18" charset="0"/>
              </a:rPr>
              <a:t> bind to the same receptor molecule, which is called type I IL-1 receptor (</a:t>
            </a:r>
            <a:r>
              <a:rPr lang="en-US" sz="1800" u="sng">
                <a:solidFill>
                  <a:srgbClr val="0B0080"/>
                </a:solidFill>
                <a:effectLst/>
                <a:latin typeface="Arial" panose="020B0604020202020204" pitchFamily="34" charset="0"/>
                <a:ea typeface="Times New Roman" panose="02020603050405020304" pitchFamily="18" charset="0"/>
                <a:hlinkClick r:id="rId47" tooltip="IL-1R"/>
              </a:rPr>
              <a:t>IL-1R</a:t>
            </a:r>
            <a:r>
              <a:rPr lang="en-US" sz="1800">
                <a:solidFill>
                  <a:srgbClr val="252525"/>
                </a:solidFill>
                <a:effectLst/>
                <a:latin typeface="Arial" panose="020B0604020202020204" pitchFamily="34" charset="0"/>
                <a:ea typeface="Times New Roman" panose="02020603050405020304" pitchFamily="18" charset="0"/>
              </a:rPr>
              <a:t>I). There is a third ligand of this receptor – the </a:t>
            </a:r>
            <a:r>
              <a:rPr lang="en-US" sz="1800" u="sng">
                <a:solidFill>
                  <a:srgbClr val="0B0080"/>
                </a:solidFill>
                <a:effectLst/>
                <a:latin typeface="Arial" panose="020B0604020202020204" pitchFamily="34" charset="0"/>
                <a:ea typeface="Times New Roman" panose="02020603050405020304" pitchFamily="18" charset="0"/>
                <a:hlinkClick r:id="rId17" tooltip="Interleukin 1 receptor antagonist"/>
              </a:rPr>
              <a:t>Interleukin 1 receptor antagonist</a:t>
            </a:r>
            <a:r>
              <a:rPr lang="en-US" sz="1800">
                <a:solidFill>
                  <a:srgbClr val="252525"/>
                </a:solidFill>
                <a:effectLst/>
                <a:latin typeface="Arial" panose="020B0604020202020204" pitchFamily="34" charset="0"/>
                <a:ea typeface="Times New Roman" panose="02020603050405020304" pitchFamily="18" charset="0"/>
              </a:rPr>
              <a:t> (IL-1Ra), which does not activate downstream signaling, so it acts as one of the control mechanisms of IL-1α and IL-1β signaling by competing with them about </a:t>
            </a:r>
            <a:r>
              <a:rPr lang="en-US" sz="1800" u="sng">
                <a:solidFill>
                  <a:srgbClr val="0B0080"/>
                </a:solidFill>
                <a:effectLst/>
                <a:latin typeface="Arial" panose="020B0604020202020204" pitchFamily="34" charset="0"/>
                <a:ea typeface="Times New Roman" panose="02020603050405020304" pitchFamily="18" charset="0"/>
                <a:hlinkClick r:id="rId48" tooltip="Binding site"/>
              </a:rPr>
              <a:t>binding sites</a:t>
            </a:r>
            <a:r>
              <a:rPr lang="en-US" sz="1800">
                <a:solidFill>
                  <a:srgbClr val="252525"/>
                </a:solidFill>
                <a:effectLst/>
                <a:latin typeface="Arial" panose="020B0604020202020204" pitchFamily="34" charset="0"/>
                <a:ea typeface="Times New Roman" panose="02020603050405020304" pitchFamily="18" charset="0"/>
              </a:rPr>
              <a:t> of the </a:t>
            </a:r>
            <a:r>
              <a:rPr lang="en-US" sz="1800" u="sng">
                <a:solidFill>
                  <a:srgbClr val="0B0080"/>
                </a:solidFill>
                <a:effectLst/>
                <a:latin typeface="Arial" panose="020B0604020202020204" pitchFamily="34" charset="0"/>
                <a:ea typeface="Times New Roman" panose="02020603050405020304" pitchFamily="18" charset="0"/>
                <a:hlinkClick r:id="rId26" tooltip="Cell surface receptor"/>
              </a:rPr>
              <a:t>receptor</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4"/>
              </a:rPr>
              <a:t>[4]</a:t>
            </a:r>
            <a:r>
              <a:rPr lang="en-US" sz="1800" u="sng" baseline="30000">
                <a:solidFill>
                  <a:srgbClr val="0B0080"/>
                </a:solidFill>
                <a:effectLst/>
                <a:latin typeface="Arial" panose="020B0604020202020204" pitchFamily="34" charset="0"/>
                <a:ea typeface="Times New Roman" panose="02020603050405020304" pitchFamily="18" charset="0"/>
                <a:hlinkClick r:id="rId49"/>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IL-1α or IL-1β bind first to the first </a:t>
            </a:r>
            <a:r>
              <a:rPr lang="en-US" sz="1800" u="sng">
                <a:solidFill>
                  <a:srgbClr val="0B0080"/>
                </a:solidFill>
                <a:effectLst/>
                <a:latin typeface="Arial" panose="020B0604020202020204" pitchFamily="34" charset="0"/>
                <a:ea typeface="Times New Roman" panose="02020603050405020304" pitchFamily="18" charset="0"/>
                <a:hlinkClick r:id="rId50" tooltip="Extracellular"/>
              </a:rPr>
              <a:t>extracellular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1" tooltip="Chain"/>
              </a:rPr>
              <a:t>chain</a:t>
            </a:r>
            <a:r>
              <a:rPr lang="en-US" sz="1800">
                <a:solidFill>
                  <a:srgbClr val="252525"/>
                </a:solidFill>
                <a:effectLst/>
                <a:latin typeface="Arial" panose="020B0604020202020204" pitchFamily="34" charset="0"/>
                <a:ea typeface="Times New Roman" panose="02020603050405020304" pitchFamily="18" charset="0"/>
              </a:rPr>
              <a:t> of IL-1RI, that recruits the </a:t>
            </a:r>
            <a:r>
              <a:rPr lang="en-US" sz="1800" u="sng">
                <a:solidFill>
                  <a:srgbClr val="0B0080"/>
                </a:solidFill>
                <a:effectLst/>
                <a:latin typeface="Arial" panose="020B0604020202020204" pitchFamily="34" charset="0"/>
                <a:ea typeface="Times New Roman" panose="02020603050405020304" pitchFamily="18" charset="0"/>
                <a:hlinkClick r:id="rId52" tooltip="IL1RAP"/>
              </a:rPr>
              <a:t>IL-1 receptor accessory protein</a:t>
            </a:r>
            <a:r>
              <a:rPr lang="en-US" sz="1800">
                <a:solidFill>
                  <a:srgbClr val="252525"/>
                </a:solidFill>
                <a:effectLst/>
                <a:latin typeface="Arial" panose="020B0604020202020204" pitchFamily="34" charset="0"/>
                <a:ea typeface="Times New Roman" panose="02020603050405020304" pitchFamily="18" charset="0"/>
              </a:rPr>
              <a:t> (IL-1RAcP), which serves as a </a:t>
            </a:r>
            <a:r>
              <a:rPr lang="en-US" sz="1800" u="sng">
                <a:solidFill>
                  <a:srgbClr val="0B0080"/>
                </a:solidFill>
                <a:effectLst/>
                <a:latin typeface="Arial" panose="020B0604020202020204" pitchFamily="34" charset="0"/>
                <a:ea typeface="Times New Roman" panose="02020603050405020304" pitchFamily="18" charset="0"/>
                <a:hlinkClick r:id="rId39" tooltip="Coreceptor"/>
              </a:rPr>
              <a:t>coreceptor</a:t>
            </a:r>
            <a:r>
              <a:rPr lang="en-US" sz="1800">
                <a:solidFill>
                  <a:srgbClr val="252525"/>
                </a:solidFill>
                <a:effectLst/>
                <a:latin typeface="Arial" panose="020B0604020202020204" pitchFamily="34" charset="0"/>
                <a:ea typeface="Times New Roman" panose="02020603050405020304" pitchFamily="18" charset="0"/>
              </a:rPr>
              <a:t> and is necessary for signal transduction and it is also needed for activation of IL-1RI by </a:t>
            </a:r>
            <a:r>
              <a:rPr lang="en-US" sz="1800" u="sng">
                <a:solidFill>
                  <a:srgbClr val="0B0080"/>
                </a:solidFill>
                <a:effectLst/>
                <a:latin typeface="Arial" panose="020B0604020202020204" pitchFamily="34" charset="0"/>
                <a:ea typeface="Times New Roman" panose="02020603050405020304" pitchFamily="18" charset="0"/>
                <a:hlinkClick r:id="rId27" tooltip="Interleukin 18"/>
              </a:rPr>
              <a:t>IL-18</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5" tooltip="Interleukin 33"/>
              </a:rPr>
              <a:t>IL-33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9"/>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After the formation of receptor </a:t>
            </a:r>
            <a:r>
              <a:rPr lang="en-US" sz="1800" u="sng">
                <a:solidFill>
                  <a:srgbClr val="0B0080"/>
                </a:solidFill>
                <a:effectLst/>
                <a:latin typeface="Arial" panose="020B0604020202020204" pitchFamily="34" charset="0"/>
                <a:ea typeface="Times New Roman" panose="02020603050405020304" pitchFamily="18" charset="0"/>
                <a:hlinkClick r:id="rId53" tooltip="Heterodimeric"/>
              </a:rPr>
              <a:t>heterodimeric</a:t>
            </a:r>
            <a:r>
              <a:rPr lang="en-US" sz="1800">
                <a:solidFill>
                  <a:srgbClr val="252525"/>
                </a:solidFill>
                <a:effectLst/>
                <a:latin typeface="Arial" panose="020B0604020202020204" pitchFamily="34" charset="0"/>
                <a:ea typeface="Times New Roman" panose="02020603050405020304" pitchFamily="18" charset="0"/>
              </a:rPr>
              <a:t> complex which is assembled by IL-1α or IL-1β, IL-1RI and IL-1RAcP, two intracellular </a:t>
            </a:r>
            <a:r>
              <a:rPr lang="en-US" sz="1800" u="sng">
                <a:solidFill>
                  <a:srgbClr val="0B0080"/>
                </a:solidFill>
                <a:effectLst/>
                <a:latin typeface="Arial" panose="020B0604020202020204" pitchFamily="34" charset="0"/>
                <a:ea typeface="Times New Roman" panose="02020603050405020304" pitchFamily="18" charset="0"/>
                <a:hlinkClick r:id="rId54" tooltip="Adaptor protein"/>
              </a:rPr>
              <a:t>adaptor proteins</a:t>
            </a:r>
            <a:r>
              <a:rPr lang="en-US" sz="1800">
                <a:solidFill>
                  <a:srgbClr val="252525"/>
                </a:solidFill>
                <a:effectLst/>
                <a:latin typeface="Arial" panose="020B0604020202020204" pitchFamily="34" charset="0"/>
                <a:ea typeface="Times New Roman" panose="02020603050405020304" pitchFamily="18" charset="0"/>
              </a:rPr>
              <a:t> are assembled by conserved cytosolic regions called Toll- and IL-1R-like (TIR) </a:t>
            </a:r>
            <a:r>
              <a:rPr lang="en-US" sz="1800" u="sng">
                <a:solidFill>
                  <a:srgbClr val="0B0080"/>
                </a:solidFill>
                <a:effectLst/>
                <a:latin typeface="Arial" panose="020B0604020202020204" pitchFamily="34" charset="0"/>
                <a:ea typeface="Times New Roman" panose="02020603050405020304" pitchFamily="18" charset="0"/>
                <a:hlinkClick r:id="rId55" tooltip="Protein domain"/>
              </a:rPr>
              <a:t>domains</a:t>
            </a:r>
            <a:r>
              <a:rPr lang="en-US" sz="1800">
                <a:solidFill>
                  <a:srgbClr val="252525"/>
                </a:solidFill>
                <a:effectLst/>
                <a:latin typeface="Arial" panose="020B0604020202020204" pitchFamily="34" charset="0"/>
                <a:ea typeface="Times New Roman" panose="02020603050405020304" pitchFamily="18" charset="0"/>
              </a:rPr>
              <a:t>. They are called the myeloid differentiation primary response gene 88 (</a:t>
            </a:r>
            <a:r>
              <a:rPr lang="en-US" sz="1800" u="sng">
                <a:solidFill>
                  <a:srgbClr val="0B0080"/>
                </a:solidFill>
                <a:effectLst/>
                <a:latin typeface="Arial" panose="020B0604020202020204" pitchFamily="34" charset="0"/>
                <a:ea typeface="Times New Roman" panose="02020603050405020304" pitchFamily="18" charset="0"/>
                <a:hlinkClick r:id="rId56" tooltip="MYD88"/>
              </a:rPr>
              <a:t>MYD88</a:t>
            </a:r>
            <a:r>
              <a:rPr lang="en-US" sz="1800">
                <a:solidFill>
                  <a:srgbClr val="252525"/>
                </a:solidFill>
                <a:effectLst/>
                <a:latin typeface="Arial" panose="020B0604020202020204" pitchFamily="34" charset="0"/>
                <a:ea typeface="Times New Roman" panose="02020603050405020304" pitchFamily="18" charset="0"/>
              </a:rPr>
              <a:t>) and interleukin-1 receptor-activated protein kinase (IRAK) 4. Phosphorylation of </a:t>
            </a:r>
            <a:r>
              <a:rPr lang="en-US" sz="1800" u="sng">
                <a:solidFill>
                  <a:srgbClr val="0B0080"/>
                </a:solidFill>
                <a:effectLst/>
                <a:latin typeface="Arial" panose="020B0604020202020204" pitchFamily="34" charset="0"/>
                <a:ea typeface="Times New Roman" panose="02020603050405020304" pitchFamily="18" charset="0"/>
                <a:hlinkClick r:id="rId57" tooltip="IRAK4"/>
              </a:rPr>
              <a:t>IRAK4</a:t>
            </a:r>
            <a:r>
              <a:rPr lang="en-US" sz="1800">
                <a:solidFill>
                  <a:srgbClr val="252525"/>
                </a:solidFill>
                <a:effectLst/>
                <a:latin typeface="Arial" panose="020B0604020202020204" pitchFamily="34" charset="0"/>
                <a:ea typeface="Times New Roman" panose="02020603050405020304" pitchFamily="18" charset="0"/>
              </a:rPr>
              <a:t> is followed by phosphorylation of </a:t>
            </a:r>
            <a:r>
              <a:rPr lang="en-US" sz="1800" u="sng">
                <a:solidFill>
                  <a:srgbClr val="0B0080"/>
                </a:solidFill>
                <a:effectLst/>
                <a:latin typeface="Arial" panose="020B0604020202020204" pitchFamily="34" charset="0"/>
                <a:ea typeface="Times New Roman" panose="02020603050405020304" pitchFamily="18" charset="0"/>
                <a:hlinkClick r:id="rId58" tooltip="IRAK1"/>
              </a:rPr>
              <a:t>IRAK1</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9" tooltip="IRAK2"/>
              </a:rPr>
              <a:t>IRAK2</a:t>
            </a:r>
            <a:r>
              <a:rPr lang="en-US" sz="1800">
                <a:solidFill>
                  <a:srgbClr val="252525"/>
                </a:solidFill>
                <a:effectLst/>
                <a:latin typeface="Arial" panose="020B0604020202020204" pitchFamily="34" charset="0"/>
                <a:ea typeface="Times New Roman" panose="02020603050405020304" pitchFamily="18" charset="0"/>
              </a:rPr>
              <a:t> and tumor necrosis factor receptor-associated factor (TRAF) 6. </a:t>
            </a:r>
            <a:r>
              <a:rPr lang="en-US" sz="1800" u="sng">
                <a:solidFill>
                  <a:srgbClr val="0B0080"/>
                </a:solidFill>
                <a:effectLst/>
                <a:latin typeface="Arial" panose="020B0604020202020204" pitchFamily="34" charset="0"/>
                <a:ea typeface="Times New Roman" panose="02020603050405020304" pitchFamily="18" charset="0"/>
                <a:hlinkClick r:id="rId60" tooltip="TRAF6"/>
              </a:rPr>
              <a:t>TRAF6</a:t>
            </a:r>
            <a:r>
              <a:rPr lang="en-US" sz="1800">
                <a:solidFill>
                  <a:srgbClr val="252525"/>
                </a:solidFill>
                <a:effectLst/>
                <a:latin typeface="Arial" panose="020B0604020202020204" pitchFamily="34" charset="0"/>
                <a:ea typeface="Times New Roman" panose="02020603050405020304" pitchFamily="18" charset="0"/>
              </a:rPr>
              <a:t> is a </a:t>
            </a:r>
            <a:r>
              <a:rPr lang="en-US" sz="1800" u="sng">
                <a:solidFill>
                  <a:srgbClr val="0B0080"/>
                </a:solidFill>
                <a:effectLst/>
                <a:latin typeface="Arial" panose="020B0604020202020204" pitchFamily="34" charset="0"/>
                <a:ea typeface="Times New Roman" panose="02020603050405020304" pitchFamily="18" charset="0"/>
                <a:hlinkClick r:id="rId61" tooltip="Ubiquitin ligase"/>
              </a:rPr>
              <a:t>ubiquitin E3 ligase</a:t>
            </a:r>
            <a:r>
              <a:rPr lang="en-US" sz="1800">
                <a:solidFill>
                  <a:srgbClr val="252525"/>
                </a:solidFill>
                <a:effectLst/>
                <a:latin typeface="Arial" panose="020B0604020202020204" pitchFamily="34" charset="0"/>
                <a:ea typeface="Times New Roman" panose="02020603050405020304" pitchFamily="18" charset="0"/>
              </a:rPr>
              <a:t>, that in association with </a:t>
            </a:r>
            <a:r>
              <a:rPr lang="en-US" sz="1800" u="sng">
                <a:solidFill>
                  <a:srgbClr val="A55858"/>
                </a:solidFill>
                <a:effectLst/>
                <a:latin typeface="Arial" panose="020B0604020202020204" pitchFamily="34" charset="0"/>
                <a:ea typeface="Times New Roman" panose="02020603050405020304" pitchFamily="18" charset="0"/>
                <a:hlinkClick r:id="rId62" tooltip="Ubiquitin E2 ligase (page does not exist)"/>
              </a:rPr>
              <a:t>ubiquitin E2 ligase</a:t>
            </a:r>
            <a:r>
              <a:rPr lang="en-US" sz="1800">
                <a:solidFill>
                  <a:srgbClr val="252525"/>
                </a:solidFill>
                <a:effectLst/>
                <a:latin typeface="Arial" panose="020B0604020202020204" pitchFamily="34" charset="0"/>
                <a:ea typeface="Times New Roman" panose="02020603050405020304" pitchFamily="18" charset="0"/>
              </a:rPr>
              <a:t> complex attaches K63-linked polyubiquitin chains to some of IL-1signaling intermediates, for instance TGF-β-activated protein kinase (</a:t>
            </a:r>
            <a:r>
              <a:rPr lang="en-US" sz="1800" u="sng">
                <a:solidFill>
                  <a:srgbClr val="0B0080"/>
                </a:solidFill>
                <a:effectLst/>
                <a:latin typeface="Arial" panose="020B0604020202020204" pitchFamily="34" charset="0"/>
                <a:ea typeface="Times New Roman" panose="02020603050405020304" pitchFamily="18" charset="0"/>
                <a:hlinkClick r:id="rId63" tooltip="MAP3K7"/>
              </a:rPr>
              <a:t>TAK-1</a:t>
            </a:r>
            <a:r>
              <a:rPr lang="en-US" sz="1800">
                <a:solidFill>
                  <a:srgbClr val="252525"/>
                </a:solidFill>
                <a:effectLst/>
                <a:latin typeface="Arial" panose="020B0604020202020204" pitchFamily="34" charset="0"/>
                <a:ea typeface="Times New Roman" panose="02020603050405020304" pitchFamily="18" charset="0"/>
              </a:rPr>
              <a:t>). That facilitates the association of TAK-1 with TRAF6 and with </a:t>
            </a:r>
            <a:r>
              <a:rPr lang="en-US" sz="1800" u="sng">
                <a:solidFill>
                  <a:srgbClr val="0B0080"/>
                </a:solidFill>
                <a:effectLst/>
                <a:latin typeface="Arial" panose="020B0604020202020204" pitchFamily="34" charset="0"/>
                <a:ea typeface="Times New Roman" panose="02020603050405020304" pitchFamily="18" charset="0"/>
                <a:hlinkClick r:id="rId64" tooltip="MAP3K3"/>
              </a:rPr>
              <a:t>MEKK3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9"/>
              </a:rPr>
              <a:t>[8]</a:t>
            </a:r>
            <a:r>
              <a:rPr lang="en-US" sz="1800">
                <a:solidFill>
                  <a:srgbClr val="252525"/>
                </a:solidFill>
                <a:effectLst/>
                <a:latin typeface="Arial" panose="020B0604020202020204" pitchFamily="34" charset="0"/>
                <a:ea typeface="Times New Roman" panose="02020603050405020304" pitchFamily="18" charset="0"/>
              </a:rPr>
              <a:t> These signaling pathways lead to activation of many transcription factors, such as </a:t>
            </a:r>
            <a:r>
              <a:rPr lang="en-US" sz="1800" u="sng">
                <a:solidFill>
                  <a:srgbClr val="0B0080"/>
                </a:solidFill>
                <a:effectLst/>
                <a:latin typeface="Arial" panose="020B0604020202020204" pitchFamily="34" charset="0"/>
                <a:ea typeface="Times New Roman" panose="02020603050405020304" pitchFamily="18" charset="0"/>
                <a:hlinkClick r:id="rId65" tooltip="NF-κB"/>
              </a:rPr>
              <a:t>NF-</a:t>
            </a:r>
            <a:r>
              <a:rPr lang="en-US" sz="1800" u="sng" err="1">
                <a:solidFill>
                  <a:srgbClr val="0B0080"/>
                </a:solidFill>
                <a:effectLst/>
                <a:latin typeface="Arial" panose="020B0604020202020204" pitchFamily="34" charset="0"/>
                <a:ea typeface="Times New Roman" panose="02020603050405020304" pitchFamily="18" charset="0"/>
                <a:hlinkClick r:id="rId65" tooltip="NF-κB"/>
              </a:rPr>
              <a:t>κB</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66" tooltip="AP-1 transcription factor"/>
              </a:rPr>
              <a:t>AP-1</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67" tooltip="C-Jun N-terminal kinase"/>
              </a:rPr>
              <a:t>c-Jun N-terminal kinase</a:t>
            </a:r>
            <a:r>
              <a:rPr lang="en-US" sz="1800">
                <a:solidFill>
                  <a:srgbClr val="252525"/>
                </a:solidFill>
                <a:effectLst/>
                <a:latin typeface="Arial" panose="020B0604020202020204" pitchFamily="34" charset="0"/>
                <a:ea typeface="Times New Roman" panose="02020603050405020304" pitchFamily="18" charset="0"/>
              </a:rPr>
              <a:t> (JNK) and </a:t>
            </a:r>
            <a:r>
              <a:rPr lang="en-US" sz="1800" u="sng">
                <a:solidFill>
                  <a:srgbClr val="0B0080"/>
                </a:solidFill>
                <a:effectLst/>
                <a:latin typeface="Arial" panose="020B0604020202020204" pitchFamily="34" charset="0"/>
                <a:ea typeface="Times New Roman" panose="02020603050405020304" pitchFamily="18" charset="0"/>
                <a:hlinkClick r:id="rId68" tooltip="P38 mitogen-activated protein kinases"/>
              </a:rPr>
              <a:t>p38 MAPK</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9"/>
              </a:rPr>
              <a:t>[8]</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Biological activity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69" tooltip="Edit section: Biological activit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 is intensely produced by tissue </a:t>
            </a:r>
            <a:r>
              <a:rPr lang="en-US" sz="1800" u="sng">
                <a:solidFill>
                  <a:srgbClr val="0B0080"/>
                </a:solidFill>
                <a:effectLst/>
                <a:latin typeface="Arial" panose="020B0604020202020204" pitchFamily="34" charset="0"/>
                <a:ea typeface="Times New Roman" panose="02020603050405020304" pitchFamily="18" charset="0"/>
                <a:hlinkClick r:id="rId70" tooltip="Macrophage"/>
              </a:rPr>
              <a:t>macrophages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1" tooltip="Monocyte"/>
              </a:rPr>
              <a:t>monocytes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2" tooltip="Fibroblast"/>
              </a:rPr>
              <a:t>fibroblasts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3" tooltip="Dendritic cell"/>
              </a:rPr>
              <a:t>dendritic cells</a:t>
            </a:r>
            <a:r>
              <a:rPr lang="en-US" sz="1800">
                <a:solidFill>
                  <a:srgbClr val="252525"/>
                </a:solidFill>
                <a:effectLst/>
                <a:latin typeface="Arial" panose="020B0604020202020204" pitchFamily="34" charset="0"/>
                <a:ea typeface="Times New Roman" panose="02020603050405020304" pitchFamily="18" charset="0"/>
              </a:rPr>
              <a:t>, but is also expressed by </a:t>
            </a:r>
            <a:r>
              <a:rPr lang="en-US" sz="1800" u="sng">
                <a:solidFill>
                  <a:srgbClr val="0B0080"/>
                </a:solidFill>
                <a:effectLst/>
                <a:latin typeface="Arial" panose="020B0604020202020204" pitchFamily="34" charset="0"/>
                <a:ea typeface="Times New Roman" panose="02020603050405020304" pitchFamily="18" charset="0"/>
                <a:hlinkClick r:id="rId74" tooltip="B lymphocyte"/>
              </a:rPr>
              <a:t>B lymphocytes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5" tooltip="NK cell"/>
              </a:rPr>
              <a:t>NK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6" tooltip="Epithelial cell"/>
              </a:rPr>
              <a:t>epithelial cells</a:t>
            </a:r>
            <a:r>
              <a:rPr lang="en-US" sz="1800">
                <a:solidFill>
                  <a:srgbClr val="252525"/>
                </a:solidFill>
                <a:effectLst/>
                <a:latin typeface="Arial" panose="020B0604020202020204" pitchFamily="34" charset="0"/>
                <a:ea typeface="Times New Roman" panose="02020603050405020304" pitchFamily="18" charset="0"/>
              </a:rPr>
              <a:t>. They form an important part of the inflammatory response of the body against </a:t>
            </a:r>
            <a:r>
              <a:rPr lang="en-US" sz="1800" u="sng">
                <a:solidFill>
                  <a:srgbClr val="0B0080"/>
                </a:solidFill>
                <a:effectLst/>
                <a:latin typeface="Arial" panose="020B0604020202020204" pitchFamily="34" charset="0"/>
                <a:ea typeface="Times New Roman" panose="02020603050405020304" pitchFamily="18" charset="0"/>
                <a:hlinkClick r:id="rId77" tooltip="Infection"/>
              </a:rPr>
              <a:t>infection</a:t>
            </a:r>
            <a:r>
              <a:rPr lang="en-US" sz="1800">
                <a:solidFill>
                  <a:srgbClr val="252525"/>
                </a:solidFill>
                <a:effectLst/>
                <a:latin typeface="Arial" panose="020B0604020202020204" pitchFamily="34" charset="0"/>
                <a:ea typeface="Times New Roman" panose="02020603050405020304" pitchFamily="18" charset="0"/>
              </a:rPr>
              <a:t>. These </a:t>
            </a:r>
            <a:r>
              <a:rPr lang="en-US" sz="1800" u="sng">
                <a:solidFill>
                  <a:srgbClr val="0B0080"/>
                </a:solidFill>
                <a:effectLst/>
                <a:latin typeface="Arial" panose="020B0604020202020204" pitchFamily="34" charset="0"/>
                <a:ea typeface="Times New Roman" panose="02020603050405020304" pitchFamily="18" charset="0"/>
                <a:hlinkClick r:id="rId32" tooltip="Cytokine"/>
              </a:rPr>
              <a:t>cytokines</a:t>
            </a:r>
            <a:r>
              <a:rPr lang="en-US" sz="1800">
                <a:solidFill>
                  <a:srgbClr val="252525"/>
                </a:solidFill>
                <a:effectLst/>
                <a:latin typeface="Arial" panose="020B0604020202020204" pitchFamily="34" charset="0"/>
                <a:ea typeface="Times New Roman" panose="02020603050405020304" pitchFamily="18" charset="0"/>
              </a:rPr>
              <a:t> increase the expression of </a:t>
            </a:r>
            <a:r>
              <a:rPr lang="en-US" sz="1800" u="sng">
                <a:solidFill>
                  <a:srgbClr val="0B0080"/>
                </a:solidFill>
                <a:effectLst/>
                <a:latin typeface="Arial" panose="020B0604020202020204" pitchFamily="34" charset="0"/>
                <a:ea typeface="Times New Roman" panose="02020603050405020304" pitchFamily="18" charset="0"/>
                <a:hlinkClick r:id="rId78" tooltip="Adhesion factor"/>
              </a:rPr>
              <a:t>adhesion factors</a:t>
            </a:r>
            <a:r>
              <a:rPr lang="en-US" sz="1800">
                <a:solidFill>
                  <a:srgbClr val="252525"/>
                </a:solidFill>
                <a:effectLst/>
                <a:latin typeface="Arial" panose="020B0604020202020204" pitchFamily="34" charset="0"/>
                <a:ea typeface="Times New Roman" panose="02020603050405020304" pitchFamily="18" charset="0"/>
              </a:rPr>
              <a:t> on endothelial cells to enable transmigration (also called </a:t>
            </a:r>
            <a:r>
              <a:rPr lang="en-US" sz="1800" u="sng">
                <a:solidFill>
                  <a:srgbClr val="0B0080"/>
                </a:solidFill>
                <a:effectLst/>
                <a:latin typeface="Arial" panose="020B0604020202020204" pitchFamily="34" charset="0"/>
                <a:ea typeface="Times New Roman" panose="02020603050405020304" pitchFamily="18" charset="0"/>
                <a:hlinkClick r:id="rId79" tooltip="Diapedesis"/>
              </a:rPr>
              <a:t>diapedesis</a:t>
            </a:r>
            <a:r>
              <a:rPr lang="en-US" sz="1800">
                <a:solidFill>
                  <a:srgbClr val="252525"/>
                </a:solidFill>
                <a:effectLst/>
                <a:latin typeface="Arial" panose="020B0604020202020204" pitchFamily="34" charset="0"/>
                <a:ea typeface="Times New Roman" panose="02020603050405020304" pitchFamily="18" charset="0"/>
              </a:rPr>
              <a:t>) of immunocompetent cells, such </a:t>
            </a:r>
            <a:r>
              <a:rPr lang="en-US" sz="1800" err="1">
                <a:solidFill>
                  <a:srgbClr val="252525"/>
                </a:solidFill>
                <a:effectLst/>
                <a:latin typeface="Arial" panose="020B0604020202020204" pitchFamily="34" charset="0"/>
                <a:ea typeface="Times New Roman" panose="02020603050405020304" pitchFamily="18" charset="0"/>
              </a:rPr>
              <a:t>as</a:t>
            </a:r>
            <a:r>
              <a:rPr lang="en-US" sz="1800" u="sng" err="1">
                <a:solidFill>
                  <a:srgbClr val="0B0080"/>
                </a:solidFill>
                <a:effectLst/>
                <a:latin typeface="Arial" panose="020B0604020202020204" pitchFamily="34" charset="0"/>
                <a:ea typeface="Times New Roman" panose="02020603050405020304" pitchFamily="18" charset="0"/>
                <a:hlinkClick r:id="rId80" tooltip="Phagocyte"/>
              </a:rPr>
              <a:t>phagocytes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81" tooltip="Lymphocyte"/>
              </a:rPr>
              <a:t>lymphocytes</a:t>
            </a:r>
            <a:r>
              <a:rPr lang="en-US" sz="1800">
                <a:solidFill>
                  <a:srgbClr val="252525"/>
                </a:solidFill>
                <a:effectLst/>
                <a:latin typeface="Arial" panose="020B0604020202020204" pitchFamily="34" charset="0"/>
                <a:ea typeface="Times New Roman" panose="02020603050405020304" pitchFamily="18" charset="0"/>
              </a:rPr>
              <a:t> and others, to sites of infection. It also affects the activity of </a:t>
            </a:r>
            <a:r>
              <a:rPr lang="en-US" sz="1800" u="sng">
                <a:solidFill>
                  <a:srgbClr val="0B0080"/>
                </a:solidFill>
                <a:effectLst/>
                <a:latin typeface="Arial" panose="020B0604020202020204" pitchFamily="34" charset="0"/>
                <a:ea typeface="Times New Roman" panose="02020603050405020304" pitchFamily="18" charset="0"/>
                <a:hlinkClick r:id="rId82" tooltip="Hypothalamus"/>
              </a:rPr>
              <a:t>hypothalamus</a:t>
            </a:r>
            <a:r>
              <a:rPr lang="en-US" sz="1800">
                <a:solidFill>
                  <a:srgbClr val="252525"/>
                </a:solidFill>
                <a:effectLst/>
                <a:latin typeface="Arial" panose="020B0604020202020204" pitchFamily="34" charset="0"/>
                <a:ea typeface="Times New Roman" panose="02020603050405020304" pitchFamily="18" charset="0"/>
              </a:rPr>
              <a:t>, the thermoregulatory center, which lead to a raise of a body temperature, so called </a:t>
            </a:r>
            <a:r>
              <a:rPr lang="en-US" sz="1800" u="sng">
                <a:solidFill>
                  <a:srgbClr val="0B0080"/>
                </a:solidFill>
                <a:effectLst/>
                <a:latin typeface="Arial" panose="020B0604020202020204" pitchFamily="34" charset="0"/>
                <a:ea typeface="Times New Roman" panose="02020603050405020304" pitchFamily="18" charset="0"/>
                <a:hlinkClick r:id="rId4" tooltip="Fever"/>
              </a:rPr>
              <a:t>fever</a:t>
            </a:r>
            <a:r>
              <a:rPr lang="en-US" sz="1800">
                <a:solidFill>
                  <a:srgbClr val="252525"/>
                </a:solidFill>
                <a:effectLst/>
                <a:latin typeface="Arial" panose="020B0604020202020204" pitchFamily="34" charset="0"/>
                <a:ea typeface="Times New Roman" panose="02020603050405020304" pitchFamily="18" charset="0"/>
              </a:rPr>
              <a:t> . That is why IL-1 is called endogenous </a:t>
            </a:r>
            <a:r>
              <a:rPr lang="en-US" sz="1800" u="sng">
                <a:solidFill>
                  <a:srgbClr val="0B0080"/>
                </a:solidFill>
                <a:effectLst/>
                <a:latin typeface="Arial" panose="020B0604020202020204" pitchFamily="34" charset="0"/>
                <a:ea typeface="Times New Roman" panose="02020603050405020304" pitchFamily="18" charset="0"/>
                <a:hlinkClick r:id="rId4" tooltip="Fever"/>
              </a:rPr>
              <a:t>pyrogen</a:t>
            </a:r>
            <a:r>
              <a:rPr lang="en-US" sz="1800">
                <a:solidFill>
                  <a:srgbClr val="252525"/>
                </a:solidFill>
                <a:effectLst/>
                <a:latin typeface="Arial" panose="020B0604020202020204" pitchFamily="34" charset="0"/>
                <a:ea typeface="Times New Roman" panose="02020603050405020304" pitchFamily="18" charset="0"/>
              </a:rPr>
              <a:t>. Besides of fever, IL-1 also causes </a:t>
            </a:r>
            <a:r>
              <a:rPr lang="en-US" sz="1800" u="sng">
                <a:solidFill>
                  <a:srgbClr val="0B0080"/>
                </a:solidFill>
                <a:effectLst/>
                <a:latin typeface="Arial" panose="020B0604020202020204" pitchFamily="34" charset="0"/>
                <a:ea typeface="Times New Roman" panose="02020603050405020304" pitchFamily="18" charset="0"/>
                <a:hlinkClick r:id="rId83" tooltip="Hyperalgesia"/>
              </a:rPr>
              <a:t>hyperalgesia</a:t>
            </a:r>
            <a:r>
              <a:rPr lang="en-US" sz="1800">
                <a:solidFill>
                  <a:srgbClr val="252525"/>
                </a:solidFill>
                <a:effectLst/>
                <a:latin typeface="Arial" panose="020B0604020202020204" pitchFamily="34" charset="0"/>
                <a:ea typeface="Times New Roman" panose="02020603050405020304" pitchFamily="18" charset="0"/>
              </a:rPr>
              <a:t> (increased pain sensitivity), </a:t>
            </a:r>
            <a:r>
              <a:rPr lang="en-US" sz="1800" u="sng">
                <a:solidFill>
                  <a:srgbClr val="0B0080"/>
                </a:solidFill>
                <a:effectLst/>
                <a:latin typeface="Arial" panose="020B0604020202020204" pitchFamily="34" charset="0"/>
                <a:ea typeface="Times New Roman" panose="02020603050405020304" pitchFamily="18" charset="0"/>
                <a:hlinkClick r:id="rId84" tooltip="Vasodilation"/>
              </a:rPr>
              <a:t>vasodilation</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85" tooltip="Hypotension"/>
              </a:rPr>
              <a:t>hypotension</a:t>
            </a:r>
            <a:r>
              <a:rPr lang="en-US" sz="1800">
                <a:solidFill>
                  <a:srgbClr val="252525"/>
                </a:solidFill>
                <a:effectLst/>
                <a:latin typeface="Arial" panose="020B0604020202020204" pitchFamily="34" charset="0"/>
                <a:ea typeface="Times New Roman" panose="02020603050405020304" pitchFamily="18" charset="0"/>
              </a:rPr>
              <a:t>. [9] </a:t>
            </a:r>
            <a:r>
              <a:rPr lang="en-US" sz="1800" u="sng" baseline="30000">
                <a:solidFill>
                  <a:srgbClr val="0B0080"/>
                </a:solidFill>
                <a:effectLst/>
                <a:latin typeface="Arial" panose="020B0604020202020204" pitchFamily="34" charset="0"/>
                <a:ea typeface="Times New Roman" panose="02020603050405020304" pitchFamily="18" charset="0"/>
                <a:hlinkClick r:id="rId86"/>
              </a:rPr>
              <a:t>[9]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35</a:t>
            </a:fld>
            <a:endParaRPr lang="en-NG"/>
          </a:p>
        </p:txBody>
      </p:sp>
    </p:spTree>
    <p:extLst>
      <p:ext uri="{BB962C8B-B14F-4D97-AF65-F5344CB8AC3E}">
        <p14:creationId xmlns:p14="http://schemas.microsoft.com/office/powerpoint/2010/main" val="483724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US" sz="1800" b="1" dirty="0">
                <a:solidFill>
                  <a:srgbClr val="FFFFFF"/>
                </a:solidFill>
                <a:effectLst/>
                <a:latin typeface="inherit"/>
                <a:ea typeface="Times New Roman" panose="02020603050405020304" pitchFamily="18" charset="0"/>
                <a:cs typeface="Helvetica" panose="020B0604020202020204" pitchFamily="34" charset="0"/>
              </a:rPr>
              <a:t>Proinflammatory cytokines list 1: IL-1β</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20"/>
              </a:lnSpc>
              <a:spcBef>
                <a:spcPts val="0"/>
              </a:spcBef>
              <a:spcAft>
                <a:spcPts val="750"/>
              </a:spcAf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IL-1β is released primarily by monocytes and macrophages as well as by nonimmune cells, such as fibroblasts and endothelial cells, during cell injury, infection, invasion, and inflammation. Very recently, it was found that IL-1β is expressed in nociceptive DRG neurons. IL-1β expression is enhanced following crush injury to peripheral nerve and after trauma in microglia and astrocytes in the central nervous system (CNS). IL-1β can produce hyperalgesia following either intraperitoneal, intracerebroventricular or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intraplantar</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injection. Moreover, IL-1β was found to increase the production of substance P and prostaglandin E2(PGE2) in a number of neuronal and glial cells. IL-1ra, a specific IL-1 receptor antagonist, competitively binds to the same receptor as IL-1β but does not transduce a cellular signal, thereby blocking IL-1β-mediated cellular changes. Administrations of IL-1ra and other anti-inflammatory cytokines have been demonstrated to prevent or attenuate cytokine-mediated inflammatory hyperalgesia and nerve-injury induced mechanical allodynia.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D0451D-E615-4565-817E-22D0B52D0733}" type="slidenum">
              <a:rPr lang="en-NG" smtClean="0"/>
              <a:t>36</a:t>
            </a:fld>
            <a:endParaRPr lang="en-NG"/>
          </a:p>
        </p:txBody>
      </p:sp>
    </p:spTree>
    <p:extLst>
      <p:ext uri="{BB962C8B-B14F-4D97-AF65-F5344CB8AC3E}">
        <p14:creationId xmlns:p14="http://schemas.microsoft.com/office/powerpoint/2010/main" val="225409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Signaling pathway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 tooltip="Edit section: Signaling pathwa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IL-2 is a member of a </a:t>
            </a:r>
            <a:r>
              <a:rPr lang="en-US" sz="1800" u="sng">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family that also includes </a:t>
            </a:r>
            <a:r>
              <a:rPr lang="en-US" sz="1800" u="sng">
                <a:solidFill>
                  <a:srgbClr val="0B0080"/>
                </a:solidFill>
                <a:effectLst/>
                <a:latin typeface="Arial" panose="020B0604020202020204" pitchFamily="34" charset="0"/>
                <a:ea typeface="Times New Roman" panose="02020603050405020304" pitchFamily="18" charset="0"/>
                <a:hlinkClick r:id="rId5" tooltip="Interleukin-4"/>
              </a:rPr>
              <a:t>IL-4</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6" tooltip="Interleukin 7"/>
              </a:rPr>
              <a:t>IL-7</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 tooltip="Interleukin 9"/>
              </a:rPr>
              <a:t>IL-9</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8" tooltip="Interleukin 15"/>
              </a:rPr>
              <a:t>IL-15</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9" tooltip="Interleukin 21"/>
              </a:rPr>
              <a:t>IL-21</a:t>
            </a:r>
            <a:r>
              <a:rPr lang="en-US" sz="1800">
                <a:solidFill>
                  <a:srgbClr val="252525"/>
                </a:solidFill>
                <a:effectLst/>
                <a:latin typeface="Arial" panose="020B0604020202020204" pitchFamily="34" charset="0"/>
                <a:ea typeface="Times New Roman" panose="02020603050405020304" pitchFamily="18" charset="0"/>
              </a:rPr>
              <a:t>. IL-2 signals through a receptor complex consisting of three chains, termed alpha, beta and gamma. The gamma chain is shared by all members of this family of cytokine receptors.</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0"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IL-2 is necessary for the growth, proliferation, and differentiation of thymic-derived lymphocytes (T cells) to become 'effector' T cells. IL-2 is normally produced by T cells during an immune response.</a:t>
            </a:r>
            <a:r>
              <a:rPr lang="en-US" sz="1800" u="sng" baseline="30000">
                <a:solidFill>
                  <a:srgbClr val="0B0080"/>
                </a:solidFill>
                <a:effectLst/>
                <a:latin typeface="Arial" panose="020B0604020202020204" pitchFamily="34" charset="0"/>
                <a:ea typeface="Times New Roman" panose="02020603050405020304" pitchFamily="18" charset="0"/>
                <a:hlinkClick r:id="rId11"/>
              </a:rPr>
              <a:t>[1]</a:t>
            </a:r>
            <a:r>
              <a:rPr lang="en-US" sz="1800" u="sng" baseline="30000">
                <a:solidFill>
                  <a:srgbClr val="0B0080"/>
                </a:solidFill>
                <a:effectLst/>
                <a:latin typeface="Arial" panose="020B0604020202020204" pitchFamily="34" charset="0"/>
                <a:ea typeface="Times New Roman" panose="02020603050405020304" pitchFamily="18" charset="0"/>
                <a:hlinkClick r:id="rId12"/>
              </a:rPr>
              <a:t>[2]</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3" tooltip="Antigen"/>
              </a:rPr>
              <a:t>Antigen</a:t>
            </a:r>
            <a:r>
              <a:rPr lang="en-US" sz="1800">
                <a:solidFill>
                  <a:srgbClr val="252525"/>
                </a:solidFill>
                <a:effectLst/>
                <a:latin typeface="Arial" panose="020B0604020202020204" pitchFamily="34" charset="0"/>
                <a:ea typeface="Times New Roman" panose="02020603050405020304" pitchFamily="18" charset="0"/>
              </a:rPr>
              <a:t> binding to the T cell receptor (</a:t>
            </a:r>
            <a:r>
              <a:rPr lang="en-US" sz="1800" u="sng">
                <a:solidFill>
                  <a:srgbClr val="0B0080"/>
                </a:solidFill>
                <a:effectLst/>
                <a:latin typeface="Arial" panose="020B0604020202020204" pitchFamily="34" charset="0"/>
                <a:ea typeface="Times New Roman" panose="02020603050405020304" pitchFamily="18" charset="0"/>
                <a:hlinkClick r:id="rId14" tooltip="T cell receptor"/>
              </a:rPr>
              <a:t>TCR</a:t>
            </a:r>
            <a:r>
              <a:rPr lang="en-US" sz="1800">
                <a:solidFill>
                  <a:srgbClr val="252525"/>
                </a:solidFill>
                <a:effectLst/>
                <a:latin typeface="Arial" panose="020B0604020202020204" pitchFamily="34" charset="0"/>
                <a:ea typeface="Times New Roman" panose="02020603050405020304" pitchFamily="18" charset="0"/>
              </a:rPr>
              <a:t>) stimulates the secretion of IL-2, and the expression of IL-2 receptors </a:t>
            </a:r>
            <a:r>
              <a:rPr lang="en-US" sz="1800" u="sng">
                <a:solidFill>
                  <a:srgbClr val="0B0080"/>
                </a:solidFill>
                <a:effectLst/>
                <a:latin typeface="Arial" panose="020B0604020202020204" pitchFamily="34" charset="0"/>
                <a:ea typeface="Times New Roman" panose="02020603050405020304" pitchFamily="18" charset="0"/>
                <a:hlinkClick r:id="rId15" tooltip="IL-2 receptor"/>
              </a:rPr>
              <a:t>IL-2R</a:t>
            </a:r>
            <a:r>
              <a:rPr lang="en-US" sz="1800">
                <a:solidFill>
                  <a:srgbClr val="252525"/>
                </a:solidFill>
                <a:effectLst/>
                <a:latin typeface="Arial" panose="020B0604020202020204" pitchFamily="34" charset="0"/>
                <a:ea typeface="Times New Roman" panose="02020603050405020304" pitchFamily="18" charset="0"/>
              </a:rPr>
              <a:t>. The IL-2/IL-2R interaction then stimulates the growth, differentiation and survival of antigen-specific </a:t>
            </a:r>
            <a:r>
              <a:rPr lang="en-US" sz="1800" u="sng">
                <a:solidFill>
                  <a:srgbClr val="0B0080"/>
                </a:solidFill>
                <a:effectLst/>
                <a:latin typeface="Arial" panose="020B0604020202020204" pitchFamily="34" charset="0"/>
                <a:ea typeface="Times New Roman" panose="02020603050405020304" pitchFamily="18" charset="0"/>
                <a:hlinkClick r:id="rId16" tooltip="CD4+ T cells"/>
              </a:rPr>
              <a:t>CD4+ T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7" tooltip="CD8+ T cells"/>
              </a:rPr>
              <a:t>CD8+ T cells</a:t>
            </a:r>
            <a:r>
              <a:rPr lang="en-US" sz="1800" u="sng" baseline="30000">
                <a:solidFill>
                  <a:srgbClr val="0B0080"/>
                </a:solidFill>
                <a:effectLst/>
                <a:latin typeface="Arial" panose="020B0604020202020204" pitchFamily="34" charset="0"/>
                <a:ea typeface="Times New Roman" panose="02020603050405020304" pitchFamily="18" charset="0"/>
                <a:hlinkClick r:id="rId18"/>
              </a:rPr>
              <a:t>[3]</a:t>
            </a:r>
            <a:r>
              <a:rPr lang="en-US" sz="1800" u="sng" baseline="30000">
                <a:solidFill>
                  <a:srgbClr val="0B0080"/>
                </a:solidFill>
                <a:effectLst/>
                <a:latin typeface="Arial" panose="020B0604020202020204" pitchFamily="34" charset="0"/>
                <a:ea typeface="Times New Roman" panose="02020603050405020304" pitchFamily="18" charset="0"/>
                <a:hlinkClick r:id="rId19"/>
              </a:rPr>
              <a:t>[4]</a:t>
            </a:r>
            <a:r>
              <a:rPr lang="en-US" sz="1800" u="sng" baseline="30000">
                <a:solidFill>
                  <a:srgbClr val="0B0080"/>
                </a:solidFill>
                <a:effectLst/>
                <a:latin typeface="Arial" panose="020B0604020202020204" pitchFamily="34" charset="0"/>
                <a:ea typeface="Times New Roman" panose="02020603050405020304" pitchFamily="18" charset="0"/>
                <a:hlinkClick r:id="rId20"/>
              </a:rPr>
              <a:t>[5]</a:t>
            </a:r>
            <a:r>
              <a:rPr lang="en-US" sz="1800">
                <a:solidFill>
                  <a:srgbClr val="252525"/>
                </a:solidFill>
                <a:effectLst/>
                <a:latin typeface="Arial" panose="020B0604020202020204" pitchFamily="34" charset="0"/>
                <a:ea typeface="Times New Roman" panose="02020603050405020304" pitchFamily="18" charset="0"/>
              </a:rPr>
              <a:t> As such, IL-2 is necessary for the development of T cell immunologic memory, which depends upon the expansion of the number and function of antigen-selected T cell clones.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IL-2 is also necessary during T cell development in the thymus for the maturation of a subset of T cells that are termed </a:t>
            </a:r>
            <a:r>
              <a:rPr lang="en-US" sz="1800" u="sng">
                <a:solidFill>
                  <a:srgbClr val="0B0080"/>
                </a:solidFill>
                <a:effectLst/>
                <a:latin typeface="Arial" panose="020B0604020202020204" pitchFamily="34" charset="0"/>
                <a:ea typeface="Times New Roman" panose="02020603050405020304" pitchFamily="18" charset="0"/>
                <a:hlinkClick r:id="rId21" tooltip="Regulatory T cells"/>
              </a:rPr>
              <a:t>regulatory T cells</a:t>
            </a:r>
            <a:r>
              <a:rPr lang="en-US" sz="1800">
                <a:solidFill>
                  <a:srgbClr val="252525"/>
                </a:solidFill>
                <a:effectLst/>
                <a:latin typeface="Arial" panose="020B0604020202020204" pitchFamily="34" charset="0"/>
                <a:ea typeface="Times New Roman" panose="02020603050405020304" pitchFamily="18" charset="0"/>
              </a:rPr>
              <a:t> (T-regs).</a:t>
            </a:r>
            <a:r>
              <a:rPr lang="en-US" sz="1800" u="sng" baseline="30000">
                <a:solidFill>
                  <a:srgbClr val="0B0080"/>
                </a:solidFill>
                <a:effectLst/>
                <a:latin typeface="Arial" panose="020B0604020202020204" pitchFamily="34" charset="0"/>
                <a:ea typeface="Times New Roman" panose="02020603050405020304" pitchFamily="18" charset="0"/>
                <a:hlinkClick r:id="rId22"/>
              </a:rPr>
              <a:t>[6]</a:t>
            </a:r>
            <a:r>
              <a:rPr lang="en-US" sz="1800" u="sng" baseline="30000">
                <a:solidFill>
                  <a:srgbClr val="0B0080"/>
                </a:solidFill>
                <a:effectLst/>
                <a:latin typeface="Arial" panose="020B0604020202020204" pitchFamily="34" charset="0"/>
                <a:ea typeface="Times New Roman" panose="02020603050405020304" pitchFamily="18" charset="0"/>
                <a:hlinkClick r:id="rId23"/>
              </a:rPr>
              <a:t>[7]</a:t>
            </a:r>
            <a:r>
              <a:rPr lang="en-US" sz="1800" u="sng" baseline="30000">
                <a:solidFill>
                  <a:srgbClr val="0B0080"/>
                </a:solidFill>
                <a:effectLst/>
                <a:latin typeface="Arial" panose="020B0604020202020204" pitchFamily="34" charset="0"/>
                <a:ea typeface="Times New Roman" panose="02020603050405020304" pitchFamily="18" charset="0"/>
                <a:hlinkClick r:id="rId24"/>
              </a:rPr>
              <a:t>[8]</a:t>
            </a:r>
            <a:r>
              <a:rPr lang="en-US" sz="1800">
                <a:solidFill>
                  <a:srgbClr val="252525"/>
                </a:solidFill>
                <a:effectLst/>
                <a:latin typeface="Arial" panose="020B0604020202020204" pitchFamily="34" charset="0"/>
                <a:ea typeface="Times New Roman" panose="02020603050405020304" pitchFamily="18" charset="0"/>
              </a:rPr>
              <a:t> After exiting from the thymus, T-Regs function to prevent other T cells from recognizing and reacting against self antigens, which could result in autoimmunity. T-Regs do so by preventing the responding cells from producing IL-2. Also, because T-Reg cells constitutively express IL-2 receptors, they bind, internalize, and degrade IL-2, thereby depriving neighboring effector T cells of IL-2. Thus, IL-2 is required to discriminate between self and non-self, one of the other hallmarks of the immune system.</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25" tooltip="Interleukin-15"/>
              </a:rPr>
              <a:t>IL-15</a:t>
            </a:r>
            <a:r>
              <a:rPr lang="en-US" sz="1800">
                <a:solidFill>
                  <a:srgbClr val="252525"/>
                </a:solidFill>
                <a:effectLst/>
                <a:latin typeface="Arial" panose="020B0604020202020204" pitchFamily="34" charset="0"/>
                <a:ea typeface="Times New Roman" panose="02020603050405020304" pitchFamily="18" charset="0"/>
              </a:rPr>
              <a:t> was found to be similar to IL-2.</a:t>
            </a:r>
            <a:r>
              <a:rPr lang="en-US" sz="1800" u="sng" baseline="30000">
                <a:solidFill>
                  <a:srgbClr val="0B0080"/>
                </a:solidFill>
                <a:effectLst/>
                <a:latin typeface="Arial" panose="020B0604020202020204" pitchFamily="34" charset="0"/>
                <a:ea typeface="Times New Roman" panose="02020603050405020304" pitchFamily="18" charset="0"/>
                <a:hlinkClick r:id="rId26"/>
              </a:rPr>
              <a:t>[9]</a:t>
            </a:r>
            <a:r>
              <a:rPr lang="en-US" sz="1800">
                <a:solidFill>
                  <a:srgbClr val="252525"/>
                </a:solidFill>
                <a:effectLst/>
                <a:latin typeface="Arial" panose="020B0604020202020204" pitchFamily="34" charset="0"/>
                <a:ea typeface="Times New Roman" panose="02020603050405020304" pitchFamily="18" charset="0"/>
              </a:rPr>
              <a:t> Both cytokines are able to facilitate production of </a:t>
            </a:r>
            <a:r>
              <a:rPr lang="en-US" sz="1800" u="sng">
                <a:solidFill>
                  <a:srgbClr val="0B0080"/>
                </a:solidFill>
                <a:effectLst/>
                <a:latin typeface="Arial" panose="020B0604020202020204" pitchFamily="34" charset="0"/>
                <a:ea typeface="Times New Roman" panose="02020603050405020304" pitchFamily="18" charset="0"/>
                <a:hlinkClick r:id="rId27" tooltip="Immunoglobulins"/>
              </a:rPr>
              <a:t>immunoglobulins</a:t>
            </a:r>
            <a:r>
              <a:rPr lang="en-US" sz="1800">
                <a:solidFill>
                  <a:srgbClr val="252525"/>
                </a:solidFill>
                <a:effectLst/>
                <a:latin typeface="Arial" panose="020B0604020202020204" pitchFamily="34" charset="0"/>
                <a:ea typeface="Times New Roman" panose="02020603050405020304" pitchFamily="18" charset="0"/>
              </a:rPr>
              <a:t> made by </a:t>
            </a:r>
            <a:r>
              <a:rPr lang="en-US" sz="1800" u="sng">
                <a:solidFill>
                  <a:srgbClr val="0B0080"/>
                </a:solidFill>
                <a:effectLst/>
                <a:latin typeface="Arial" panose="020B0604020202020204" pitchFamily="34" charset="0"/>
                <a:ea typeface="Times New Roman" panose="02020603050405020304" pitchFamily="18" charset="0"/>
                <a:hlinkClick r:id="rId28" tooltip="B cells"/>
              </a:rPr>
              <a:t>B cells</a:t>
            </a:r>
            <a:r>
              <a:rPr lang="en-US" sz="1800">
                <a:solidFill>
                  <a:srgbClr val="252525"/>
                </a:solidFill>
                <a:effectLst/>
                <a:latin typeface="Arial" panose="020B0604020202020204" pitchFamily="34" charset="0"/>
                <a:ea typeface="Times New Roman" panose="02020603050405020304" pitchFamily="18" charset="0"/>
              </a:rPr>
              <a:t> and induce the differentiation and proliferation of </a:t>
            </a:r>
            <a:r>
              <a:rPr lang="en-US" sz="1800" u="sng">
                <a:solidFill>
                  <a:srgbClr val="0B0080"/>
                </a:solidFill>
                <a:effectLst/>
                <a:latin typeface="Arial" panose="020B0604020202020204" pitchFamily="34" charset="0"/>
                <a:ea typeface="Times New Roman" panose="02020603050405020304" pitchFamily="18" charset="0"/>
                <a:hlinkClick r:id="rId29" tooltip="Natural killer cells"/>
              </a:rPr>
              <a:t>natural killer cells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0"/>
              </a:rPr>
              <a:t>[10]</a:t>
            </a:r>
            <a:r>
              <a:rPr lang="en-US" sz="1800">
                <a:solidFill>
                  <a:srgbClr val="252525"/>
                </a:solidFill>
                <a:effectLst/>
                <a:latin typeface="Arial" panose="020B0604020202020204" pitchFamily="34" charset="0"/>
                <a:ea typeface="Times New Roman" panose="02020603050405020304" pitchFamily="18" charset="0"/>
              </a:rPr>
              <a:t> The primary differences between IL-2 and </a:t>
            </a:r>
            <a:r>
              <a:rPr lang="en-US" sz="1800" u="sng">
                <a:solidFill>
                  <a:srgbClr val="0B0080"/>
                </a:solidFill>
                <a:effectLst/>
                <a:latin typeface="Arial" panose="020B0604020202020204" pitchFamily="34" charset="0"/>
                <a:ea typeface="Times New Roman" panose="02020603050405020304" pitchFamily="18" charset="0"/>
                <a:hlinkClick r:id="rId25" tooltip="Interleukin-15"/>
              </a:rPr>
              <a:t>IL-15</a:t>
            </a:r>
            <a:r>
              <a:rPr lang="en-US" sz="1800">
                <a:solidFill>
                  <a:srgbClr val="252525"/>
                </a:solidFill>
                <a:effectLst/>
                <a:latin typeface="Arial" panose="020B0604020202020204" pitchFamily="34" charset="0"/>
                <a:ea typeface="Times New Roman" panose="02020603050405020304" pitchFamily="18" charset="0"/>
              </a:rPr>
              <a:t> are found in </a:t>
            </a:r>
            <a:r>
              <a:rPr lang="en-US" sz="1800" u="sng">
                <a:solidFill>
                  <a:srgbClr val="0B0080"/>
                </a:solidFill>
                <a:effectLst/>
                <a:latin typeface="Arial" panose="020B0604020202020204" pitchFamily="34" charset="0"/>
                <a:ea typeface="Times New Roman" panose="02020603050405020304" pitchFamily="18" charset="0"/>
                <a:hlinkClick r:id="rId31" tooltip="Adaptive immune system"/>
              </a:rPr>
              <a:t>adaptive immune</a:t>
            </a:r>
            <a:r>
              <a:rPr lang="en-US" sz="1800">
                <a:solidFill>
                  <a:srgbClr val="252525"/>
                </a:solidFill>
                <a:effectLst/>
                <a:latin typeface="Arial" panose="020B0604020202020204" pitchFamily="34" charset="0"/>
                <a:ea typeface="Times New Roman" panose="02020603050405020304" pitchFamily="18" charset="0"/>
              </a:rPr>
              <a:t> responses. For example, IL-2 is necessary for adaptive immunity to foreign pathogens, as it is the basis for the development of immunological memory. On the other hand, IL-15 is necessary for maintaining highly specific </a:t>
            </a:r>
            <a:r>
              <a:rPr lang="en-US" sz="1800" u="sng">
                <a:solidFill>
                  <a:srgbClr val="0B0080"/>
                </a:solidFill>
                <a:effectLst/>
                <a:latin typeface="Arial" panose="020B0604020202020204" pitchFamily="34" charset="0"/>
                <a:ea typeface="Times New Roman" panose="02020603050405020304" pitchFamily="18" charset="0"/>
                <a:hlinkClick r:id="rId32" tooltip="T cell"/>
              </a:rPr>
              <a:t>T cell</a:t>
            </a:r>
            <a:r>
              <a:rPr lang="en-US" sz="1800">
                <a:solidFill>
                  <a:srgbClr val="252525"/>
                </a:solidFill>
                <a:effectLst/>
                <a:latin typeface="Arial" panose="020B0604020202020204" pitchFamily="34" charset="0"/>
                <a:ea typeface="Times New Roman" panose="02020603050405020304" pitchFamily="18" charset="0"/>
              </a:rPr>
              <a:t> responses by supporting the survival of </a:t>
            </a:r>
            <a:r>
              <a:rPr lang="en-US" sz="1800" u="sng">
                <a:solidFill>
                  <a:srgbClr val="0B0080"/>
                </a:solidFill>
                <a:effectLst/>
                <a:latin typeface="Arial" panose="020B0604020202020204" pitchFamily="34" charset="0"/>
                <a:ea typeface="Times New Roman" panose="02020603050405020304" pitchFamily="18" charset="0"/>
                <a:hlinkClick r:id="rId33" tooltip="CD8"/>
              </a:rPr>
              <a:t>CD8</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4" tooltip="Memory T cells"/>
              </a:rPr>
              <a:t>memory T cells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IL-2 has a well-documented role in induction of </a:t>
            </a:r>
            <a:r>
              <a:rPr lang="en-US" sz="1800" u="sng">
                <a:solidFill>
                  <a:srgbClr val="0B0080"/>
                </a:solidFill>
                <a:effectLst/>
                <a:latin typeface="Arial" panose="020B0604020202020204" pitchFamily="34" charset="0"/>
                <a:ea typeface="Times New Roman" panose="02020603050405020304" pitchFamily="18" charset="0"/>
                <a:hlinkClick r:id="rId35" tooltip="Pruritus"/>
              </a:rPr>
              <a:t>pruritus</a:t>
            </a:r>
            <a:r>
              <a:rPr lang="en-US" sz="1800">
                <a:solidFill>
                  <a:srgbClr val="252525"/>
                </a:solidFill>
                <a:effectLst/>
                <a:latin typeface="Arial" panose="020B0604020202020204" pitchFamily="34" charset="0"/>
                <a:ea typeface="Times New Roman" panose="02020603050405020304" pitchFamily="18" charset="0"/>
              </a:rPr>
              <a:t>. Direct injection of this cytokine into skin of healthy subjects as well as those with atopic dermatitis has resulted in itching. Furthermore, it has been found to be higher in pruritic lesions of psoriasis compared to non-pruritic ones. Serum levels of IL-2 have been demonstrated to be higher in hemodialysis patients with itch (uremic pruritus) compared to those without itch. As a proof, therapeutic measures that inhibit IL-2 such as Ultraviolet therapy, tacrolimus, and thalidomide have been demonstrated to be effective in treatment of </a:t>
            </a:r>
            <a:r>
              <a:rPr lang="en-US" sz="1800" u="sng">
                <a:solidFill>
                  <a:srgbClr val="0B0080"/>
                </a:solidFill>
                <a:effectLst/>
                <a:latin typeface="Arial" panose="020B0604020202020204" pitchFamily="34" charset="0"/>
                <a:ea typeface="Times New Roman" panose="02020603050405020304" pitchFamily="18" charset="0"/>
                <a:hlinkClick r:id="rId36" tooltip="Uremic pruritus"/>
              </a:rPr>
              <a:t>uremic pruritus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7"/>
              </a:rPr>
              <a:t>[11]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Many of the immunosuppressive drugs used in the treatment of autoimmune diseases and the suppression of graft rejection, such as </a:t>
            </a:r>
            <a:r>
              <a:rPr lang="en-US" sz="1800" u="sng" err="1">
                <a:solidFill>
                  <a:srgbClr val="0B0080"/>
                </a:solidFill>
                <a:effectLst/>
                <a:latin typeface="Arial" panose="020B0604020202020204" pitchFamily="34" charset="0"/>
                <a:ea typeface="Times New Roman" panose="02020603050405020304" pitchFamily="18" charset="0"/>
                <a:hlinkClick r:id="rId38" tooltip="Corticosteroid"/>
              </a:rPr>
              <a:t>corticosteroids</a:t>
            </a:r>
            <a:r>
              <a:rPr lang="en-US" sz="1800" err="1">
                <a:solidFill>
                  <a:srgbClr val="252525"/>
                </a:solidFill>
                <a:effectLst/>
                <a:latin typeface="Arial" panose="020B0604020202020204" pitchFamily="34" charset="0"/>
                <a:ea typeface="Times New Roman" panose="02020603050405020304" pitchFamily="18" charset="0"/>
              </a:rPr>
              <a:t>,</a:t>
            </a:r>
            <a:r>
              <a:rPr lang="en-US" sz="1800" u="sng" err="1">
                <a:solidFill>
                  <a:srgbClr val="0B0080"/>
                </a:solidFill>
                <a:effectLst/>
                <a:latin typeface="Arial" panose="020B0604020202020204" pitchFamily="34" charset="0"/>
                <a:ea typeface="Times New Roman" panose="02020603050405020304" pitchFamily="18" charset="0"/>
                <a:hlinkClick r:id="rId39" tooltip="Cyclosporin"/>
              </a:rPr>
              <a:t>cyclosporin</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40" tooltip="Tacrolimus"/>
              </a:rPr>
              <a:t>tacrolimus</a:t>
            </a:r>
            <a:r>
              <a:rPr lang="en-US" sz="1800">
                <a:solidFill>
                  <a:srgbClr val="252525"/>
                </a:solidFill>
                <a:effectLst/>
                <a:latin typeface="Arial" panose="020B0604020202020204" pitchFamily="34" charset="0"/>
                <a:ea typeface="Times New Roman" panose="02020603050405020304" pitchFamily="18" charset="0"/>
              </a:rPr>
              <a:t> work by inhibiting the production of IL-2 by antigen-activated T cells. Others (</a:t>
            </a:r>
            <a:r>
              <a:rPr lang="en-US" sz="1800" u="sng">
                <a:solidFill>
                  <a:srgbClr val="0B0080"/>
                </a:solidFill>
                <a:effectLst/>
                <a:latin typeface="Arial" panose="020B0604020202020204" pitchFamily="34" charset="0"/>
                <a:ea typeface="Times New Roman" panose="02020603050405020304" pitchFamily="18" charset="0"/>
                <a:hlinkClick r:id="rId41" tooltip="Sirolimus"/>
              </a:rPr>
              <a:t>sirolimus</a:t>
            </a:r>
            <a:r>
              <a:rPr lang="en-US" sz="1800">
                <a:solidFill>
                  <a:srgbClr val="252525"/>
                </a:solidFill>
                <a:effectLst/>
                <a:latin typeface="Arial" panose="020B0604020202020204" pitchFamily="34" charset="0"/>
                <a:ea typeface="Times New Roman" panose="02020603050405020304" pitchFamily="18" charset="0"/>
              </a:rPr>
              <a:t>) block IL-2R signaling, thereby preventing the clonal expansion and function of antigen-selected T cells. These immunosuppressive drugs have been essential for the widespread use of organ transplants in medicine today. Without them, organs transplanted between unrelated individuals would be universally rejected.</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Medical use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2" tooltip="Edit section: Medical us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IL-2 is manufactured using </a:t>
            </a:r>
            <a:r>
              <a:rPr lang="en-US" sz="1800" u="sng">
                <a:solidFill>
                  <a:srgbClr val="0B0080"/>
                </a:solidFill>
                <a:effectLst/>
                <a:latin typeface="Arial" panose="020B0604020202020204" pitchFamily="34" charset="0"/>
                <a:ea typeface="Times New Roman" panose="02020603050405020304" pitchFamily="18" charset="0"/>
                <a:hlinkClick r:id="rId43" tooltip="Recombinant DNA"/>
              </a:rPr>
              <a:t>recombinant DNA</a:t>
            </a:r>
            <a:r>
              <a:rPr lang="en-US" sz="1800">
                <a:solidFill>
                  <a:srgbClr val="252525"/>
                </a:solidFill>
                <a:effectLst/>
                <a:latin typeface="Arial" panose="020B0604020202020204" pitchFamily="34" charset="0"/>
                <a:ea typeface="Times New Roman" panose="02020603050405020304" pitchFamily="18" charset="0"/>
              </a:rPr>
              <a:t> technology and is marketed as a </a:t>
            </a:r>
            <a:r>
              <a:rPr lang="en-US" sz="1800" u="sng">
                <a:solidFill>
                  <a:srgbClr val="0B0080"/>
                </a:solidFill>
                <a:effectLst/>
                <a:latin typeface="Arial" panose="020B0604020202020204" pitchFamily="34" charset="0"/>
                <a:ea typeface="Times New Roman" panose="02020603050405020304" pitchFamily="18" charset="0"/>
                <a:hlinkClick r:id="rId44" tooltip="Biologic medical product"/>
              </a:rPr>
              <a:t>protein therapeutic</a:t>
            </a:r>
            <a:r>
              <a:rPr lang="en-US" sz="1800">
                <a:solidFill>
                  <a:srgbClr val="252525"/>
                </a:solidFill>
                <a:effectLst/>
                <a:latin typeface="Arial" panose="020B0604020202020204" pitchFamily="34" charset="0"/>
                <a:ea typeface="Times New Roman" panose="02020603050405020304" pitchFamily="18" charset="0"/>
              </a:rPr>
              <a:t> called </a:t>
            </a:r>
            <a:r>
              <a:rPr lang="en-US" sz="1800" err="1">
                <a:solidFill>
                  <a:srgbClr val="252525"/>
                </a:solidFill>
                <a:effectLst/>
                <a:latin typeface="Arial" panose="020B0604020202020204" pitchFamily="34" charset="0"/>
                <a:ea typeface="Times New Roman" panose="02020603050405020304" pitchFamily="18" charset="0"/>
              </a:rPr>
              <a:t>aldesleukin</a:t>
            </a:r>
            <a:r>
              <a:rPr lang="en-US" sz="1800">
                <a:solidFill>
                  <a:srgbClr val="252525"/>
                </a:solidFill>
                <a:effectLst/>
                <a:latin typeface="Arial" panose="020B0604020202020204" pitchFamily="34" charset="0"/>
                <a:ea typeface="Times New Roman" panose="02020603050405020304" pitchFamily="18" charset="0"/>
              </a:rPr>
              <a:t> (branded as </a:t>
            </a:r>
            <a:r>
              <a:rPr lang="en-US" sz="1800" err="1">
                <a:solidFill>
                  <a:srgbClr val="252525"/>
                </a:solidFill>
                <a:effectLst/>
                <a:latin typeface="Arial" panose="020B0604020202020204" pitchFamily="34" charset="0"/>
                <a:ea typeface="Times New Roman" panose="02020603050405020304" pitchFamily="18" charset="0"/>
              </a:rPr>
              <a:t>Proleukin</a:t>
            </a:r>
            <a:r>
              <a:rPr lang="en-US" sz="1800">
                <a:solidFill>
                  <a:srgbClr val="252525"/>
                </a:solidFill>
                <a:effectLst/>
                <a:latin typeface="Arial" panose="020B0604020202020204" pitchFamily="34" charset="0"/>
                <a:ea typeface="Times New Roman" panose="02020603050405020304" pitchFamily="18" charset="0"/>
              </a:rPr>
              <a:t>) by Prometheus Laboratories, Inc. It has been approved by the </a:t>
            </a:r>
            <a:r>
              <a:rPr lang="en-US" sz="1800" u="sng">
                <a:solidFill>
                  <a:srgbClr val="0B0080"/>
                </a:solidFill>
                <a:effectLst/>
                <a:latin typeface="Arial" panose="020B0604020202020204" pitchFamily="34" charset="0"/>
                <a:ea typeface="Times New Roman" panose="02020603050405020304" pitchFamily="18" charset="0"/>
                <a:hlinkClick r:id="rId45" tooltip="Food and Drug Administration"/>
              </a:rPr>
              <a:t>Food and Drug Administration</a:t>
            </a:r>
            <a:r>
              <a:rPr lang="en-US" sz="1800">
                <a:solidFill>
                  <a:srgbClr val="252525"/>
                </a:solidFill>
                <a:effectLst/>
                <a:latin typeface="Arial" panose="020B0604020202020204" pitchFamily="34" charset="0"/>
                <a:ea typeface="Times New Roman" panose="02020603050405020304" pitchFamily="18" charset="0"/>
              </a:rPr>
              <a:t> (FDA) for the treatment of cancers (malignant melanoma, renal cell cancer) in large intermittent toxic doses.</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research</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6" tooltip="Edit section: Clinical research"/>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IL-2 has been in clinical trials for the treatment of chronic viral infections, and as a booster (adjuvant) for vaccines. The use of large, toxic doses of IL-2 given every 6–8 weeks in HIV therapy, similar to its use in cancer therapy, has been found recently to be ineffective in preventing progression to an AIDS diagnosis in two large clinical trials.</a:t>
            </a:r>
            <a:r>
              <a:rPr lang="en-US" sz="1800" u="sng" baseline="30000">
                <a:solidFill>
                  <a:srgbClr val="0B0080"/>
                </a:solidFill>
                <a:effectLst/>
                <a:latin typeface="Arial" panose="020B0604020202020204" pitchFamily="34" charset="0"/>
                <a:ea typeface="Times New Roman" panose="02020603050405020304" pitchFamily="18" charset="0"/>
                <a:hlinkClick r:id="rId47"/>
              </a:rPr>
              <a:t>[12]</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History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8" tooltip="Edit section: Histor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IL-2, a soluble hormone-like mediator of the immune system, was the first interleukin molecule identified and characterized. Before the discovery of the IL-2 molecule and the interleukin family of molecules, which now number 37,</a:t>
            </a:r>
            <a:r>
              <a:rPr lang="en-US" sz="1800" u="sng" baseline="30000">
                <a:solidFill>
                  <a:srgbClr val="0B0080"/>
                </a:solidFill>
                <a:effectLst/>
                <a:latin typeface="Arial" panose="020B0604020202020204" pitchFamily="34" charset="0"/>
                <a:ea typeface="Times New Roman" panose="02020603050405020304" pitchFamily="18" charset="0"/>
                <a:hlinkClick r:id="rId49"/>
              </a:rPr>
              <a:t>[13]</a:t>
            </a:r>
            <a:r>
              <a:rPr lang="en-US" sz="1800">
                <a:solidFill>
                  <a:srgbClr val="252525"/>
                </a:solidFill>
                <a:effectLst/>
                <a:latin typeface="Arial" panose="020B0604020202020204" pitchFamily="34" charset="0"/>
                <a:ea typeface="Times New Roman" panose="02020603050405020304" pitchFamily="18" charset="0"/>
              </a:rPr>
              <a:t> the immune system was thought to regulated entirely from without via foreign molecules (antigens) that gained entrance to the body. Prior to the discovery of the IL-2 molecule, studies describing "activities" in leukocyte conditioned media that promoted lymphocyte proliferation were first reported simultaneously by </a:t>
            </a:r>
            <a:r>
              <a:rPr lang="en-US" sz="1800" err="1">
                <a:solidFill>
                  <a:srgbClr val="252525"/>
                </a:solidFill>
                <a:effectLst/>
                <a:latin typeface="Arial" panose="020B0604020202020204" pitchFamily="34" charset="0"/>
                <a:ea typeface="Times New Roman" panose="02020603050405020304" pitchFamily="18" charset="0"/>
              </a:rPr>
              <a:t>Shinpei</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Kasakura</a:t>
            </a:r>
            <a:r>
              <a:rPr lang="en-US" sz="1800">
                <a:solidFill>
                  <a:srgbClr val="252525"/>
                </a:solidFill>
                <a:effectLst/>
                <a:latin typeface="Arial" panose="020B0604020202020204" pitchFamily="34" charset="0"/>
                <a:ea typeface="Times New Roman" panose="02020603050405020304" pitchFamily="18" charset="0"/>
              </a:rPr>
              <a:t> and Louis Lowenstein</a:t>
            </a:r>
            <a:r>
              <a:rPr lang="en-US" sz="1800" u="sng" baseline="30000">
                <a:solidFill>
                  <a:srgbClr val="0B0080"/>
                </a:solidFill>
                <a:effectLst/>
                <a:latin typeface="Arial" panose="020B0604020202020204" pitchFamily="34" charset="0"/>
                <a:ea typeface="Times New Roman" panose="02020603050405020304" pitchFamily="18" charset="0"/>
                <a:hlinkClick r:id="rId50"/>
              </a:rPr>
              <a:t>[14]</a:t>
            </a:r>
            <a:r>
              <a:rPr lang="en-US" sz="1800">
                <a:solidFill>
                  <a:srgbClr val="252525"/>
                </a:solidFill>
                <a:effectLst/>
                <a:latin typeface="Arial" panose="020B0604020202020204" pitchFamily="34" charset="0"/>
                <a:ea typeface="Times New Roman" panose="02020603050405020304" pitchFamily="18" charset="0"/>
              </a:rPr>
              <a:t> and Julius Gordon and Lloyd MacLean</a:t>
            </a:r>
            <a:r>
              <a:rPr lang="en-US" sz="1800" u="sng" baseline="30000">
                <a:solidFill>
                  <a:srgbClr val="0B0080"/>
                </a:solidFill>
                <a:effectLst/>
                <a:latin typeface="Arial" panose="020B0604020202020204" pitchFamily="34" charset="0"/>
                <a:ea typeface="Times New Roman" panose="02020603050405020304" pitchFamily="18" charset="0"/>
                <a:hlinkClick r:id="rId51"/>
              </a:rPr>
              <a:t>[15]</a:t>
            </a:r>
            <a:r>
              <a:rPr lang="en-US" sz="1800">
                <a:solidFill>
                  <a:srgbClr val="252525"/>
                </a:solidFill>
                <a:effectLst/>
                <a:latin typeface="Arial" panose="020B0604020202020204" pitchFamily="34" charset="0"/>
                <a:ea typeface="Times New Roman" panose="02020603050405020304" pitchFamily="18" charset="0"/>
              </a:rPr>
              <a:t> in 1965 in the culture media of mixed leukocytes and were named Blastogenic Factor (BF). Between 1965 and the mid-1970s a myriad of activities, each given a different name, were found in media conditioned by leukocytes in culture. After the biochemical and genetic characteristics of IL-2 became known, </a:t>
            </a:r>
            <a:r>
              <a:rPr lang="en-US" sz="1800" err="1">
                <a:solidFill>
                  <a:srgbClr val="252525"/>
                </a:solidFill>
                <a:effectLst/>
                <a:latin typeface="Arial" panose="020B0604020202020204" pitchFamily="34" charset="0"/>
                <a:ea typeface="Times New Roman" panose="02020603050405020304" pitchFamily="18" charset="0"/>
              </a:rPr>
              <a:t>Shinpei</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Kasakura's</a:t>
            </a:r>
            <a:r>
              <a:rPr lang="en-US" sz="1800">
                <a:solidFill>
                  <a:srgbClr val="252525"/>
                </a:solidFill>
                <a:effectLst/>
                <a:latin typeface="Arial" panose="020B0604020202020204" pitchFamily="34" charset="0"/>
                <a:ea typeface="Times New Roman" panose="02020603050405020304" pitchFamily="18" charset="0"/>
              </a:rPr>
              <a:t> group performed a series of experiments defining BF almost twenty years after its first description. He was able to show that BF was distinct from IL-2, B cell growth factor and IL-1.</a:t>
            </a:r>
            <a:r>
              <a:rPr lang="en-US" sz="1800" u="sng" baseline="30000">
                <a:solidFill>
                  <a:srgbClr val="0B0080"/>
                </a:solidFill>
                <a:effectLst/>
                <a:latin typeface="Arial" panose="020B0604020202020204" pitchFamily="34" charset="0"/>
                <a:ea typeface="Times New Roman" panose="02020603050405020304" pitchFamily="18" charset="0"/>
                <a:hlinkClick r:id="rId52"/>
              </a:rPr>
              <a:t>[16]</a:t>
            </a:r>
            <a:r>
              <a:rPr lang="en-US" sz="1800">
                <a:solidFill>
                  <a:srgbClr val="252525"/>
                </a:solidFill>
                <a:effectLst/>
                <a:latin typeface="Arial" panose="020B0604020202020204" pitchFamily="34" charset="0"/>
                <a:ea typeface="Times New Roman" panose="02020603050405020304" pitchFamily="18" charset="0"/>
              </a:rPr>
              <a:t> The major distinguishing characteristic was that BF was mitogenic for unstimulated lymphocytes, whereas IL-2 mitogenic activity required prior antigenic activation to stimulate the expression of IL-2Rs. Thus, BF was probably equivalent to IL-15, which was not discovered until three years later.</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Kendall Smith's group discovered the IL-2 molecule, first purifying it to homogeneity from leukocyte conditioned media, thereby demonstrating that all of the activity in the media was attributable to a single 15,500 Dalton glycoprotein.</a:t>
            </a:r>
            <a:r>
              <a:rPr lang="en-US" sz="1800" u="sng" baseline="30000">
                <a:solidFill>
                  <a:srgbClr val="0B0080"/>
                </a:solidFill>
                <a:effectLst/>
                <a:latin typeface="Arial" panose="020B0604020202020204" pitchFamily="34" charset="0"/>
                <a:ea typeface="Times New Roman" panose="02020603050405020304" pitchFamily="18" charset="0"/>
                <a:hlinkClick r:id="rId53"/>
              </a:rPr>
              <a:t>[17]</a:t>
            </a:r>
            <a:r>
              <a:rPr lang="en-US" sz="1800">
                <a:solidFill>
                  <a:srgbClr val="252525"/>
                </a:solidFill>
                <a:effectLst/>
                <a:latin typeface="Arial" panose="020B0604020202020204" pitchFamily="34" charset="0"/>
                <a:ea typeface="Times New Roman" panose="02020603050405020304" pitchFamily="18" charset="0"/>
              </a:rPr>
              <a:t> Smith was also first to show that IL-2 mediates its effects via a specific </a:t>
            </a:r>
            <a:r>
              <a:rPr lang="en-US" sz="1800" u="sng">
                <a:solidFill>
                  <a:srgbClr val="0B0080"/>
                </a:solidFill>
                <a:effectLst/>
                <a:latin typeface="Arial" panose="020B0604020202020204" pitchFamily="34" charset="0"/>
                <a:ea typeface="Times New Roman" panose="02020603050405020304" pitchFamily="18" charset="0"/>
                <a:hlinkClick r:id="rId15" tooltip="IL-2 receptor"/>
              </a:rPr>
              <a:t>IL-2 receptor</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4"/>
              </a:rPr>
              <a:t>[18]</a:t>
            </a:r>
            <a:r>
              <a:rPr lang="en-US" sz="1800">
                <a:solidFill>
                  <a:srgbClr val="252525"/>
                </a:solidFill>
                <a:effectLst/>
                <a:latin typeface="Arial" panose="020B0604020202020204" pitchFamily="34" charset="0"/>
                <a:ea typeface="Times New Roman" panose="02020603050405020304" pitchFamily="18" charset="0"/>
              </a:rPr>
              <a:t> and it was also the first interleukin molecule to be cloned and expressed from a </a:t>
            </a:r>
            <a:r>
              <a:rPr lang="en-US" sz="1800" u="sng">
                <a:solidFill>
                  <a:srgbClr val="0B0080"/>
                </a:solidFill>
                <a:effectLst/>
                <a:latin typeface="Arial" panose="020B0604020202020204" pitchFamily="34" charset="0"/>
                <a:ea typeface="Times New Roman" panose="02020603050405020304" pitchFamily="18" charset="0"/>
                <a:hlinkClick r:id="rId55" tooltip="Complementary DNA"/>
              </a:rPr>
              <a:t>complementary DNA</a:t>
            </a:r>
            <a:r>
              <a:rPr lang="en-US" sz="1800">
                <a:solidFill>
                  <a:srgbClr val="252525"/>
                </a:solidFill>
                <a:effectLst/>
                <a:latin typeface="Arial" panose="020B0604020202020204" pitchFamily="34" charset="0"/>
                <a:ea typeface="Times New Roman" panose="02020603050405020304" pitchFamily="18" charset="0"/>
              </a:rPr>
              <a:t>(cDNA) library by </a:t>
            </a:r>
            <a:r>
              <a:rPr lang="en-US" sz="1800" err="1">
                <a:solidFill>
                  <a:srgbClr val="252525"/>
                </a:solidFill>
                <a:effectLst/>
                <a:latin typeface="Arial" panose="020B0604020202020204" pitchFamily="34" charset="0"/>
                <a:ea typeface="Times New Roman" panose="02020603050405020304" pitchFamily="18" charset="0"/>
              </a:rPr>
              <a:t>Tadatsugu</a:t>
            </a:r>
            <a:r>
              <a:rPr lang="en-US" sz="1800">
                <a:solidFill>
                  <a:srgbClr val="252525"/>
                </a:solidFill>
                <a:effectLst/>
                <a:latin typeface="Arial" panose="020B0604020202020204" pitchFamily="34" charset="0"/>
                <a:ea typeface="Times New Roman" panose="02020603050405020304" pitchFamily="18" charset="0"/>
              </a:rPr>
              <a:t> Taniguchi's group.</a:t>
            </a:r>
            <a:r>
              <a:rPr lang="en-US" sz="1800" u="sng" baseline="30000">
                <a:solidFill>
                  <a:srgbClr val="0B0080"/>
                </a:solidFill>
                <a:effectLst/>
                <a:latin typeface="Arial" panose="020B0604020202020204" pitchFamily="34" charset="0"/>
                <a:ea typeface="Times New Roman" panose="02020603050405020304" pitchFamily="18" charset="0"/>
                <a:hlinkClick r:id="rId56"/>
              </a:rPr>
              <a:t>[19]</a:t>
            </a:r>
            <a:r>
              <a:rPr lang="en-US" sz="1800">
                <a:solidFill>
                  <a:srgbClr val="252525"/>
                </a:solidFill>
                <a:effectLst/>
                <a:latin typeface="Arial" panose="020B0604020202020204" pitchFamily="34" charset="0"/>
                <a:ea typeface="Times New Roman" panose="02020603050405020304" pitchFamily="18" charset="0"/>
              </a:rPr>
              <a:t> Thus, despite being designated the number 2 interleukin molecule, it was the first interleukin molecule, receptor, and gene to be discovered. It was designated the number 2 interleukin molecule because Smith found that IL-1, produced by </a:t>
            </a:r>
            <a:r>
              <a:rPr lang="en-US" sz="1800" u="sng">
                <a:solidFill>
                  <a:srgbClr val="0B0080"/>
                </a:solidFill>
                <a:effectLst/>
                <a:latin typeface="Arial" panose="020B0604020202020204" pitchFamily="34" charset="0"/>
                <a:ea typeface="Times New Roman" panose="02020603050405020304" pitchFamily="18" charset="0"/>
                <a:hlinkClick r:id="rId57" tooltip="Macrophages"/>
              </a:rPr>
              <a:t>macrophages</a:t>
            </a:r>
            <a:r>
              <a:rPr lang="en-US" sz="1800">
                <a:solidFill>
                  <a:srgbClr val="252525"/>
                </a:solidFill>
                <a:effectLst/>
                <a:latin typeface="Arial" panose="020B0604020202020204" pitchFamily="34" charset="0"/>
                <a:ea typeface="Times New Roman" panose="02020603050405020304" pitchFamily="18" charset="0"/>
              </a:rPr>
              <a:t>, facilitates IL-2 molecule production by T lymphocytes (T cells).</a:t>
            </a:r>
            <a:r>
              <a:rPr lang="en-US" sz="1800" u="sng" baseline="30000">
                <a:solidFill>
                  <a:srgbClr val="0B0080"/>
                </a:solidFill>
                <a:effectLst/>
                <a:latin typeface="Arial" panose="020B0604020202020204" pitchFamily="34" charset="0"/>
                <a:ea typeface="Times New Roman" panose="02020603050405020304" pitchFamily="18" charset="0"/>
                <a:hlinkClick r:id="rId58"/>
              </a:rPr>
              <a:t>[20]</a:t>
            </a:r>
            <a:r>
              <a:rPr lang="en-US" sz="1800" u="sng" baseline="30000">
                <a:solidFill>
                  <a:srgbClr val="0B0080"/>
                </a:solidFill>
                <a:effectLst/>
                <a:latin typeface="Arial" panose="020B0604020202020204" pitchFamily="34" charset="0"/>
                <a:ea typeface="Times New Roman" panose="02020603050405020304" pitchFamily="18" charset="0"/>
                <a:hlinkClick r:id="rId59"/>
              </a:rPr>
              <a:t>[21]</a:t>
            </a:r>
            <a:r>
              <a:rPr lang="en-US" sz="1800">
                <a:solidFill>
                  <a:srgbClr val="252525"/>
                </a:solidFill>
                <a:effectLst/>
                <a:latin typeface="Arial" panose="020B0604020202020204" pitchFamily="34" charset="0"/>
                <a:ea typeface="Times New Roman" panose="02020603050405020304" pitchFamily="18" charset="0"/>
              </a:rPr>
              <a:t> These data served as the scientific rationale for the creation of the interleukin nomenclature, anticipating that more molecules would be discovered.</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In popular culture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60" tooltip="Edit section: In popular cul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season 5 (2009-2010) of the American medical drama television show, </a:t>
            </a:r>
            <a:r>
              <a:rPr lang="en-US" sz="1800" u="sng">
                <a:solidFill>
                  <a:srgbClr val="0B0080"/>
                </a:solidFill>
                <a:effectLst/>
                <a:latin typeface="Arial" panose="020B0604020202020204" pitchFamily="34" charset="0"/>
                <a:ea typeface="Times New Roman" panose="02020603050405020304" pitchFamily="18" charset="0"/>
                <a:hlinkClick r:id="rId61" tooltip="Grey's Anatomy"/>
              </a:rPr>
              <a:t>Grey's Anatomy</a:t>
            </a:r>
            <a:r>
              <a:rPr lang="en-US" sz="1800">
                <a:solidFill>
                  <a:srgbClr val="252525"/>
                </a:solidFill>
                <a:effectLst/>
                <a:latin typeface="Arial" panose="020B0604020202020204" pitchFamily="34" charset="0"/>
                <a:ea typeface="Times New Roman" panose="02020603050405020304" pitchFamily="18" charset="0"/>
              </a:rPr>
              <a:t>, one of the main characters, surgical resident Dr. Isobel "Izzie" Stevens, is diagnosed with stage IV </a:t>
            </a:r>
            <a:r>
              <a:rPr lang="en-US" sz="1800" u="sng">
                <a:solidFill>
                  <a:srgbClr val="0B0080"/>
                </a:solidFill>
                <a:effectLst/>
                <a:latin typeface="Arial" panose="020B0604020202020204" pitchFamily="34" charset="0"/>
                <a:ea typeface="Times New Roman" panose="02020603050405020304" pitchFamily="18" charset="0"/>
                <a:hlinkClick r:id="rId62" tooltip="Melanoma"/>
              </a:rPr>
              <a:t>melanoma</a:t>
            </a:r>
            <a:r>
              <a:rPr lang="en-US" sz="1800">
                <a:solidFill>
                  <a:srgbClr val="252525"/>
                </a:solidFill>
                <a:effectLst/>
                <a:latin typeface="Arial" panose="020B0604020202020204" pitchFamily="34" charset="0"/>
                <a:ea typeface="Times New Roman" panose="02020603050405020304" pitchFamily="18" charset="0"/>
              </a:rPr>
              <a:t> that has spread to other parts of her body, including her brain. She is treated with surgery and IL-2. However a </a:t>
            </a:r>
            <a:r>
              <a:rPr lang="en-US" sz="1800" u="sng">
                <a:solidFill>
                  <a:srgbClr val="0B0080"/>
                </a:solidFill>
                <a:effectLst/>
                <a:latin typeface="Arial" panose="020B0604020202020204" pitchFamily="34" charset="0"/>
                <a:ea typeface="Times New Roman" panose="02020603050405020304" pitchFamily="18" charset="0"/>
                <a:hlinkClick r:id="rId63" tooltip="USA Today"/>
              </a:rPr>
              <a:t>USA Today</a:t>
            </a:r>
            <a:r>
              <a:rPr lang="en-US" sz="1800">
                <a:solidFill>
                  <a:srgbClr val="252525"/>
                </a:solidFill>
                <a:effectLst/>
                <a:latin typeface="Arial" panose="020B0604020202020204" pitchFamily="34" charset="0"/>
                <a:ea typeface="Times New Roman" panose="02020603050405020304" pitchFamily="18" charset="0"/>
              </a:rPr>
              <a:t> article states: "'...doctors never recommend IL-2 for melanoma that has spread to the brain because it can cause bleeding and strokes', says Otis Brawley, chief medical officer at the </a:t>
            </a:r>
            <a:r>
              <a:rPr lang="en-US" sz="1800" u="sng">
                <a:solidFill>
                  <a:srgbClr val="0B0080"/>
                </a:solidFill>
                <a:effectLst/>
                <a:latin typeface="Arial" panose="020B0604020202020204" pitchFamily="34" charset="0"/>
                <a:ea typeface="Times New Roman" panose="02020603050405020304" pitchFamily="18" charset="0"/>
                <a:hlinkClick r:id="rId64" tooltip="American Cancer Society"/>
              </a:rPr>
              <a:t>American Cancer Society</a:t>
            </a:r>
            <a:r>
              <a:rPr lang="en-US" sz="1800">
                <a:solidFill>
                  <a:srgbClr val="252525"/>
                </a:solidFill>
                <a:effectLst/>
                <a:latin typeface="Arial" panose="020B0604020202020204" pitchFamily="34" charset="0"/>
                <a:ea typeface="Times New Roman" panose="02020603050405020304" pitchFamily="18" charset="0"/>
              </a:rPr>
              <a:t>. 'If doctors are concerned about the risks of surgery, they recommend </a:t>
            </a:r>
            <a:r>
              <a:rPr lang="en-US" sz="1800" u="sng">
                <a:solidFill>
                  <a:srgbClr val="0B0080"/>
                </a:solidFill>
                <a:effectLst/>
                <a:latin typeface="Arial" panose="020B0604020202020204" pitchFamily="34" charset="0"/>
                <a:ea typeface="Times New Roman" panose="02020603050405020304" pitchFamily="18" charset="0"/>
                <a:hlinkClick r:id="rId65" tooltip="Radiosurgery"/>
              </a:rPr>
              <a:t>radiosurgery</a:t>
            </a:r>
            <a:r>
              <a:rPr lang="en-US" sz="1800">
                <a:solidFill>
                  <a:srgbClr val="252525"/>
                </a:solidFill>
                <a:effectLst/>
                <a:latin typeface="Arial" panose="020B0604020202020204" pitchFamily="34" charset="0"/>
                <a:ea typeface="Times New Roman" panose="02020603050405020304" pitchFamily="18" charset="0"/>
              </a:rPr>
              <a:t>, in which doctors focus intensive radiation on the tumor.'"</a:t>
            </a:r>
            <a:r>
              <a:rPr lang="en-US" sz="1800" u="sng" baseline="30000">
                <a:solidFill>
                  <a:srgbClr val="0B0080"/>
                </a:solidFill>
                <a:effectLst/>
                <a:latin typeface="Arial" panose="020B0604020202020204" pitchFamily="34" charset="0"/>
                <a:ea typeface="Times New Roman" panose="02020603050405020304" pitchFamily="18" charset="0"/>
                <a:hlinkClick r:id="rId66"/>
              </a:rPr>
              <a:t>[22]</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37</a:t>
            </a:fld>
            <a:endParaRPr lang="en-NG"/>
          </a:p>
        </p:txBody>
      </p:sp>
    </p:spTree>
    <p:extLst>
      <p:ext uri="{BB962C8B-B14F-4D97-AF65-F5344CB8AC3E}">
        <p14:creationId xmlns:p14="http://schemas.microsoft.com/office/powerpoint/2010/main" val="2443627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IL-4</a:t>
            </a:r>
            <a:r>
              <a:rPr lang="en-US" sz="1800" b="1">
                <a:effectLst/>
                <a:latin typeface="Arial-BoldMT"/>
                <a:ea typeface="Calibri" panose="020F0502020204030204" pitchFamily="34" charset="0"/>
                <a:cs typeface="Arial-BoldMT"/>
              </a:rPr>
              <a:t>, </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The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interleukin 4</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IL4</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Cytokine"/>
              </a:rPr>
              <a:t>cytokine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that induces differentiation of naive helper T cells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Th0 cell"/>
              </a:rPr>
              <a:t>Th0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to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Th2 cell"/>
              </a:rPr>
              <a:t>Th2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Upon activation by IL-4,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Th2 cell"/>
              </a:rPr>
              <a:t>Th2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subsequently produce additional IL-4. The cell that initially produces IL-4, thus inducing Th0 differentiation, has not been identified, but recent studies suggest that basophils may be the effector cell.</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a:rPr>
              <a:t>[1]</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It is closely related and has functions similar to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Interleukin 13"/>
              </a:rPr>
              <a:t>Interleukin 13</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8"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has many biological roles, including the stimulation of activated </a:t>
            </a:r>
            <a:r>
              <a:rPr lang="en-US" sz="1800" u="sng">
                <a:solidFill>
                  <a:srgbClr val="0B0080"/>
                </a:solidFill>
                <a:effectLst/>
                <a:latin typeface="Arial" panose="020B0604020202020204" pitchFamily="34" charset="0"/>
                <a:ea typeface="Times New Roman" panose="02020603050405020304" pitchFamily="18" charset="0"/>
                <a:hlinkClick r:id="rId9" tooltip="B-cell"/>
              </a:rPr>
              <a:t>B-cell</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0" tooltip="T-cell"/>
              </a:rPr>
              <a:t>T-cell</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1" tooltip="Cell growth"/>
              </a:rPr>
              <a:t>proliferation</a:t>
            </a:r>
            <a:r>
              <a:rPr lang="en-US" sz="1800">
                <a:solidFill>
                  <a:srgbClr val="252525"/>
                </a:solidFill>
                <a:effectLst/>
                <a:latin typeface="Arial" panose="020B0604020202020204" pitchFamily="34" charset="0"/>
                <a:ea typeface="Times New Roman" panose="02020603050405020304" pitchFamily="18" charset="0"/>
              </a:rPr>
              <a:t>, and the differentiation of B cells into </a:t>
            </a:r>
            <a:r>
              <a:rPr lang="en-US" sz="1800" u="sng">
                <a:solidFill>
                  <a:srgbClr val="0B0080"/>
                </a:solidFill>
                <a:effectLst/>
                <a:latin typeface="Arial" panose="020B0604020202020204" pitchFamily="34" charset="0"/>
                <a:ea typeface="Times New Roman" panose="02020603050405020304" pitchFamily="18" charset="0"/>
                <a:hlinkClick r:id="rId12" tooltip="Plasma cells"/>
              </a:rPr>
              <a:t>plasma cells</a:t>
            </a:r>
            <a:r>
              <a:rPr lang="en-US" sz="1800">
                <a:solidFill>
                  <a:srgbClr val="252525"/>
                </a:solidFill>
                <a:effectLst/>
                <a:latin typeface="Arial" panose="020B0604020202020204" pitchFamily="34" charset="0"/>
                <a:ea typeface="Times New Roman" panose="02020603050405020304" pitchFamily="18" charset="0"/>
              </a:rPr>
              <a:t>. It is a key regulator in </a:t>
            </a:r>
            <a:r>
              <a:rPr lang="en-US" sz="1800" u="sng">
                <a:solidFill>
                  <a:srgbClr val="0B0080"/>
                </a:solidFill>
                <a:effectLst/>
                <a:latin typeface="Arial" panose="020B0604020202020204" pitchFamily="34" charset="0"/>
                <a:ea typeface="Times New Roman" panose="02020603050405020304" pitchFamily="18" charset="0"/>
                <a:hlinkClick r:id="rId13" tooltip="Humoral immunity"/>
              </a:rPr>
              <a:t>humoral</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4" tooltip="Adaptive immunity"/>
              </a:rPr>
              <a:t>adaptive immunity</a:t>
            </a:r>
            <a:r>
              <a:rPr lang="en-US" sz="1800">
                <a:solidFill>
                  <a:srgbClr val="252525"/>
                </a:solidFill>
                <a:effectLst/>
                <a:latin typeface="Arial" panose="020B0604020202020204" pitchFamily="34" charset="0"/>
                <a:ea typeface="Times New Roman" panose="02020603050405020304" pitchFamily="18" charset="0"/>
              </a:rPr>
              <a:t>. IL-4 induces B-cell </a:t>
            </a:r>
            <a:r>
              <a:rPr lang="en-US" sz="1800" u="sng">
                <a:solidFill>
                  <a:srgbClr val="0B0080"/>
                </a:solidFill>
                <a:effectLst/>
                <a:latin typeface="Arial" panose="020B0604020202020204" pitchFamily="34" charset="0"/>
                <a:ea typeface="Times New Roman" panose="02020603050405020304" pitchFamily="18" charset="0"/>
                <a:hlinkClick r:id="rId15" tooltip="Class switching"/>
              </a:rPr>
              <a:t>class switching</a:t>
            </a:r>
            <a:r>
              <a:rPr lang="en-US" sz="1800">
                <a:solidFill>
                  <a:srgbClr val="252525"/>
                </a:solidFill>
                <a:effectLst/>
                <a:latin typeface="Arial" panose="020B0604020202020204" pitchFamily="34" charset="0"/>
                <a:ea typeface="Times New Roman" panose="02020603050405020304" pitchFamily="18" charset="0"/>
              </a:rPr>
              <a:t> to </a:t>
            </a:r>
            <a:r>
              <a:rPr lang="en-US" sz="1800" u="sng" err="1">
                <a:solidFill>
                  <a:srgbClr val="0B0080"/>
                </a:solidFill>
                <a:effectLst/>
                <a:latin typeface="Arial" panose="020B0604020202020204" pitchFamily="34" charset="0"/>
                <a:ea typeface="Times New Roman" panose="02020603050405020304" pitchFamily="18" charset="0"/>
                <a:hlinkClick r:id="rId16" tooltip="IgE"/>
              </a:rPr>
              <a:t>IgE</a:t>
            </a:r>
            <a:r>
              <a:rPr lang="en-US" sz="1800">
                <a:solidFill>
                  <a:srgbClr val="252525"/>
                </a:solidFill>
                <a:effectLst/>
                <a:latin typeface="Arial" panose="020B0604020202020204" pitchFamily="34" charset="0"/>
                <a:ea typeface="Times New Roman" panose="02020603050405020304" pitchFamily="18" charset="0"/>
              </a:rPr>
              <a:t>, and up-regulates </a:t>
            </a:r>
            <a:r>
              <a:rPr lang="en-US" sz="1800" u="sng">
                <a:solidFill>
                  <a:srgbClr val="0B0080"/>
                </a:solidFill>
                <a:effectLst/>
                <a:latin typeface="Arial" panose="020B0604020202020204" pitchFamily="34" charset="0"/>
                <a:ea typeface="Times New Roman" panose="02020603050405020304" pitchFamily="18" charset="0"/>
                <a:hlinkClick r:id="rId17" tooltip="MHC class II"/>
              </a:rPr>
              <a:t>MHC class II</a:t>
            </a:r>
            <a:r>
              <a:rPr lang="en-US" sz="1800">
                <a:solidFill>
                  <a:srgbClr val="252525"/>
                </a:solidFill>
                <a:effectLst/>
                <a:latin typeface="Arial" panose="020B0604020202020204" pitchFamily="34" charset="0"/>
                <a:ea typeface="Times New Roman" panose="02020603050405020304" pitchFamily="18" charset="0"/>
              </a:rPr>
              <a:t> production. IL-4 decreases the production of Th1 cells, macrophages, IFN-gamma, and dendritic cell IL-12.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Overproduction of IL-4 is associated with </a:t>
            </a:r>
            <a:r>
              <a:rPr lang="en-US" sz="1800" u="sng">
                <a:solidFill>
                  <a:srgbClr val="0B0080"/>
                </a:solidFill>
                <a:effectLst/>
                <a:latin typeface="Arial" panose="020B0604020202020204" pitchFamily="34" charset="0"/>
                <a:ea typeface="Times New Roman" panose="02020603050405020304" pitchFamily="18" charset="0"/>
                <a:hlinkClick r:id="rId18" tooltip="Allergies"/>
              </a:rPr>
              <a:t>allergies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9"/>
              </a:rPr>
              <a:t>[2]</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Inflammation and wound repair</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0" tooltip="Edit section: Inflammation and wound repair"/>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21" tooltip="Macrophage"/>
              </a:rPr>
              <a:t>Tissue macrophages</a:t>
            </a:r>
            <a:r>
              <a:rPr lang="en-US" sz="1800">
                <a:solidFill>
                  <a:srgbClr val="252525"/>
                </a:solidFill>
                <a:effectLst/>
                <a:latin typeface="Arial" panose="020B0604020202020204" pitchFamily="34" charset="0"/>
                <a:ea typeface="Times New Roman" panose="02020603050405020304" pitchFamily="18" charset="0"/>
              </a:rPr>
              <a:t> play an important role in chronic </a:t>
            </a:r>
            <a:r>
              <a:rPr lang="en-US" sz="1800" u="sng">
                <a:solidFill>
                  <a:srgbClr val="0B0080"/>
                </a:solidFill>
                <a:effectLst/>
                <a:latin typeface="Arial" panose="020B0604020202020204" pitchFamily="34" charset="0"/>
                <a:ea typeface="Times New Roman" panose="02020603050405020304" pitchFamily="18" charset="0"/>
                <a:hlinkClick r:id="rId22" tooltip="Inflammation"/>
              </a:rPr>
              <a:t>inflammation</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3" tooltip="Wound repair"/>
              </a:rPr>
              <a:t>wound repair</a:t>
            </a:r>
            <a:r>
              <a:rPr lang="en-US" sz="1800">
                <a:solidFill>
                  <a:srgbClr val="252525"/>
                </a:solidFill>
                <a:effectLst/>
                <a:latin typeface="Arial" panose="020B0604020202020204" pitchFamily="34" charset="0"/>
                <a:ea typeface="Times New Roman" panose="02020603050405020304" pitchFamily="18" charset="0"/>
              </a:rPr>
              <a:t>. The presence of IL-4 in extravascular tissues promotes alternative activation of macrophages into M2 cells and inhibits classical activation of macrophages into M1 cells. An increase in repair macrophages (M2) is coupled with secretion of </a:t>
            </a:r>
            <a:r>
              <a:rPr lang="en-US" sz="1800" u="sng">
                <a:solidFill>
                  <a:srgbClr val="0B0080"/>
                </a:solidFill>
                <a:effectLst/>
                <a:latin typeface="Arial" panose="020B0604020202020204" pitchFamily="34" charset="0"/>
                <a:ea typeface="Times New Roman" panose="02020603050405020304" pitchFamily="18" charset="0"/>
                <a:hlinkClick r:id="rId24" tooltip="Interleukin 10"/>
              </a:rPr>
              <a:t>IL-10</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5" tooltip="Transforming growth factor beta"/>
              </a:rPr>
              <a:t>TGF-β</a:t>
            </a:r>
            <a:r>
              <a:rPr lang="en-US" sz="1800">
                <a:solidFill>
                  <a:srgbClr val="252525"/>
                </a:solidFill>
                <a:effectLst/>
                <a:latin typeface="Arial" panose="020B0604020202020204" pitchFamily="34" charset="0"/>
                <a:ea typeface="Times New Roman" panose="02020603050405020304" pitchFamily="18" charset="0"/>
              </a:rPr>
              <a:t> that result in a diminution of pathological inflammation. Release of </a:t>
            </a:r>
            <a:r>
              <a:rPr lang="en-US" sz="1800" u="sng">
                <a:solidFill>
                  <a:srgbClr val="0B0080"/>
                </a:solidFill>
                <a:effectLst/>
                <a:latin typeface="Arial" panose="020B0604020202020204" pitchFamily="34" charset="0"/>
                <a:ea typeface="Times New Roman" panose="02020603050405020304" pitchFamily="18" charset="0"/>
                <a:hlinkClick r:id="rId26" tooltip="Arginase"/>
              </a:rPr>
              <a:t>arginase</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7" tooltip="Proline"/>
              </a:rPr>
              <a:t>proline</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polyaminases</a:t>
            </a:r>
            <a:r>
              <a:rPr lang="en-US" sz="1800">
                <a:solidFill>
                  <a:srgbClr val="252525"/>
                </a:solidFill>
                <a:effectLst/>
                <a:latin typeface="Arial" panose="020B0604020202020204" pitchFamily="34" charset="0"/>
                <a:ea typeface="Times New Roman" panose="02020603050405020304" pitchFamily="18" charset="0"/>
              </a:rPr>
              <a:t> and TGF-β by the activated M2 cell is tied with wound repair and </a:t>
            </a:r>
            <a:r>
              <a:rPr lang="en-US" sz="1800" u="sng">
                <a:solidFill>
                  <a:srgbClr val="0B0080"/>
                </a:solidFill>
                <a:effectLst/>
                <a:latin typeface="Arial" panose="020B0604020202020204" pitchFamily="34" charset="0"/>
                <a:ea typeface="Times New Roman" panose="02020603050405020304" pitchFamily="18" charset="0"/>
                <a:hlinkClick r:id="rId28" tooltip="Fibrosis"/>
              </a:rPr>
              <a:t>fibrosis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9"/>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Receptor</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0" tooltip="Edit section: Receptor"/>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receptor for Interleukin-4 is known as the </a:t>
            </a:r>
            <a:r>
              <a:rPr lang="en-US" sz="1800" u="sng">
                <a:solidFill>
                  <a:srgbClr val="0B0080"/>
                </a:solidFill>
                <a:effectLst/>
                <a:latin typeface="Arial" panose="020B0604020202020204" pitchFamily="34" charset="0"/>
                <a:ea typeface="Times New Roman" panose="02020603050405020304" pitchFamily="18" charset="0"/>
                <a:hlinkClick r:id="rId31" tooltip="Interleukin-4 receptor"/>
              </a:rPr>
              <a:t>IL-4Rα</a:t>
            </a:r>
            <a:r>
              <a:rPr lang="en-US" sz="1800">
                <a:solidFill>
                  <a:srgbClr val="252525"/>
                </a:solidFill>
                <a:effectLst/>
                <a:latin typeface="Arial" panose="020B0604020202020204" pitchFamily="34" charset="0"/>
                <a:ea typeface="Times New Roman" panose="02020603050405020304" pitchFamily="18" charset="0"/>
              </a:rPr>
              <a:t>. This receptor exists in 3 different complexes throughout the body. Type 1 receptors are composed of the IL-4Rα subunit with a common γ chain and specifically bind IL-4. Type 2 receptors consist of an IL-4Rα subunit bound to either another IL-4Rα, or a different subunit known as IL-13Rα1. These type 2 receptors have the ability to bind both IL-4 and IL-13, two cytokines with closely related biological functions.</a:t>
            </a:r>
            <a:r>
              <a:rPr lang="en-US" sz="1800" u="sng" baseline="30000">
                <a:solidFill>
                  <a:srgbClr val="0B0080"/>
                </a:solidFill>
                <a:effectLst/>
                <a:latin typeface="Arial" panose="020B0604020202020204" pitchFamily="34" charset="0"/>
                <a:ea typeface="Times New Roman" panose="02020603050405020304" pitchFamily="18" charset="0"/>
                <a:hlinkClick r:id="rId32"/>
              </a:rPr>
              <a:t>[4]</a:t>
            </a:r>
            <a:r>
              <a:rPr lang="en-US" sz="1800" u="sng" baseline="30000">
                <a:solidFill>
                  <a:srgbClr val="0B0080"/>
                </a:solidFill>
                <a:effectLst/>
                <a:latin typeface="Arial" panose="020B0604020202020204" pitchFamily="34" charset="0"/>
                <a:ea typeface="Times New Roman" panose="02020603050405020304" pitchFamily="18" charset="0"/>
                <a:hlinkClick r:id="rId33"/>
              </a:rPr>
              <a:t>[5]</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4" tooltip="Edit section: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IL-4 has a compact, globular </a:t>
            </a:r>
            <a:r>
              <a:rPr lang="en-US" sz="1800" u="sng">
                <a:solidFill>
                  <a:srgbClr val="0B0080"/>
                </a:solidFill>
                <a:effectLst/>
                <a:latin typeface="Arial" panose="020B0604020202020204" pitchFamily="34" charset="0"/>
                <a:ea typeface="Times New Roman" panose="02020603050405020304" pitchFamily="18" charset="0"/>
                <a:hlinkClick r:id="rId35" tooltip="Protein folding"/>
              </a:rPr>
              <a:t>fold</a:t>
            </a:r>
            <a:r>
              <a:rPr lang="en-US" sz="1800">
                <a:solidFill>
                  <a:srgbClr val="252525"/>
                </a:solidFill>
                <a:effectLst/>
                <a:latin typeface="Arial" panose="020B0604020202020204" pitchFamily="34" charset="0"/>
                <a:ea typeface="Times New Roman" panose="02020603050405020304" pitchFamily="18" charset="0"/>
              </a:rPr>
              <a:t> (similar to other </a:t>
            </a:r>
            <a:r>
              <a:rPr lang="en-US" sz="1800" u="sng">
                <a:solidFill>
                  <a:srgbClr val="0B0080"/>
                </a:solidFill>
                <a:effectLst/>
                <a:latin typeface="Arial" panose="020B0604020202020204" pitchFamily="34" charset="0"/>
                <a:ea typeface="Times New Roman" panose="02020603050405020304" pitchFamily="18" charset="0"/>
                <a:hlinkClick r:id="rId36" tooltip="Cytokines"/>
              </a:rPr>
              <a:t>cytokines</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stabilised</a:t>
            </a:r>
            <a:r>
              <a:rPr lang="en-US" sz="1800">
                <a:solidFill>
                  <a:srgbClr val="252525"/>
                </a:solidFill>
                <a:effectLst/>
                <a:latin typeface="Arial" panose="020B0604020202020204" pitchFamily="34" charset="0"/>
                <a:ea typeface="Times New Roman" panose="02020603050405020304" pitchFamily="18" charset="0"/>
              </a:rPr>
              <a:t> by 3 </a:t>
            </a:r>
            <a:r>
              <a:rPr lang="en-US" sz="1800" u="sng" err="1">
                <a:solidFill>
                  <a:srgbClr val="0B0080"/>
                </a:solidFill>
                <a:effectLst/>
                <a:latin typeface="Arial" panose="020B0604020202020204" pitchFamily="34" charset="0"/>
                <a:ea typeface="Times New Roman" panose="02020603050405020304" pitchFamily="18" charset="0"/>
                <a:hlinkClick r:id="rId37" tooltip="Disulphide bonds"/>
              </a:rPr>
              <a:t>disulphide</a:t>
            </a:r>
            <a:r>
              <a:rPr lang="en-US" sz="1800" u="sng">
                <a:solidFill>
                  <a:srgbClr val="0B0080"/>
                </a:solidFill>
                <a:effectLst/>
                <a:latin typeface="Arial" panose="020B0604020202020204" pitchFamily="34" charset="0"/>
                <a:ea typeface="Times New Roman" panose="02020603050405020304" pitchFamily="18" charset="0"/>
                <a:hlinkClick r:id="rId37" tooltip="Disulphide bonds"/>
              </a:rPr>
              <a:t> bonds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8"/>
              </a:rPr>
              <a:t>[6]</a:t>
            </a:r>
            <a:r>
              <a:rPr lang="en-US" sz="1800">
                <a:solidFill>
                  <a:srgbClr val="252525"/>
                </a:solidFill>
                <a:effectLst/>
                <a:latin typeface="Arial" panose="020B0604020202020204" pitchFamily="34" charset="0"/>
                <a:ea typeface="Times New Roman" panose="02020603050405020304" pitchFamily="18" charset="0"/>
              </a:rPr>
              <a:t> One half of the structure is dominated by a 4 </a:t>
            </a:r>
            <a:r>
              <a:rPr lang="en-US" sz="1800" u="sng">
                <a:solidFill>
                  <a:srgbClr val="0B0080"/>
                </a:solidFill>
                <a:effectLst/>
                <a:latin typeface="Arial" panose="020B0604020202020204" pitchFamily="34" charset="0"/>
                <a:ea typeface="Times New Roman" panose="02020603050405020304" pitchFamily="18" charset="0"/>
                <a:hlinkClick r:id="rId39" tooltip="Alpha-helix"/>
              </a:rPr>
              <a:t>alpha-helix</a:t>
            </a:r>
            <a:r>
              <a:rPr lang="en-US" sz="1800">
                <a:solidFill>
                  <a:srgbClr val="252525"/>
                </a:solidFill>
                <a:effectLst/>
                <a:latin typeface="Arial" panose="020B0604020202020204" pitchFamily="34" charset="0"/>
                <a:ea typeface="Times New Roman" panose="02020603050405020304" pitchFamily="18" charset="0"/>
              </a:rPr>
              <a:t> bundle with a left-handed twist.</a:t>
            </a:r>
            <a:r>
              <a:rPr lang="en-US" sz="1800" u="sng" baseline="30000">
                <a:solidFill>
                  <a:srgbClr val="0B0080"/>
                </a:solidFill>
                <a:effectLst/>
                <a:latin typeface="Arial" panose="020B0604020202020204" pitchFamily="34" charset="0"/>
                <a:ea typeface="Times New Roman" panose="02020603050405020304" pitchFamily="18" charset="0"/>
                <a:hlinkClick r:id="rId40"/>
              </a:rPr>
              <a:t>[7]</a:t>
            </a:r>
            <a:r>
              <a:rPr lang="en-US" sz="1800">
                <a:solidFill>
                  <a:srgbClr val="252525"/>
                </a:solidFill>
                <a:effectLst/>
                <a:latin typeface="Arial" panose="020B0604020202020204" pitchFamily="34" charset="0"/>
                <a:ea typeface="Times New Roman" panose="02020603050405020304" pitchFamily="18" charset="0"/>
              </a:rPr>
              <a:t> The helices are </a:t>
            </a:r>
            <a:r>
              <a:rPr lang="en-US" sz="1800" u="sng">
                <a:solidFill>
                  <a:srgbClr val="0B0080"/>
                </a:solidFill>
                <a:effectLst/>
                <a:latin typeface="Arial" panose="020B0604020202020204" pitchFamily="34" charset="0"/>
                <a:ea typeface="Times New Roman" panose="02020603050405020304" pitchFamily="18" charset="0"/>
                <a:hlinkClick r:id="rId41" tooltip="Antiparallel (biochemistry)"/>
              </a:rPr>
              <a:t>anti-parallel</a:t>
            </a:r>
            <a:r>
              <a:rPr lang="en-US" sz="1800">
                <a:solidFill>
                  <a:srgbClr val="252525"/>
                </a:solidFill>
                <a:effectLst/>
                <a:latin typeface="Arial" panose="020B0604020202020204" pitchFamily="34" charset="0"/>
                <a:ea typeface="Times New Roman" panose="02020603050405020304" pitchFamily="18" charset="0"/>
              </a:rPr>
              <a:t>, with 2 overhand connections, which fall into a 2-stranded anti-parallel </a:t>
            </a:r>
            <a:r>
              <a:rPr lang="en-US" sz="1800" u="sng">
                <a:solidFill>
                  <a:srgbClr val="0B0080"/>
                </a:solidFill>
                <a:effectLst/>
                <a:latin typeface="Arial" panose="020B0604020202020204" pitchFamily="34" charset="0"/>
                <a:ea typeface="Times New Roman" panose="02020603050405020304" pitchFamily="18" charset="0"/>
                <a:hlinkClick r:id="rId42" tooltip="Beta-sheet"/>
              </a:rPr>
              <a:t>beta-sheet</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0"/>
              </a:rPr>
              <a:t>[7]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Discovery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3" tooltip="Edit section: Discover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This cytokine was co-discovered by Maureen Howard and William Paul</a:t>
            </a:r>
            <a:r>
              <a:rPr lang="en-US" sz="1800" u="sng" baseline="30000">
                <a:solidFill>
                  <a:srgbClr val="0B0080"/>
                </a:solidFill>
                <a:effectLst/>
                <a:latin typeface="Arial" panose="020B0604020202020204" pitchFamily="34" charset="0"/>
                <a:ea typeface="Times New Roman" panose="02020603050405020304" pitchFamily="18" charset="0"/>
                <a:hlinkClick r:id="rId44"/>
              </a:rPr>
              <a:t>[8]</a:t>
            </a:r>
            <a:r>
              <a:rPr lang="en-US" sz="1800">
                <a:solidFill>
                  <a:srgbClr val="252525"/>
                </a:solidFill>
                <a:effectLst/>
                <a:latin typeface="Arial" panose="020B0604020202020204" pitchFamily="34" charset="0"/>
                <a:ea typeface="Times New Roman" panose="02020603050405020304" pitchFamily="18" charset="0"/>
              </a:rPr>
              <a:t> and by Dr. </a:t>
            </a:r>
            <a:r>
              <a:rPr lang="en-US" sz="1800" u="sng">
                <a:solidFill>
                  <a:srgbClr val="0B0080"/>
                </a:solidFill>
                <a:effectLst/>
                <a:latin typeface="Arial" panose="020B0604020202020204" pitchFamily="34" charset="0"/>
                <a:ea typeface="Times New Roman" panose="02020603050405020304" pitchFamily="18" charset="0"/>
                <a:hlinkClick r:id="rId45" tooltip="Ellen Vitetta"/>
              </a:rPr>
              <a:t>Ellen </a:t>
            </a:r>
            <a:r>
              <a:rPr lang="en-US" sz="1800" u="sng" err="1">
                <a:solidFill>
                  <a:srgbClr val="0B0080"/>
                </a:solidFill>
                <a:effectLst/>
                <a:latin typeface="Arial" panose="020B0604020202020204" pitchFamily="34" charset="0"/>
                <a:ea typeface="Times New Roman" panose="02020603050405020304" pitchFamily="18" charset="0"/>
                <a:hlinkClick r:id="rId45" tooltip="Ellen Vitetta"/>
              </a:rPr>
              <a:t>Vitetta</a:t>
            </a:r>
            <a:r>
              <a:rPr lang="en-US" sz="1800">
                <a:solidFill>
                  <a:srgbClr val="252525"/>
                </a:solidFill>
                <a:effectLst/>
                <a:latin typeface="Arial" panose="020B0604020202020204" pitchFamily="34" charset="0"/>
                <a:ea typeface="Times New Roman" panose="02020603050405020304" pitchFamily="18" charset="0"/>
              </a:rPr>
              <a:t> and her research group in 1982.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a:t>
            </a:r>
            <a:r>
              <a:rPr lang="en-US" sz="1800" u="sng">
                <a:solidFill>
                  <a:srgbClr val="0B0080"/>
                </a:solidFill>
                <a:effectLst/>
                <a:latin typeface="Arial" panose="020B0604020202020204" pitchFamily="34" charset="0"/>
                <a:ea typeface="Times New Roman" panose="02020603050405020304" pitchFamily="18" charset="0"/>
                <a:hlinkClick r:id="rId46" tooltip="Nucleotide"/>
              </a:rPr>
              <a:t>nucleotide</a:t>
            </a:r>
            <a:r>
              <a:rPr lang="en-US" sz="1800">
                <a:solidFill>
                  <a:srgbClr val="252525"/>
                </a:solidFill>
                <a:effectLst/>
                <a:latin typeface="Arial" panose="020B0604020202020204" pitchFamily="34" charset="0"/>
                <a:ea typeface="Times New Roman" panose="02020603050405020304" pitchFamily="18" charset="0"/>
              </a:rPr>
              <a:t> sequence for human IL-4 was isolated four years later confirming its similarity to a mouse protein called B-cell stimulatory factor-1 (BCSF-1).</a:t>
            </a:r>
            <a:r>
              <a:rPr lang="en-US" sz="1800" u="sng" baseline="30000">
                <a:solidFill>
                  <a:srgbClr val="0B0080"/>
                </a:solidFill>
                <a:effectLst/>
                <a:latin typeface="Arial" panose="020B0604020202020204" pitchFamily="34" charset="0"/>
                <a:ea typeface="Times New Roman" panose="02020603050405020304" pitchFamily="18" charset="0"/>
                <a:hlinkClick r:id="rId47"/>
              </a:rPr>
              <a:t>[9]</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8"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IL-4 also has been shown to drive </a:t>
            </a:r>
            <a:r>
              <a:rPr lang="en-US" sz="1800" u="sng">
                <a:solidFill>
                  <a:srgbClr val="0B0080"/>
                </a:solidFill>
                <a:effectLst/>
                <a:latin typeface="Arial" panose="020B0604020202020204" pitchFamily="34" charset="0"/>
                <a:ea typeface="Times New Roman" panose="02020603050405020304" pitchFamily="18" charset="0"/>
                <a:hlinkClick r:id="rId49" tooltip="Mitogenesis"/>
              </a:rPr>
              <a:t>mitogenesis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0" tooltip="Cellular differentiation"/>
              </a:rPr>
              <a:t>dedifferentiation</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51" tooltip="Metastasis"/>
              </a:rPr>
              <a:t>metastasis</a:t>
            </a:r>
            <a:r>
              <a:rPr lang="en-US" sz="1800">
                <a:solidFill>
                  <a:srgbClr val="252525"/>
                </a:solidFill>
                <a:effectLst/>
                <a:latin typeface="Arial" panose="020B0604020202020204" pitchFamily="34" charset="0"/>
                <a:ea typeface="Times New Roman" panose="02020603050405020304" pitchFamily="18" charset="0"/>
              </a:rPr>
              <a:t> in </a:t>
            </a:r>
            <a:r>
              <a:rPr lang="en-US" sz="1800" u="sng">
                <a:solidFill>
                  <a:srgbClr val="0B0080"/>
                </a:solidFill>
                <a:effectLst/>
                <a:latin typeface="Arial" panose="020B0604020202020204" pitchFamily="34" charset="0"/>
                <a:ea typeface="Times New Roman" panose="02020603050405020304" pitchFamily="18" charset="0"/>
                <a:hlinkClick r:id="rId52" tooltip="Rhabdomyosarcoma"/>
              </a:rPr>
              <a:t>rhabdomyosarcoma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3"/>
              </a:rPr>
              <a:t>[10]</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38</a:t>
            </a:fld>
            <a:endParaRPr lang="en-NG"/>
          </a:p>
        </p:txBody>
      </p:sp>
    </p:spTree>
    <p:extLst>
      <p:ext uri="{BB962C8B-B14F-4D97-AF65-F5344CB8AC3E}">
        <p14:creationId xmlns:p14="http://schemas.microsoft.com/office/powerpoint/2010/main" val="149400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US" sz="1800" b="1" dirty="0">
                <a:solidFill>
                  <a:srgbClr val="FFFFFF"/>
                </a:solidFill>
                <a:effectLst/>
                <a:latin typeface="inherit"/>
                <a:ea typeface="Times New Roman" panose="02020603050405020304" pitchFamily="18" charset="0"/>
                <a:cs typeface="Helvetica" panose="020B0604020202020204" pitchFamily="34" charset="0"/>
              </a:rPr>
              <a:t>Proinflammatory cytokines list 4: Chemokines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20"/>
              </a:lnSpc>
              <a:spcBef>
                <a:spcPts val="0"/>
              </a:spcBef>
              <a:spcAft>
                <a:spcPts val="750"/>
              </a:spcAf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 variety of cytokines are known to induce chemotaxis. One particular subgroup of structurally related cytokines is known as chemokines. The term chemotactic cytokines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CHEMOtactic</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CytoKINES</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usually refers to this. These factors represent a family of low molecular weight secreted proteins that primarily function in the activation and migration of leukocytes although some of them also possess a variety of other functions. Chemokines have conserved cysteine residues that allow them to be assigned to four groups: C-C chemokines (RANTES, monocyte chemoattractant protein or MCP-1, monocyte inflammatory protein or MIP-1α, and MIP-1β), C-X-C chemokines (IL-8 also called growth related oncogene or GRO/KC), C chemokines (lymphotactin), and CXXXC chemokines (fractalkine).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20"/>
              </a:lnSpc>
              <a:spcBef>
                <a:spcPts val="0"/>
              </a:spcBef>
              <a:spcAft>
                <a:spcPts val="750"/>
              </a:spcAf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Various chemokines including MIP-1α, MCP-1 and GRO/KC are up-regulated not only in models of neuroinflammatory and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demylinating</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diseases, but also in various forms of CNS trauma and in injured peripheral nerve. Receptors for MCP-1, MIP-1α and GRO/KC are expressed on DRG neurons. Interestingly, mice lacking the CCR2 receptor completely fail to develop mechanical allodynia in the partial sciatic injury model although pain sensitivity in uninjured animals is normal. In the same study, normal mice showed a sustained upregulation of the receptors in both DRG and peripheral nerve after the injury. </a:t>
            </a:r>
            <a:r>
              <a:rPr lang="en-US" sz="180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This suggests that the chemokines, including MCP-1 in particular, play very key roles in neuropathic pain as well as in neuroinflammatory conditions.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D0451D-E615-4565-817E-22D0B52D0733}" type="slidenum">
              <a:rPr lang="en-NG" smtClean="0"/>
              <a:t>12</a:t>
            </a:fld>
            <a:endParaRPr lang="en-NG"/>
          </a:p>
        </p:txBody>
      </p:sp>
    </p:spTree>
    <p:extLst>
      <p:ext uri="{BB962C8B-B14F-4D97-AF65-F5344CB8AC3E}">
        <p14:creationId xmlns:p14="http://schemas.microsoft.com/office/powerpoint/2010/main" val="3487646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800" b="1">
                <a:effectLst/>
                <a:latin typeface="Arial-BoldMT"/>
                <a:ea typeface="Calibri" panose="020F0502020204030204" pitchFamily="34" charset="0"/>
                <a:cs typeface="Arial-BoldMT"/>
              </a:rPr>
              <a:t>IL-5,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Interleukin 5</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or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IL-5</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Interleukin"/>
              </a:rPr>
              <a:t>interleukin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produced by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T helper cell"/>
              </a:rPr>
              <a:t>T helper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-2 cells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Mast cells"/>
              </a:rPr>
              <a:t>mast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6"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Through binding to the </a:t>
            </a:r>
            <a:r>
              <a:rPr lang="en-US" sz="1800" u="sng">
                <a:solidFill>
                  <a:srgbClr val="0B0080"/>
                </a:solidFill>
                <a:effectLst/>
                <a:latin typeface="Arial" panose="020B0604020202020204" pitchFamily="34" charset="0"/>
                <a:ea typeface="Times New Roman" panose="02020603050405020304" pitchFamily="18" charset="0"/>
                <a:hlinkClick r:id="rId7" tooltip="Interleukin-5 receptor"/>
              </a:rPr>
              <a:t>IL-5 receptor</a:t>
            </a:r>
            <a:r>
              <a:rPr lang="en-US" sz="1800">
                <a:solidFill>
                  <a:srgbClr val="252525"/>
                </a:solidFill>
                <a:effectLst/>
                <a:latin typeface="Arial" panose="020B0604020202020204" pitchFamily="34" charset="0"/>
                <a:ea typeface="Times New Roman" panose="02020603050405020304" pitchFamily="18" charset="0"/>
              </a:rPr>
              <a:t>, IL-5 stimulates </a:t>
            </a:r>
            <a:r>
              <a:rPr lang="en-US" sz="1800" u="sng">
                <a:solidFill>
                  <a:srgbClr val="0B0080"/>
                </a:solidFill>
                <a:effectLst/>
                <a:latin typeface="Arial" panose="020B0604020202020204" pitchFamily="34" charset="0"/>
                <a:ea typeface="Times New Roman" panose="02020603050405020304" pitchFamily="18" charset="0"/>
                <a:hlinkClick r:id="rId8" tooltip="B cell"/>
              </a:rPr>
              <a:t>B cell</a:t>
            </a:r>
            <a:r>
              <a:rPr lang="en-US" sz="1800">
                <a:solidFill>
                  <a:srgbClr val="252525"/>
                </a:solidFill>
                <a:effectLst/>
                <a:latin typeface="Arial" panose="020B0604020202020204" pitchFamily="34" charset="0"/>
                <a:ea typeface="Times New Roman" panose="02020603050405020304" pitchFamily="18" charset="0"/>
              </a:rPr>
              <a:t> growth and increases </a:t>
            </a:r>
            <a:r>
              <a:rPr lang="en-US" sz="1800" u="sng">
                <a:solidFill>
                  <a:srgbClr val="0B0080"/>
                </a:solidFill>
                <a:effectLst/>
                <a:latin typeface="Arial" panose="020B0604020202020204" pitchFamily="34" charset="0"/>
                <a:ea typeface="Times New Roman" panose="02020603050405020304" pitchFamily="18" charset="0"/>
                <a:hlinkClick r:id="rId9" tooltip="Immunoglobulin"/>
              </a:rPr>
              <a:t>immunoglobulin</a:t>
            </a:r>
            <a:r>
              <a:rPr lang="en-US" sz="1800">
                <a:solidFill>
                  <a:srgbClr val="252525"/>
                </a:solidFill>
                <a:effectLst/>
                <a:latin typeface="Arial" panose="020B0604020202020204" pitchFamily="34" charset="0"/>
                <a:ea typeface="Times New Roman" panose="02020603050405020304" pitchFamily="18" charset="0"/>
              </a:rPr>
              <a:t> secretion. It is also a key mediator in </a:t>
            </a:r>
            <a:r>
              <a:rPr lang="en-US" sz="1800" u="sng">
                <a:solidFill>
                  <a:srgbClr val="0B0080"/>
                </a:solidFill>
                <a:effectLst/>
                <a:latin typeface="Arial" panose="020B0604020202020204" pitchFamily="34" charset="0"/>
                <a:ea typeface="Times New Roman" panose="02020603050405020304" pitchFamily="18" charset="0"/>
                <a:hlinkClick r:id="rId10" tooltip="Eosinophil"/>
              </a:rPr>
              <a:t>eosinophil</a:t>
            </a:r>
            <a:r>
              <a:rPr lang="en-US" sz="1800">
                <a:solidFill>
                  <a:srgbClr val="252525"/>
                </a:solidFill>
                <a:effectLst/>
                <a:latin typeface="Arial" panose="020B0604020202020204" pitchFamily="34" charset="0"/>
                <a:ea typeface="Times New Roman" panose="02020603050405020304" pitchFamily="18" charset="0"/>
              </a:rPr>
              <a:t> activation.</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1" tooltip="Edit section: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IL-5 is a 115-</a:t>
            </a:r>
            <a:r>
              <a:rPr lang="en-US" sz="1800" u="sng">
                <a:solidFill>
                  <a:srgbClr val="0B0080"/>
                </a:solidFill>
                <a:effectLst/>
                <a:latin typeface="Arial" panose="020B0604020202020204" pitchFamily="34" charset="0"/>
                <a:ea typeface="Times New Roman" panose="02020603050405020304" pitchFamily="18" charset="0"/>
                <a:hlinkClick r:id="rId12" tooltip="Amino acid"/>
              </a:rPr>
              <a:t>amino acid</a:t>
            </a:r>
            <a:r>
              <a:rPr lang="en-US" sz="1800">
                <a:solidFill>
                  <a:srgbClr val="252525"/>
                </a:solidFill>
                <a:effectLst/>
                <a:latin typeface="Arial" panose="020B0604020202020204" pitchFamily="34" charset="0"/>
                <a:ea typeface="Times New Roman" panose="02020603050405020304" pitchFamily="18" charset="0"/>
              </a:rPr>
              <a:t> (in human, 133 in the mouse) -long TH2 </a:t>
            </a:r>
            <a:r>
              <a:rPr lang="en-US" sz="1800" u="sng">
                <a:solidFill>
                  <a:srgbClr val="0B0080"/>
                </a:solidFill>
                <a:effectLst/>
                <a:latin typeface="Arial" panose="020B0604020202020204" pitchFamily="34" charset="0"/>
                <a:ea typeface="Times New Roman" panose="02020603050405020304" pitchFamily="18" charset="0"/>
                <a:hlinkClick r:id="rId13" tooltip="Cytokine"/>
              </a:rPr>
              <a:t>cytokine</a:t>
            </a:r>
            <a:r>
              <a:rPr lang="en-US" sz="1800">
                <a:solidFill>
                  <a:srgbClr val="252525"/>
                </a:solidFill>
                <a:effectLst/>
                <a:latin typeface="Arial" panose="020B0604020202020204" pitchFamily="34" charset="0"/>
                <a:ea typeface="Times New Roman" panose="02020603050405020304" pitchFamily="18" charset="0"/>
              </a:rPr>
              <a:t> that is part of the hematopoietic family. Unlike other members of this </a:t>
            </a:r>
            <a:r>
              <a:rPr lang="en-US" sz="1800" u="sng">
                <a:solidFill>
                  <a:srgbClr val="0B0080"/>
                </a:solidFill>
                <a:effectLst/>
                <a:latin typeface="Arial" panose="020B0604020202020204" pitchFamily="34" charset="0"/>
                <a:ea typeface="Times New Roman" panose="02020603050405020304" pitchFamily="18" charset="0"/>
                <a:hlinkClick r:id="rId13" tooltip="Cytokine"/>
              </a:rPr>
              <a:t>cytokine</a:t>
            </a:r>
            <a:r>
              <a:rPr lang="en-US" sz="1800">
                <a:solidFill>
                  <a:srgbClr val="252525"/>
                </a:solidFill>
                <a:effectLst/>
                <a:latin typeface="Arial" panose="020B0604020202020204" pitchFamily="34" charset="0"/>
                <a:ea typeface="Times New Roman" panose="02020603050405020304" pitchFamily="18" charset="0"/>
              </a:rPr>
              <a:t> family (namely </a:t>
            </a:r>
            <a:r>
              <a:rPr lang="en-US" sz="1800" u="sng">
                <a:solidFill>
                  <a:srgbClr val="0B0080"/>
                </a:solidFill>
                <a:effectLst/>
                <a:latin typeface="Arial" panose="020B0604020202020204" pitchFamily="34" charset="0"/>
                <a:ea typeface="Times New Roman" panose="02020603050405020304" pitchFamily="18" charset="0"/>
                <a:hlinkClick r:id="rId14" tooltip="Interleukin 3"/>
              </a:rPr>
              <a:t>IL-3</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5" tooltip="GM-CSF"/>
              </a:rPr>
              <a:t>GM-CSF</a:t>
            </a:r>
            <a:r>
              <a:rPr lang="en-US" sz="1800">
                <a:solidFill>
                  <a:srgbClr val="252525"/>
                </a:solidFill>
                <a:effectLst/>
                <a:latin typeface="Arial" panose="020B0604020202020204" pitchFamily="34" charset="0"/>
                <a:ea typeface="Times New Roman" panose="02020603050405020304" pitchFamily="18" charset="0"/>
              </a:rPr>
              <a:t>), this glycoprotein in its active form is a homodimer.</a:t>
            </a:r>
            <a:r>
              <a:rPr lang="en-US" sz="1800" u="sng" baseline="30000">
                <a:solidFill>
                  <a:srgbClr val="0B0080"/>
                </a:solidFill>
                <a:effectLst/>
                <a:latin typeface="Arial" panose="020B0604020202020204" pitchFamily="34" charset="0"/>
                <a:ea typeface="Times New Roman" panose="02020603050405020304" pitchFamily="18" charset="0"/>
                <a:hlinkClick r:id="rId16"/>
              </a:rPr>
              <a:t>[1]</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Tissue expression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7" tooltip="Edit section: Tissue express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IL-5 </a:t>
            </a:r>
            <a:r>
              <a:rPr lang="en-US" sz="1800" u="sng">
                <a:solidFill>
                  <a:srgbClr val="0B0080"/>
                </a:solidFill>
                <a:effectLst/>
                <a:latin typeface="Arial" panose="020B0604020202020204" pitchFamily="34" charset="0"/>
                <a:ea typeface="Times New Roman" panose="02020603050405020304" pitchFamily="18" charset="0"/>
                <a:hlinkClick r:id="rId18" tooltip="Gene"/>
              </a:rPr>
              <a:t>gene</a:t>
            </a:r>
            <a:r>
              <a:rPr lang="en-US" sz="1800">
                <a:solidFill>
                  <a:srgbClr val="252525"/>
                </a:solidFill>
                <a:effectLst/>
                <a:latin typeface="Arial" panose="020B0604020202020204" pitchFamily="34" charset="0"/>
                <a:ea typeface="Times New Roman" panose="02020603050405020304" pitchFamily="18" charset="0"/>
              </a:rPr>
              <a:t> is located on </a:t>
            </a:r>
            <a:r>
              <a:rPr lang="en-US" sz="1800" u="sng">
                <a:solidFill>
                  <a:srgbClr val="0B0080"/>
                </a:solidFill>
                <a:effectLst/>
                <a:latin typeface="Arial" panose="020B0604020202020204" pitchFamily="34" charset="0"/>
                <a:ea typeface="Times New Roman" panose="02020603050405020304" pitchFamily="18" charset="0"/>
                <a:hlinkClick r:id="rId19" tooltip="Chromosome"/>
              </a:rPr>
              <a:t>chromosome</a:t>
            </a:r>
            <a:r>
              <a:rPr lang="en-US" sz="1800">
                <a:solidFill>
                  <a:srgbClr val="252525"/>
                </a:solidFill>
                <a:effectLst/>
                <a:latin typeface="Arial" panose="020B0604020202020204" pitchFamily="34" charset="0"/>
                <a:ea typeface="Times New Roman" panose="02020603050405020304" pitchFamily="18" charset="0"/>
              </a:rPr>
              <a:t> 11 in the mouse, and chromosome 5 in humans, in close proximity to the genes encoding </a:t>
            </a:r>
            <a:r>
              <a:rPr lang="en-US" sz="1800" u="sng">
                <a:solidFill>
                  <a:srgbClr val="0B0080"/>
                </a:solidFill>
                <a:effectLst/>
                <a:latin typeface="Arial" panose="020B0604020202020204" pitchFamily="34" charset="0"/>
                <a:ea typeface="Times New Roman" panose="02020603050405020304" pitchFamily="18" charset="0"/>
                <a:hlinkClick r:id="rId14" tooltip="Interleukin 3"/>
              </a:rPr>
              <a:t>IL-3</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0" tooltip="Interleukin 4"/>
              </a:rPr>
              <a:t>IL-4</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1" tooltip="Granulocyte-macrophage colony-stimulating factor"/>
              </a:rPr>
              <a:t>granulocyte-macrophage colony-stimulating factor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5" tooltip="GM-CSF"/>
              </a:rPr>
              <a:t>GM-CSF</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2"/>
              </a:rPr>
              <a:t>[2]</a:t>
            </a:r>
            <a:r>
              <a:rPr lang="en-US" sz="1800" u="sng" baseline="30000">
                <a:solidFill>
                  <a:srgbClr val="0B0080"/>
                </a:solidFill>
                <a:effectLst/>
                <a:latin typeface="Arial" panose="020B0604020202020204" pitchFamily="34" charset="0"/>
                <a:ea typeface="Times New Roman" panose="02020603050405020304" pitchFamily="18" charset="0"/>
                <a:hlinkClick r:id="rId23"/>
              </a:rPr>
              <a:t>[3]</a:t>
            </a:r>
            <a:r>
              <a:rPr lang="en-US" sz="1800">
                <a:solidFill>
                  <a:srgbClr val="252525"/>
                </a:solidFill>
                <a:effectLst/>
                <a:latin typeface="Arial" panose="020B0604020202020204" pitchFamily="34" charset="0"/>
                <a:ea typeface="Times New Roman" panose="02020603050405020304" pitchFamily="18" charset="0"/>
              </a:rPr>
              <a:t> which are often co-expressed in TH2 cells. Interleukin-5 is also expressed by </a:t>
            </a:r>
            <a:r>
              <a:rPr lang="en-US" sz="1800" u="sng">
                <a:solidFill>
                  <a:srgbClr val="0B0080"/>
                </a:solidFill>
                <a:effectLst/>
                <a:latin typeface="Arial" panose="020B0604020202020204" pitchFamily="34" charset="0"/>
                <a:ea typeface="Times New Roman" panose="02020603050405020304" pitchFamily="18" charset="0"/>
                <a:hlinkClick r:id="rId24" tooltip="Eosinophils"/>
              </a:rPr>
              <a:t>eosinophils</a:t>
            </a:r>
            <a:r>
              <a:rPr lang="en-US" sz="1800" u="sng" baseline="30000">
                <a:solidFill>
                  <a:srgbClr val="0B0080"/>
                </a:solidFill>
                <a:effectLst/>
                <a:latin typeface="Arial" panose="020B0604020202020204" pitchFamily="34" charset="0"/>
                <a:ea typeface="Times New Roman" panose="02020603050405020304" pitchFamily="18" charset="0"/>
                <a:hlinkClick r:id="rId25"/>
              </a:rPr>
              <a:t>[4]</a:t>
            </a:r>
            <a:r>
              <a:rPr lang="en-US" sz="1800">
                <a:solidFill>
                  <a:srgbClr val="252525"/>
                </a:solidFill>
                <a:effectLst/>
                <a:latin typeface="Arial" panose="020B0604020202020204" pitchFamily="34" charset="0"/>
                <a:ea typeface="Times New Roman" panose="02020603050405020304" pitchFamily="18" charset="0"/>
              </a:rPr>
              <a:t> and has been observed in the </a:t>
            </a:r>
            <a:r>
              <a:rPr lang="en-US" sz="1800" u="sng">
                <a:solidFill>
                  <a:srgbClr val="0B0080"/>
                </a:solidFill>
                <a:effectLst/>
                <a:latin typeface="Arial" panose="020B0604020202020204" pitchFamily="34" charset="0"/>
                <a:ea typeface="Times New Roman" panose="02020603050405020304" pitchFamily="18" charset="0"/>
                <a:hlinkClick r:id="rId5" tooltip="Mast cells"/>
              </a:rPr>
              <a:t>mast cells</a:t>
            </a:r>
            <a:r>
              <a:rPr lang="en-US" sz="1800">
                <a:solidFill>
                  <a:srgbClr val="252525"/>
                </a:solidFill>
                <a:effectLst/>
                <a:latin typeface="Arial" panose="020B0604020202020204" pitchFamily="34" charset="0"/>
                <a:ea typeface="Times New Roman" panose="02020603050405020304" pitchFamily="18" charset="0"/>
              </a:rPr>
              <a:t> of asthmatic airways by </a:t>
            </a:r>
            <a:r>
              <a:rPr lang="en-US" sz="1800" u="sng">
                <a:solidFill>
                  <a:srgbClr val="0B0080"/>
                </a:solidFill>
                <a:effectLst/>
                <a:latin typeface="Arial" panose="020B0604020202020204" pitchFamily="34" charset="0"/>
                <a:ea typeface="Times New Roman" panose="02020603050405020304" pitchFamily="18" charset="0"/>
                <a:hlinkClick r:id="rId26" tooltip="Immunohistochemistry"/>
              </a:rPr>
              <a:t>immunohistochemistry</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7"/>
              </a:rPr>
              <a:t>[5]</a:t>
            </a:r>
            <a:r>
              <a:rPr lang="en-US" sz="1800">
                <a:solidFill>
                  <a:srgbClr val="252525"/>
                </a:solidFill>
                <a:effectLst/>
                <a:latin typeface="Arial" panose="020B0604020202020204" pitchFamily="34" charset="0"/>
                <a:ea typeface="Times New Roman" panose="02020603050405020304" pitchFamily="18" charset="0"/>
              </a:rPr>
              <a:t> IL-5 expression is regulated by several </a:t>
            </a:r>
            <a:r>
              <a:rPr lang="en-US" sz="1800" u="sng">
                <a:solidFill>
                  <a:srgbClr val="0B0080"/>
                </a:solidFill>
                <a:effectLst/>
                <a:latin typeface="Arial" panose="020B0604020202020204" pitchFamily="34" charset="0"/>
                <a:ea typeface="Times New Roman" panose="02020603050405020304" pitchFamily="18" charset="0"/>
                <a:hlinkClick r:id="rId28" tooltip="Transcription factors"/>
              </a:rPr>
              <a:t>transcription factors</a:t>
            </a:r>
            <a:r>
              <a:rPr lang="en-US" sz="1800">
                <a:solidFill>
                  <a:srgbClr val="252525"/>
                </a:solidFill>
                <a:effectLst/>
                <a:latin typeface="Arial" panose="020B0604020202020204" pitchFamily="34" charset="0"/>
                <a:ea typeface="Times New Roman" panose="02020603050405020304" pitchFamily="18" charset="0"/>
              </a:rPr>
              <a:t> including </a:t>
            </a:r>
            <a:r>
              <a:rPr lang="en-US" sz="1800" u="sng">
                <a:solidFill>
                  <a:srgbClr val="0B0080"/>
                </a:solidFill>
                <a:effectLst/>
                <a:latin typeface="Arial" panose="020B0604020202020204" pitchFamily="34" charset="0"/>
                <a:ea typeface="Times New Roman" panose="02020603050405020304" pitchFamily="18" charset="0"/>
                <a:hlinkClick r:id="rId29" tooltip="GATA3"/>
              </a:rPr>
              <a:t>GATA3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0"/>
              </a:rPr>
              <a:t>[6]</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1"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Interleukin-5 has long been associated with the cause of several allergic diseases including </a:t>
            </a:r>
            <a:r>
              <a:rPr lang="en-US" sz="1800" u="sng">
                <a:solidFill>
                  <a:srgbClr val="0B0080"/>
                </a:solidFill>
                <a:effectLst/>
                <a:latin typeface="Arial" panose="020B0604020202020204" pitchFamily="34" charset="0"/>
                <a:ea typeface="Times New Roman" panose="02020603050405020304" pitchFamily="18" charset="0"/>
                <a:hlinkClick r:id="rId32" tooltip="Allergic rhinitis"/>
              </a:rPr>
              <a:t>allergic rhinitis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3" tooltip="Asthma"/>
              </a:rPr>
              <a:t>asthma</a:t>
            </a:r>
            <a:r>
              <a:rPr lang="en-US" sz="1800">
                <a:solidFill>
                  <a:srgbClr val="252525"/>
                </a:solidFill>
                <a:effectLst/>
                <a:latin typeface="Arial" panose="020B0604020202020204" pitchFamily="34" charset="0"/>
                <a:ea typeface="Times New Roman" panose="02020603050405020304" pitchFamily="18" charset="0"/>
              </a:rPr>
              <a:t>, wherein a large increase in the number of circulating, airway tissue, and induced </a:t>
            </a:r>
            <a:r>
              <a:rPr lang="en-US" sz="1800" u="sng">
                <a:solidFill>
                  <a:srgbClr val="0B0080"/>
                </a:solidFill>
                <a:effectLst/>
                <a:latin typeface="Arial" panose="020B0604020202020204" pitchFamily="34" charset="0"/>
                <a:ea typeface="Times New Roman" panose="02020603050405020304" pitchFamily="18" charset="0"/>
                <a:hlinkClick r:id="rId34" tooltip="Sputum"/>
              </a:rPr>
              <a:t>sputum</a:t>
            </a:r>
            <a:r>
              <a:rPr lang="en-US" sz="1800">
                <a:solidFill>
                  <a:srgbClr val="252525"/>
                </a:solidFill>
                <a:effectLst/>
                <a:latin typeface="Arial" panose="020B0604020202020204" pitchFamily="34" charset="0"/>
                <a:ea typeface="Times New Roman" panose="02020603050405020304" pitchFamily="18" charset="0"/>
              </a:rPr>
              <a:t> eosinophils have been observed.</a:t>
            </a:r>
            <a:r>
              <a:rPr lang="en-US" sz="1800" u="sng" baseline="30000">
                <a:solidFill>
                  <a:srgbClr val="0B0080"/>
                </a:solidFill>
                <a:effectLst/>
                <a:latin typeface="Arial" panose="020B0604020202020204" pitchFamily="34" charset="0"/>
                <a:ea typeface="Times New Roman" panose="02020603050405020304" pitchFamily="18" charset="0"/>
                <a:hlinkClick r:id="rId35"/>
              </a:rPr>
              <a:t>[7]</a:t>
            </a:r>
            <a:r>
              <a:rPr lang="en-US" sz="1800">
                <a:solidFill>
                  <a:srgbClr val="252525"/>
                </a:solidFill>
                <a:effectLst/>
                <a:latin typeface="Arial" panose="020B0604020202020204" pitchFamily="34" charset="0"/>
                <a:ea typeface="Times New Roman" panose="02020603050405020304" pitchFamily="18" charset="0"/>
              </a:rPr>
              <a:t> Given the high concordance of eosinophils and, in particular, allergic asthma pathology, it has been widely speculated that eosinophils have an important role in the pathology of this disease.</a:t>
            </a:r>
            <a:r>
              <a:rPr lang="en-US" sz="1800" u="sng" baseline="30000">
                <a:solidFill>
                  <a:srgbClr val="0B0080"/>
                </a:solidFill>
                <a:effectLst/>
                <a:latin typeface="Arial" panose="020B0604020202020204" pitchFamily="34" charset="0"/>
                <a:ea typeface="Times New Roman" panose="02020603050405020304" pitchFamily="18" charset="0"/>
                <a:hlinkClick r:id="rId36"/>
              </a:rPr>
              <a:t>[8]</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Effect of IL-5 on Eosinophils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7" tooltip="Edit section: Effect of IL-5 on Eosinophil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Eosinophils are </a:t>
            </a:r>
            <a:r>
              <a:rPr lang="en-US" sz="1800" u="sng">
                <a:solidFill>
                  <a:srgbClr val="A55858"/>
                </a:solidFill>
                <a:effectLst/>
                <a:latin typeface="Arial" panose="020B0604020202020204" pitchFamily="34" charset="0"/>
                <a:ea typeface="Times New Roman" panose="02020603050405020304" pitchFamily="18" charset="0"/>
                <a:hlinkClick r:id="rId38" tooltip="Terminally differentiated (page does not exist)"/>
              </a:rPr>
              <a:t>terminally differentiated</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9" tooltip="Granulocytes"/>
              </a:rPr>
              <a:t>granulocytes</a:t>
            </a:r>
            <a:r>
              <a:rPr lang="en-US" sz="1800">
                <a:solidFill>
                  <a:srgbClr val="252525"/>
                </a:solidFill>
                <a:effectLst/>
                <a:latin typeface="Arial" panose="020B0604020202020204" pitchFamily="34" charset="0"/>
                <a:ea typeface="Times New Roman" panose="02020603050405020304" pitchFamily="18" charset="0"/>
              </a:rPr>
              <a:t> found in most </a:t>
            </a:r>
            <a:r>
              <a:rPr lang="en-US" sz="1800" u="sng">
                <a:solidFill>
                  <a:srgbClr val="0B0080"/>
                </a:solidFill>
                <a:effectLst/>
                <a:latin typeface="Arial" panose="020B0604020202020204" pitchFamily="34" charset="0"/>
                <a:ea typeface="Times New Roman" panose="02020603050405020304" pitchFamily="18" charset="0"/>
                <a:hlinkClick r:id="rId40" tooltip="Mammals"/>
              </a:rPr>
              <a:t>mammals</a:t>
            </a:r>
            <a:r>
              <a:rPr lang="en-US" sz="1800">
                <a:solidFill>
                  <a:srgbClr val="252525"/>
                </a:solidFill>
                <a:effectLst/>
                <a:latin typeface="Arial" panose="020B0604020202020204" pitchFamily="34" charset="0"/>
                <a:ea typeface="Times New Roman" panose="02020603050405020304" pitchFamily="18" charset="0"/>
              </a:rPr>
              <a:t>. The principal role of these cells, in a healthy host, is the elimination of antibody bound parasites through the release of </a:t>
            </a:r>
            <a:r>
              <a:rPr lang="en-US" sz="1800" u="sng">
                <a:solidFill>
                  <a:srgbClr val="0B0080"/>
                </a:solidFill>
                <a:effectLst/>
                <a:latin typeface="Arial" panose="020B0604020202020204" pitchFamily="34" charset="0"/>
                <a:ea typeface="Times New Roman" panose="02020603050405020304" pitchFamily="18" charset="0"/>
                <a:hlinkClick r:id="rId41" tooltip="Cytotoxic"/>
              </a:rPr>
              <a:t>cytotoxic</a:t>
            </a:r>
            <a:r>
              <a:rPr lang="en-US" sz="1800">
                <a:solidFill>
                  <a:srgbClr val="252525"/>
                </a:solidFill>
                <a:effectLst/>
                <a:latin typeface="Arial" panose="020B0604020202020204" pitchFamily="34" charset="0"/>
                <a:ea typeface="Times New Roman" panose="02020603050405020304" pitchFamily="18" charset="0"/>
              </a:rPr>
              <a:t> granule proteins.</a:t>
            </a:r>
            <a:r>
              <a:rPr lang="en-US" sz="1800" u="sng" baseline="30000">
                <a:solidFill>
                  <a:srgbClr val="0B0080"/>
                </a:solidFill>
                <a:effectLst/>
                <a:latin typeface="Arial" panose="020B0604020202020204" pitchFamily="34" charset="0"/>
                <a:ea typeface="Times New Roman" panose="02020603050405020304" pitchFamily="18" charset="0"/>
                <a:hlinkClick r:id="rId42"/>
              </a:rPr>
              <a:t>[9]</a:t>
            </a:r>
            <a:r>
              <a:rPr lang="en-US" sz="1800">
                <a:solidFill>
                  <a:srgbClr val="252525"/>
                </a:solidFill>
                <a:effectLst/>
                <a:latin typeface="Arial" panose="020B0604020202020204" pitchFamily="34" charset="0"/>
                <a:ea typeface="Times New Roman" panose="02020603050405020304" pitchFamily="18" charset="0"/>
              </a:rPr>
              <a:t> Given that eosinophils are the primary IL-5Rα-expressing cells, it is not surprising that this cell type responds to IL-5. In fact, IL-5 was originally discovered as an eosinophil colony-stimulating factor,</a:t>
            </a:r>
            <a:r>
              <a:rPr lang="en-US" sz="1800" u="sng" baseline="30000">
                <a:solidFill>
                  <a:srgbClr val="0B0080"/>
                </a:solidFill>
                <a:effectLst/>
                <a:latin typeface="Arial" panose="020B0604020202020204" pitchFamily="34" charset="0"/>
                <a:ea typeface="Times New Roman" panose="02020603050405020304" pitchFamily="18" charset="0"/>
                <a:hlinkClick r:id="rId43"/>
              </a:rPr>
              <a:t>[10]</a:t>
            </a:r>
            <a:r>
              <a:rPr lang="en-US" sz="1800">
                <a:solidFill>
                  <a:srgbClr val="252525"/>
                </a:solidFill>
                <a:effectLst/>
                <a:latin typeface="Arial" panose="020B0604020202020204" pitchFamily="34" charset="0"/>
                <a:ea typeface="Times New Roman" panose="02020603050405020304" pitchFamily="18" charset="0"/>
              </a:rPr>
              <a:t> is a major regulator of eosinophil accumulation in tissues, and can modulate eosinophil behavior at every stage from maturation to survival. </a:t>
            </a:r>
            <a:r>
              <a:rPr lang="en-US" sz="1800" u="sng">
                <a:solidFill>
                  <a:srgbClr val="0B0080"/>
                </a:solidFill>
                <a:effectLst/>
                <a:latin typeface="Arial" panose="020B0604020202020204" pitchFamily="34" charset="0"/>
                <a:ea typeface="Times New Roman" panose="02020603050405020304" pitchFamily="18" charset="0"/>
                <a:hlinkClick r:id="rId44" tooltip="Mepolizumab"/>
              </a:rPr>
              <a:t>Mepolizumab</a:t>
            </a:r>
            <a:r>
              <a:rPr lang="en-US" sz="1800">
                <a:solidFill>
                  <a:srgbClr val="252525"/>
                </a:solidFill>
                <a:effectLst/>
                <a:latin typeface="Arial" panose="020B0604020202020204" pitchFamily="34" charset="0"/>
                <a:ea typeface="Times New Roman" panose="02020603050405020304" pitchFamily="18" charset="0"/>
              </a:rPr>
              <a:t> is a monoclonal antibody against IL-5 which can reduce excessive eosinophilia.</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Interactions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5" tooltip="Edit section: Intera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Interleukin 5 has been shown to </a:t>
            </a:r>
            <a:r>
              <a:rPr lang="en-US" sz="1800" u="sng">
                <a:solidFill>
                  <a:srgbClr val="0B0080"/>
                </a:solidFill>
                <a:effectLst/>
                <a:latin typeface="Arial" panose="020B0604020202020204" pitchFamily="34" charset="0"/>
                <a:ea typeface="Times New Roman" panose="02020603050405020304" pitchFamily="18" charset="0"/>
                <a:hlinkClick r:id="rId46" tooltip="Protein-protein interaction"/>
              </a:rPr>
              <a:t>interact</a:t>
            </a:r>
            <a:r>
              <a:rPr lang="en-US" sz="1800">
                <a:solidFill>
                  <a:srgbClr val="252525"/>
                </a:solidFill>
                <a:effectLst/>
                <a:latin typeface="Arial" panose="020B0604020202020204" pitchFamily="34" charset="0"/>
                <a:ea typeface="Times New Roman" panose="02020603050405020304" pitchFamily="18" charset="0"/>
              </a:rPr>
              <a:t> with </a:t>
            </a:r>
            <a:r>
              <a:rPr lang="en-US" sz="1800" u="sng">
                <a:solidFill>
                  <a:srgbClr val="0B0080"/>
                </a:solidFill>
                <a:effectLst/>
                <a:latin typeface="Arial" panose="020B0604020202020204" pitchFamily="34" charset="0"/>
                <a:ea typeface="Times New Roman" panose="02020603050405020304" pitchFamily="18" charset="0"/>
                <a:hlinkClick r:id="rId47" tooltip="Interleukin 5 receptor alpha subunit"/>
              </a:rPr>
              <a:t>Interleukin 5 receptor alpha subunit</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8"/>
              </a:rPr>
              <a:t>[11]</a:t>
            </a:r>
            <a:r>
              <a:rPr lang="en-US" sz="1800" u="sng" baseline="30000">
                <a:solidFill>
                  <a:srgbClr val="0B0080"/>
                </a:solidFill>
                <a:effectLst/>
                <a:latin typeface="Arial" panose="020B0604020202020204" pitchFamily="34" charset="0"/>
                <a:ea typeface="Times New Roman" panose="02020603050405020304" pitchFamily="18" charset="0"/>
                <a:hlinkClick r:id="rId49"/>
              </a:rPr>
              <a:t>[12]</a:t>
            </a:r>
            <a:r>
              <a:rPr lang="en-US" sz="1800" u="sng" baseline="30000">
                <a:solidFill>
                  <a:srgbClr val="0B0080"/>
                </a:solidFill>
                <a:effectLst/>
                <a:latin typeface="Arial" panose="020B0604020202020204" pitchFamily="34" charset="0"/>
                <a:ea typeface="Times New Roman" panose="02020603050405020304" pitchFamily="18" charset="0"/>
                <a:hlinkClick r:id="rId50"/>
              </a:rPr>
              <a:t>[13]</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39</a:t>
            </a:fld>
            <a:endParaRPr lang="en-NG"/>
          </a:p>
        </p:txBody>
      </p:sp>
    </p:spTree>
    <p:extLst>
      <p:ext uri="{BB962C8B-B14F-4D97-AF65-F5344CB8AC3E}">
        <p14:creationId xmlns:p14="http://schemas.microsoft.com/office/powerpoint/2010/main" val="3462840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IL-6</a:t>
            </a:r>
            <a:r>
              <a:rPr lang="en-US" sz="1800" b="1">
                <a:solidFill>
                  <a:srgbClr val="000000"/>
                </a:solidFill>
                <a:effectLst/>
                <a:latin typeface="Arial-BoldMT"/>
                <a:ea typeface="Times New Roman" panose="02020603050405020304" pitchFamily="18" charset="0"/>
                <a:cs typeface="Arial-BoldMT"/>
              </a:rPr>
              <a:t>, </a:t>
            </a:r>
            <a:r>
              <a:rPr lang="en-US" sz="1800" b="1">
                <a:solidFill>
                  <a:srgbClr val="252525"/>
                </a:solidFill>
                <a:effectLst/>
                <a:latin typeface="Arial" panose="020B0604020202020204" pitchFamily="34" charset="0"/>
                <a:ea typeface="Times New Roman" panose="02020603050405020304" pitchFamily="18" charset="0"/>
              </a:rPr>
              <a:t>Interleukin 6</a:t>
            </a:r>
            <a:r>
              <a:rPr lang="en-US" sz="1800">
                <a:solidFill>
                  <a:srgbClr val="252525"/>
                </a:solidFill>
                <a:effectLst/>
                <a:latin typeface="Arial" panose="020B0604020202020204" pitchFamily="34" charset="0"/>
                <a:ea typeface="Times New Roman" panose="02020603050405020304" pitchFamily="18" charset="0"/>
              </a:rPr>
              <a:t> (IL-6) is an </a:t>
            </a:r>
            <a:r>
              <a:rPr lang="en-US" sz="1800" u="none" strike="noStrike">
                <a:solidFill>
                  <a:srgbClr val="0B0080"/>
                </a:solidFill>
                <a:effectLst/>
                <a:latin typeface="Arial" panose="020B0604020202020204" pitchFamily="34" charset="0"/>
                <a:ea typeface="Times New Roman" panose="02020603050405020304" pitchFamily="18" charset="0"/>
                <a:hlinkClick r:id="rId3" tooltip="Interleukin"/>
              </a:rPr>
              <a:t>interleukin</a:t>
            </a:r>
            <a:r>
              <a:rPr lang="en-US" sz="1800">
                <a:solidFill>
                  <a:srgbClr val="252525"/>
                </a:solidFill>
                <a:effectLst/>
                <a:latin typeface="Arial" panose="020B0604020202020204" pitchFamily="34" charset="0"/>
                <a:ea typeface="Times New Roman" panose="02020603050405020304" pitchFamily="18" charset="0"/>
              </a:rPr>
              <a:t> that acts as both a pro-inflammatory </a:t>
            </a:r>
            <a:r>
              <a:rPr lang="en-US" sz="1800" u="none" strike="noStrike">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and an anti-inflammatory </a:t>
            </a:r>
            <a:r>
              <a:rPr lang="en-US" sz="1800" u="none" strike="noStrike">
                <a:solidFill>
                  <a:srgbClr val="0B0080"/>
                </a:solidFill>
                <a:effectLst/>
                <a:latin typeface="Arial" panose="020B0604020202020204" pitchFamily="34" charset="0"/>
                <a:ea typeface="Times New Roman" panose="02020603050405020304" pitchFamily="18" charset="0"/>
                <a:hlinkClick r:id="rId5" tooltip="Myokine"/>
              </a:rPr>
              <a:t>myokine</a:t>
            </a:r>
            <a:r>
              <a:rPr lang="en-US" sz="1800">
                <a:solidFill>
                  <a:srgbClr val="252525"/>
                </a:solidFill>
                <a:effectLst/>
                <a:latin typeface="Arial" panose="020B0604020202020204" pitchFamily="34" charset="0"/>
                <a:ea typeface="Times New Roman" panose="02020603050405020304" pitchFamily="18" charset="0"/>
              </a:rPr>
              <a:t>. In humans, it is encoded by the </a:t>
            </a:r>
            <a:r>
              <a:rPr lang="en-US" sz="1800" i="1">
                <a:solidFill>
                  <a:srgbClr val="252525"/>
                </a:solidFill>
                <a:effectLst/>
                <a:latin typeface="Arial" panose="020B0604020202020204" pitchFamily="34" charset="0"/>
                <a:ea typeface="Times New Roman" panose="02020603050405020304" pitchFamily="18" charset="0"/>
              </a:rPr>
              <a:t>IL6</a:t>
            </a:r>
            <a:r>
              <a:rPr lang="en-US" sz="1800" u="none" strike="noStrike">
                <a:solidFill>
                  <a:srgbClr val="0B0080"/>
                </a:solidFill>
                <a:effectLst/>
                <a:latin typeface="Arial" panose="020B0604020202020204" pitchFamily="34" charset="0"/>
                <a:ea typeface="Times New Roman" panose="02020603050405020304" pitchFamily="18" charset="0"/>
                <a:hlinkClick r:id="rId6" tooltip="Gene"/>
              </a:rPr>
              <a:t>gene</a:t>
            </a:r>
            <a:r>
              <a:rPr lang="en-US" sz="1800">
                <a:solidFill>
                  <a:srgbClr val="252525"/>
                </a:solidFill>
                <a:effectLst/>
                <a:latin typeface="Arial" panose="020B0604020202020204" pitchFamily="34" charset="0"/>
                <a:ea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hlinkClick r:id="rId7"/>
              </a:rPr>
              <a:t>[1]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is secreted by </a:t>
            </a:r>
            <a:r>
              <a:rPr lang="en-US" sz="1800" u="none" strike="noStrike">
                <a:solidFill>
                  <a:srgbClr val="0B0080"/>
                </a:solidFill>
                <a:effectLst/>
                <a:latin typeface="Arial" panose="020B0604020202020204" pitchFamily="34" charset="0"/>
                <a:ea typeface="Times New Roman" panose="02020603050405020304" pitchFamily="18" charset="0"/>
                <a:hlinkClick r:id="rId8" tooltip="T cell"/>
              </a:rPr>
              <a:t>T cells</a:t>
            </a:r>
            <a:r>
              <a:rPr lang="en-US" sz="1800">
                <a:solidFill>
                  <a:srgbClr val="252525"/>
                </a:solidFill>
                <a:effectLst/>
                <a:latin typeface="Arial" panose="020B0604020202020204" pitchFamily="34" charset="0"/>
                <a:ea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hlinkClick r:id="rId9" tooltip="Macrophage"/>
              </a:rPr>
              <a:t>macrophages</a:t>
            </a:r>
            <a:r>
              <a:rPr lang="en-US" sz="1800">
                <a:solidFill>
                  <a:srgbClr val="252525"/>
                </a:solidFill>
                <a:effectLst/>
                <a:latin typeface="Arial" panose="020B0604020202020204" pitchFamily="34" charset="0"/>
                <a:ea typeface="Times New Roman" panose="02020603050405020304" pitchFamily="18" charset="0"/>
              </a:rPr>
              <a:t> to stimulate immune response, e.g. during infection and after trauma, especially burns or other tissue damage leading to inflammation. IL-6 also plays a role in fighting infection, as IL-6 has been shown in mice to be required for resistance against bacterium </a:t>
            </a:r>
            <a:r>
              <a:rPr lang="en-US" sz="1800" i="1" u="none" strike="noStrike">
                <a:solidFill>
                  <a:srgbClr val="0B0080"/>
                </a:solidFill>
                <a:effectLst/>
                <a:latin typeface="Arial" panose="020B0604020202020204" pitchFamily="34" charset="0"/>
                <a:ea typeface="Times New Roman" panose="02020603050405020304" pitchFamily="18" charset="0"/>
                <a:hlinkClick r:id="rId10" tooltip="Streptococcus pneumoniae"/>
              </a:rPr>
              <a:t>Streptococcus pneumoniae</a:t>
            </a:r>
            <a:r>
              <a:rPr lang="en-US" sz="1800">
                <a:solidFill>
                  <a:srgbClr val="252525"/>
                </a:solidFill>
                <a:effectLst/>
                <a:latin typeface="Arial" panose="020B0604020202020204" pitchFamily="34" charset="0"/>
                <a:ea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hlinkClick r:id="rId11"/>
              </a:rPr>
              <a:t>[2]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addition, </a:t>
            </a:r>
            <a:r>
              <a:rPr lang="en-US" sz="1800" u="none" strike="noStrike">
                <a:solidFill>
                  <a:srgbClr val="0B0080"/>
                </a:solidFill>
                <a:effectLst/>
                <a:latin typeface="Arial" panose="020B0604020202020204" pitchFamily="34" charset="0"/>
                <a:ea typeface="Times New Roman" panose="02020603050405020304" pitchFamily="18" charset="0"/>
                <a:hlinkClick r:id="rId12" tooltip="Osteoblast"/>
              </a:rPr>
              <a:t>osteoblasts</a:t>
            </a:r>
            <a:r>
              <a:rPr lang="en-US" sz="1800">
                <a:solidFill>
                  <a:srgbClr val="252525"/>
                </a:solidFill>
                <a:effectLst/>
                <a:latin typeface="Arial" panose="020B0604020202020204" pitchFamily="34" charset="0"/>
                <a:ea typeface="Times New Roman" panose="02020603050405020304" pitchFamily="18" charset="0"/>
              </a:rPr>
              <a:t> secrete IL-6 to stimulate </a:t>
            </a:r>
            <a:r>
              <a:rPr lang="en-US" sz="1800" u="none" strike="noStrike">
                <a:solidFill>
                  <a:srgbClr val="0B0080"/>
                </a:solidFill>
                <a:effectLst/>
                <a:latin typeface="Arial" panose="020B0604020202020204" pitchFamily="34" charset="0"/>
                <a:ea typeface="Times New Roman" panose="02020603050405020304" pitchFamily="18" charset="0"/>
                <a:hlinkClick r:id="rId13" tooltip="Osteoclast"/>
              </a:rPr>
              <a:t>osteoclast</a:t>
            </a:r>
            <a:r>
              <a:rPr lang="en-US" sz="1800">
                <a:solidFill>
                  <a:srgbClr val="252525"/>
                </a:solidFill>
                <a:effectLst/>
                <a:latin typeface="Arial" panose="020B0604020202020204" pitchFamily="34" charset="0"/>
                <a:ea typeface="Times New Roman" panose="02020603050405020304" pitchFamily="18" charset="0"/>
              </a:rPr>
              <a:t> formation. </a:t>
            </a:r>
            <a:r>
              <a:rPr lang="en-US" sz="1800" u="none" strike="noStrike">
                <a:solidFill>
                  <a:srgbClr val="0B0080"/>
                </a:solidFill>
                <a:effectLst/>
                <a:latin typeface="Arial" panose="020B0604020202020204" pitchFamily="34" charset="0"/>
                <a:ea typeface="Times New Roman" panose="02020603050405020304" pitchFamily="18" charset="0"/>
                <a:hlinkClick r:id="rId14" tooltip="Smooth muscle cell"/>
              </a:rPr>
              <a:t>Smooth muscle cells</a:t>
            </a:r>
            <a:r>
              <a:rPr lang="en-US" sz="1800">
                <a:solidFill>
                  <a:srgbClr val="252525"/>
                </a:solidFill>
                <a:effectLst/>
                <a:latin typeface="Arial" panose="020B0604020202020204" pitchFamily="34" charset="0"/>
                <a:ea typeface="Times New Roman" panose="02020603050405020304" pitchFamily="18" charset="0"/>
              </a:rPr>
              <a:t> in the </a:t>
            </a:r>
            <a:r>
              <a:rPr lang="en-US" sz="1800" u="none" strike="noStrike">
                <a:solidFill>
                  <a:srgbClr val="0B0080"/>
                </a:solidFill>
                <a:effectLst/>
                <a:latin typeface="Arial" panose="020B0604020202020204" pitchFamily="34" charset="0"/>
                <a:ea typeface="Times New Roman" panose="02020603050405020304" pitchFamily="18" charset="0"/>
                <a:hlinkClick r:id="rId15" tooltip="Tunica media"/>
              </a:rPr>
              <a:t>tunica media</a:t>
            </a:r>
            <a:r>
              <a:rPr lang="en-US" sz="1800">
                <a:solidFill>
                  <a:srgbClr val="252525"/>
                </a:solidFill>
                <a:effectLst/>
                <a:latin typeface="Arial" panose="020B0604020202020204" pitchFamily="34" charset="0"/>
                <a:ea typeface="Times New Roman" panose="02020603050405020304" pitchFamily="18" charset="0"/>
              </a:rPr>
              <a:t> of many blood vessels also produce IL-6 as a pro-inflammatory </a:t>
            </a:r>
            <a:r>
              <a:rPr lang="en-US" sz="1800" u="none" strike="noStrike">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IL-6's role as an anti-inflammatory cytokine is mediated through its inhibitory effects on </a:t>
            </a:r>
            <a:r>
              <a:rPr lang="en-US" sz="1800" u="none" strike="noStrike">
                <a:solidFill>
                  <a:srgbClr val="0B0080"/>
                </a:solidFill>
                <a:effectLst/>
                <a:latin typeface="Arial" panose="020B0604020202020204" pitchFamily="34" charset="0"/>
                <a:ea typeface="Times New Roman" panose="02020603050405020304" pitchFamily="18" charset="0"/>
                <a:hlinkClick r:id="rId16" tooltip="TNF-alpha"/>
              </a:rPr>
              <a:t>TNF-alpha</a:t>
            </a:r>
            <a:r>
              <a:rPr lang="en-US" sz="1800">
                <a:solidFill>
                  <a:srgbClr val="252525"/>
                </a:solidFill>
                <a:effectLst/>
                <a:latin typeface="Arial" panose="020B0604020202020204" pitchFamily="34" charset="0"/>
                <a:ea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hlinkClick r:id="rId17" tooltip="IL1A"/>
              </a:rPr>
              <a:t>IL-1</a:t>
            </a:r>
            <a:r>
              <a:rPr lang="en-US" sz="1800">
                <a:solidFill>
                  <a:srgbClr val="252525"/>
                </a:solidFill>
                <a:effectLst/>
                <a:latin typeface="Arial" panose="020B0604020202020204" pitchFamily="34" charset="0"/>
                <a:ea typeface="Times New Roman" panose="02020603050405020304" pitchFamily="18" charset="0"/>
              </a:rPr>
              <a:t>, and activation of </a:t>
            </a:r>
            <a:r>
              <a:rPr lang="en-US" sz="1800" u="none" strike="noStrike">
                <a:solidFill>
                  <a:srgbClr val="0B0080"/>
                </a:solidFill>
                <a:effectLst/>
                <a:latin typeface="Arial" panose="020B0604020202020204" pitchFamily="34" charset="0"/>
                <a:ea typeface="Times New Roman" panose="02020603050405020304" pitchFamily="18" charset="0"/>
                <a:hlinkClick r:id="rId18" tooltip="Interleukin 1 receptor antagonist"/>
              </a:rPr>
              <a:t>IL-1ra</a:t>
            </a:r>
            <a:r>
              <a:rPr lang="en-US" sz="1800">
                <a:solidFill>
                  <a:srgbClr val="252525"/>
                </a:solidFill>
                <a:effectLst/>
                <a:latin typeface="Arial" panose="020B0604020202020204" pitchFamily="34" charset="0"/>
                <a:ea typeface="Times New Roman" panose="02020603050405020304" pitchFamily="18" charset="0"/>
              </a:rPr>
              <a:t> and</a:t>
            </a:r>
            <a:r>
              <a:rPr lang="en-US" sz="1800" u="none" strike="noStrike">
                <a:solidFill>
                  <a:srgbClr val="0B0080"/>
                </a:solidFill>
                <a:effectLst/>
                <a:latin typeface="Arial" panose="020B0604020202020204" pitchFamily="34" charset="0"/>
                <a:ea typeface="Times New Roman" panose="02020603050405020304" pitchFamily="18" charset="0"/>
                <a:hlinkClick r:id="rId19" tooltip="Interleukin 10"/>
              </a:rPr>
              <a:t>IL-10</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0"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is an important mediator of </a:t>
            </a:r>
            <a:r>
              <a:rPr lang="en-US" sz="1800" u="sng">
                <a:solidFill>
                  <a:srgbClr val="0B0080"/>
                </a:solidFill>
                <a:effectLst/>
                <a:latin typeface="Arial" panose="020B0604020202020204" pitchFamily="34" charset="0"/>
                <a:ea typeface="Times New Roman" panose="02020603050405020304" pitchFamily="18" charset="0"/>
                <a:hlinkClick r:id="rId21" tooltip="Fever"/>
              </a:rPr>
              <a:t>fever</a:t>
            </a:r>
            <a:r>
              <a:rPr lang="en-US" sz="1800">
                <a:solidFill>
                  <a:srgbClr val="252525"/>
                </a:solidFill>
                <a:effectLst/>
                <a:latin typeface="Arial" panose="020B0604020202020204" pitchFamily="34" charset="0"/>
                <a:ea typeface="Times New Roman" panose="02020603050405020304" pitchFamily="18" charset="0"/>
              </a:rPr>
              <a:t> and of the </a:t>
            </a:r>
            <a:r>
              <a:rPr lang="en-US" sz="1800" u="sng">
                <a:solidFill>
                  <a:srgbClr val="0B0080"/>
                </a:solidFill>
                <a:effectLst/>
                <a:latin typeface="Arial" panose="020B0604020202020204" pitchFamily="34" charset="0"/>
                <a:ea typeface="Times New Roman" panose="02020603050405020304" pitchFamily="18" charset="0"/>
                <a:hlinkClick r:id="rId22" tooltip="Acute phase response"/>
              </a:rPr>
              <a:t>acute phase response</a:t>
            </a:r>
            <a:r>
              <a:rPr lang="en-US" sz="1800">
                <a:solidFill>
                  <a:srgbClr val="252525"/>
                </a:solidFill>
                <a:effectLst/>
                <a:latin typeface="Arial" panose="020B0604020202020204" pitchFamily="34" charset="0"/>
                <a:ea typeface="Times New Roman" panose="02020603050405020304" pitchFamily="18" charset="0"/>
              </a:rPr>
              <a:t>. It is capable of crossing the </a:t>
            </a:r>
            <a:r>
              <a:rPr lang="en-US" sz="1800" u="sng">
                <a:solidFill>
                  <a:srgbClr val="0B0080"/>
                </a:solidFill>
                <a:effectLst/>
                <a:latin typeface="Arial" panose="020B0604020202020204" pitchFamily="34" charset="0"/>
                <a:ea typeface="Times New Roman" panose="02020603050405020304" pitchFamily="18" charset="0"/>
                <a:hlinkClick r:id="rId23" tooltip="Blood-brain barrier"/>
              </a:rPr>
              <a:t>blood-brain barrier</a:t>
            </a:r>
            <a:r>
              <a:rPr lang="en-US" sz="1800" u="sng" baseline="30000">
                <a:solidFill>
                  <a:srgbClr val="0B0080"/>
                </a:solidFill>
                <a:effectLst/>
                <a:latin typeface="Arial" panose="020B0604020202020204" pitchFamily="34" charset="0"/>
                <a:ea typeface="Times New Roman" panose="02020603050405020304" pitchFamily="18" charset="0"/>
                <a:hlinkClick r:id="rId24"/>
              </a:rPr>
              <a:t>[3]</a:t>
            </a:r>
            <a:r>
              <a:rPr lang="en-US" sz="1800">
                <a:solidFill>
                  <a:srgbClr val="252525"/>
                </a:solidFill>
                <a:effectLst/>
                <a:latin typeface="Arial" panose="020B0604020202020204" pitchFamily="34" charset="0"/>
                <a:ea typeface="Times New Roman" panose="02020603050405020304" pitchFamily="18" charset="0"/>
              </a:rPr>
              <a:t> and initiating synthesis of </a:t>
            </a:r>
            <a:r>
              <a:rPr lang="en-US" sz="1800" u="sng">
                <a:solidFill>
                  <a:srgbClr val="0B0080"/>
                </a:solidFill>
                <a:effectLst/>
                <a:latin typeface="Arial" panose="020B0604020202020204" pitchFamily="34" charset="0"/>
                <a:ea typeface="Times New Roman" panose="02020603050405020304" pitchFamily="18" charset="0"/>
                <a:hlinkClick r:id="rId25" tooltip="Prostaglandin E2"/>
              </a:rPr>
              <a:t>PGE</a:t>
            </a:r>
            <a:r>
              <a:rPr lang="en-US" sz="1800" u="sng" baseline="-25000">
                <a:solidFill>
                  <a:srgbClr val="0B0080"/>
                </a:solidFill>
                <a:effectLst/>
                <a:latin typeface="Arial" panose="020B0604020202020204" pitchFamily="34" charset="0"/>
                <a:ea typeface="Times New Roman" panose="02020603050405020304" pitchFamily="18" charset="0"/>
                <a:hlinkClick r:id="rId25" tooltip="Prostaglandin E2"/>
              </a:rPr>
              <a:t>2</a:t>
            </a:r>
            <a:r>
              <a:rPr lang="en-US" sz="1800">
                <a:solidFill>
                  <a:srgbClr val="252525"/>
                </a:solidFill>
                <a:effectLst/>
                <a:latin typeface="Arial" panose="020B0604020202020204" pitchFamily="34" charset="0"/>
                <a:ea typeface="Times New Roman" panose="02020603050405020304" pitchFamily="18" charset="0"/>
              </a:rPr>
              <a:t> in </a:t>
            </a:r>
            <a:r>
              <a:rPr lang="en-US" sz="1800" err="1">
                <a:solidFill>
                  <a:srgbClr val="252525"/>
                </a:solidFill>
                <a:effectLst/>
                <a:latin typeface="Arial" panose="020B0604020202020204" pitchFamily="34" charset="0"/>
                <a:ea typeface="Times New Roman" panose="02020603050405020304" pitchFamily="18" charset="0"/>
              </a:rPr>
              <a:t>the</a:t>
            </a:r>
            <a:r>
              <a:rPr lang="en-US" sz="1800" u="sng" err="1">
                <a:solidFill>
                  <a:srgbClr val="0B0080"/>
                </a:solidFill>
                <a:effectLst/>
                <a:latin typeface="Arial" panose="020B0604020202020204" pitchFamily="34" charset="0"/>
                <a:ea typeface="Times New Roman" panose="02020603050405020304" pitchFamily="18" charset="0"/>
                <a:hlinkClick r:id="rId26" tooltip="Hypothalamus"/>
              </a:rPr>
              <a:t>hypothalamus</a:t>
            </a:r>
            <a:r>
              <a:rPr lang="en-US" sz="1800">
                <a:solidFill>
                  <a:srgbClr val="252525"/>
                </a:solidFill>
                <a:effectLst/>
                <a:latin typeface="Arial" panose="020B0604020202020204" pitchFamily="34" charset="0"/>
                <a:ea typeface="Times New Roman" panose="02020603050405020304" pitchFamily="18" charset="0"/>
              </a:rPr>
              <a:t>, thereby changing the body's temperature setpoint. In muscle and fatty tissue, IL-6 stimulates energy mobilization that leads to increased body temperature. IL-6 can be secreted by </a:t>
            </a:r>
            <a:r>
              <a:rPr lang="en-US" sz="1800" u="sng">
                <a:solidFill>
                  <a:srgbClr val="0B0080"/>
                </a:solidFill>
                <a:effectLst/>
                <a:latin typeface="Arial" panose="020B0604020202020204" pitchFamily="34" charset="0"/>
                <a:ea typeface="Times New Roman" panose="02020603050405020304" pitchFamily="18" charset="0"/>
                <a:hlinkClick r:id="rId27" tooltip="Macrophages"/>
              </a:rPr>
              <a:t>macrophages</a:t>
            </a:r>
            <a:r>
              <a:rPr lang="en-US" sz="1800">
                <a:solidFill>
                  <a:srgbClr val="252525"/>
                </a:solidFill>
                <a:effectLst/>
                <a:latin typeface="Arial" panose="020B0604020202020204" pitchFamily="34" charset="0"/>
                <a:ea typeface="Times New Roman" panose="02020603050405020304" pitchFamily="18" charset="0"/>
              </a:rPr>
              <a:t> in response to specific microbial molecules, referred to as </a:t>
            </a:r>
            <a:r>
              <a:rPr lang="en-US" sz="1800" u="sng">
                <a:solidFill>
                  <a:srgbClr val="0B0080"/>
                </a:solidFill>
                <a:effectLst/>
                <a:latin typeface="Arial" panose="020B0604020202020204" pitchFamily="34" charset="0"/>
                <a:ea typeface="Times New Roman" panose="02020603050405020304" pitchFamily="18" charset="0"/>
                <a:hlinkClick r:id="rId28" tooltip="Pathogen"/>
              </a:rPr>
              <a:t>pathogen</a:t>
            </a:r>
            <a:r>
              <a:rPr lang="en-US" sz="1800">
                <a:solidFill>
                  <a:srgbClr val="252525"/>
                </a:solidFill>
                <a:effectLst/>
                <a:latin typeface="Arial" panose="020B0604020202020204" pitchFamily="34" charset="0"/>
                <a:ea typeface="Times New Roman" panose="02020603050405020304" pitchFamily="18" charset="0"/>
              </a:rPr>
              <a:t>-associated molecular patterns (</a:t>
            </a:r>
            <a:r>
              <a:rPr lang="en-US" sz="1800" u="sng">
                <a:solidFill>
                  <a:srgbClr val="0B0080"/>
                </a:solidFill>
                <a:effectLst/>
                <a:latin typeface="Arial" panose="020B0604020202020204" pitchFamily="34" charset="0"/>
                <a:ea typeface="Times New Roman" panose="02020603050405020304" pitchFamily="18" charset="0"/>
                <a:hlinkClick r:id="rId29" tooltip="Pathogen-associated molecular pattern"/>
              </a:rPr>
              <a:t>PAMPs</a:t>
            </a:r>
            <a:r>
              <a:rPr lang="en-US" sz="1800">
                <a:solidFill>
                  <a:srgbClr val="252525"/>
                </a:solidFill>
                <a:effectLst/>
                <a:latin typeface="Arial" panose="020B0604020202020204" pitchFamily="34" charset="0"/>
                <a:ea typeface="Times New Roman" panose="02020603050405020304" pitchFamily="18" charset="0"/>
              </a:rPr>
              <a:t>). These PAMPs bind to an important group of detection molecules of the </a:t>
            </a:r>
            <a:r>
              <a:rPr lang="en-US" sz="1800" u="sng">
                <a:solidFill>
                  <a:srgbClr val="0B0080"/>
                </a:solidFill>
                <a:effectLst/>
                <a:latin typeface="Arial" panose="020B0604020202020204" pitchFamily="34" charset="0"/>
                <a:ea typeface="Times New Roman" panose="02020603050405020304" pitchFamily="18" charset="0"/>
                <a:hlinkClick r:id="rId30" tooltip="Innate immune system"/>
              </a:rPr>
              <a:t>innate immune system</a:t>
            </a:r>
            <a:r>
              <a:rPr lang="en-US" sz="1800">
                <a:solidFill>
                  <a:srgbClr val="252525"/>
                </a:solidFill>
                <a:effectLst/>
                <a:latin typeface="Arial" panose="020B0604020202020204" pitchFamily="34" charset="0"/>
                <a:ea typeface="Times New Roman" panose="02020603050405020304" pitchFamily="18" charset="0"/>
              </a:rPr>
              <a:t>, called </a:t>
            </a:r>
            <a:r>
              <a:rPr lang="en-US" sz="1800" u="sng">
                <a:solidFill>
                  <a:srgbClr val="0B0080"/>
                </a:solidFill>
                <a:effectLst/>
                <a:latin typeface="Arial" panose="020B0604020202020204" pitchFamily="34" charset="0"/>
                <a:ea typeface="Times New Roman" panose="02020603050405020304" pitchFamily="18" charset="0"/>
                <a:hlinkClick r:id="rId31" tooltip="Pattern recognition receptor"/>
              </a:rPr>
              <a:t>pattern recognition receptors</a:t>
            </a:r>
            <a:r>
              <a:rPr lang="en-US" sz="1800">
                <a:solidFill>
                  <a:srgbClr val="252525"/>
                </a:solidFill>
                <a:effectLst/>
                <a:latin typeface="Arial" panose="020B0604020202020204" pitchFamily="34" charset="0"/>
                <a:ea typeface="Times New Roman" panose="02020603050405020304" pitchFamily="18" charset="0"/>
              </a:rPr>
              <a:t> (PRRs), including Toll-like receptors (</a:t>
            </a:r>
            <a:r>
              <a:rPr lang="en-US" sz="1800" u="sng">
                <a:solidFill>
                  <a:srgbClr val="0B0080"/>
                </a:solidFill>
                <a:effectLst/>
                <a:latin typeface="Arial" panose="020B0604020202020204" pitchFamily="34" charset="0"/>
                <a:ea typeface="Times New Roman" panose="02020603050405020304" pitchFamily="18" charset="0"/>
                <a:hlinkClick r:id="rId32" tooltip="Toll-like receptor"/>
              </a:rPr>
              <a:t>TLRs</a:t>
            </a:r>
            <a:r>
              <a:rPr lang="en-US" sz="1800">
                <a:solidFill>
                  <a:srgbClr val="252525"/>
                </a:solidFill>
                <a:effectLst/>
                <a:latin typeface="Arial" panose="020B0604020202020204" pitchFamily="34" charset="0"/>
                <a:ea typeface="Times New Roman" panose="02020603050405020304" pitchFamily="18" charset="0"/>
              </a:rPr>
              <a:t>). These are present on the cell surface and intracellular compartments and induce intracellular signaling cascades that give rise to inflammatory cytokine production.</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is also essential for </a:t>
            </a:r>
            <a:r>
              <a:rPr lang="en-US" sz="1800" u="sng">
                <a:solidFill>
                  <a:srgbClr val="0B0080"/>
                </a:solidFill>
                <a:effectLst/>
                <a:latin typeface="Arial" panose="020B0604020202020204" pitchFamily="34" charset="0"/>
                <a:ea typeface="Times New Roman" panose="02020603050405020304" pitchFamily="18" charset="0"/>
                <a:hlinkClick r:id="rId33" tooltip="Hybridoma"/>
              </a:rPr>
              <a:t>hybridoma</a:t>
            </a:r>
            <a:r>
              <a:rPr lang="en-US" sz="1800">
                <a:solidFill>
                  <a:srgbClr val="252525"/>
                </a:solidFill>
                <a:effectLst/>
                <a:latin typeface="Arial" panose="020B0604020202020204" pitchFamily="34" charset="0"/>
                <a:ea typeface="Times New Roman" panose="02020603050405020304" pitchFamily="18" charset="0"/>
              </a:rPr>
              <a:t> growth and is found in many supplemental cloning media such as </a:t>
            </a:r>
            <a:r>
              <a:rPr lang="en-US" sz="1800" u="sng" err="1">
                <a:solidFill>
                  <a:srgbClr val="A55858"/>
                </a:solidFill>
                <a:effectLst/>
                <a:latin typeface="Arial" panose="020B0604020202020204" pitchFamily="34" charset="0"/>
                <a:ea typeface="Times New Roman" panose="02020603050405020304" pitchFamily="18" charset="0"/>
                <a:hlinkClick r:id="rId34" tooltip="Briclone (page does not exist)"/>
              </a:rPr>
              <a:t>briclone</a:t>
            </a:r>
            <a:r>
              <a:rPr lang="en-US" sz="1800">
                <a:solidFill>
                  <a:srgbClr val="252525"/>
                </a:solidFill>
                <a:effectLst/>
                <a:latin typeface="Arial" panose="020B0604020202020204" pitchFamily="34" charset="0"/>
                <a:ea typeface="Times New Roman" panose="02020603050405020304" pitchFamily="18" charset="0"/>
              </a:rPr>
              <a:t>. Inhibitors of IL-6 (including </a:t>
            </a:r>
            <a:r>
              <a:rPr lang="en-US" sz="1800" u="sng">
                <a:solidFill>
                  <a:srgbClr val="0B0080"/>
                </a:solidFill>
                <a:effectLst/>
                <a:latin typeface="Arial" panose="020B0604020202020204" pitchFamily="34" charset="0"/>
                <a:ea typeface="Times New Roman" panose="02020603050405020304" pitchFamily="18" charset="0"/>
                <a:hlinkClick r:id="rId35" tooltip="Estrogen"/>
              </a:rPr>
              <a:t>estrogen</a:t>
            </a:r>
            <a:r>
              <a:rPr lang="en-US" sz="1800">
                <a:solidFill>
                  <a:srgbClr val="252525"/>
                </a:solidFill>
                <a:effectLst/>
                <a:latin typeface="Arial" panose="020B0604020202020204" pitchFamily="34" charset="0"/>
                <a:ea typeface="Times New Roman" panose="02020603050405020304" pitchFamily="18" charset="0"/>
              </a:rPr>
              <a:t>) are used to treat postmenopausal </a:t>
            </a:r>
            <a:r>
              <a:rPr lang="en-US" sz="1800" u="sng">
                <a:solidFill>
                  <a:srgbClr val="0B0080"/>
                </a:solidFill>
                <a:effectLst/>
                <a:latin typeface="Arial" panose="020B0604020202020204" pitchFamily="34" charset="0"/>
                <a:ea typeface="Times New Roman" panose="02020603050405020304" pitchFamily="18" charset="0"/>
                <a:hlinkClick r:id="rId36" tooltip="Osteoporosis"/>
              </a:rPr>
              <a:t>osteoporosis</a:t>
            </a:r>
            <a:r>
              <a:rPr lang="en-US" sz="1800">
                <a:solidFill>
                  <a:srgbClr val="252525"/>
                </a:solidFill>
                <a:effectLst/>
                <a:latin typeface="Arial" panose="020B0604020202020204" pitchFamily="34" charset="0"/>
                <a:ea typeface="Times New Roman" panose="02020603050405020304" pitchFamily="18" charset="0"/>
              </a:rPr>
              <a:t>. IL-6 is also produced by </a:t>
            </a:r>
            <a:r>
              <a:rPr lang="en-US" sz="1800" u="sng">
                <a:solidFill>
                  <a:srgbClr val="0B0080"/>
                </a:solidFill>
                <a:effectLst/>
                <a:latin typeface="Arial" panose="020B0604020202020204" pitchFamily="34" charset="0"/>
                <a:ea typeface="Times New Roman" panose="02020603050405020304" pitchFamily="18" charset="0"/>
                <a:hlinkClick r:id="rId37" tooltip="Adipocytes"/>
              </a:rPr>
              <a:t>adipocytes</a:t>
            </a:r>
            <a:r>
              <a:rPr lang="en-US" sz="1800">
                <a:solidFill>
                  <a:srgbClr val="252525"/>
                </a:solidFill>
                <a:effectLst/>
                <a:latin typeface="Arial" panose="020B0604020202020204" pitchFamily="34" charset="0"/>
                <a:ea typeface="Times New Roman" panose="02020603050405020304" pitchFamily="18" charset="0"/>
              </a:rPr>
              <a:t> and is thought to be a reason why obese individuals have higher </a:t>
            </a:r>
            <a:r>
              <a:rPr lang="en-US" sz="1800" err="1">
                <a:solidFill>
                  <a:srgbClr val="252525"/>
                </a:solidFill>
                <a:effectLst/>
                <a:latin typeface="Arial" panose="020B0604020202020204" pitchFamily="34" charset="0"/>
                <a:ea typeface="Times New Roman" panose="02020603050405020304" pitchFamily="18" charset="0"/>
              </a:rPr>
              <a:t>endogeneous</a:t>
            </a:r>
            <a:r>
              <a:rPr lang="en-US" sz="1800">
                <a:solidFill>
                  <a:srgbClr val="252525"/>
                </a:solidFill>
                <a:effectLst/>
                <a:latin typeface="Arial" panose="020B0604020202020204" pitchFamily="34" charset="0"/>
                <a:ea typeface="Times New Roman" panose="02020603050405020304" pitchFamily="18" charset="0"/>
              </a:rPr>
              <a:t> levels of </a:t>
            </a:r>
            <a:r>
              <a:rPr lang="en-US" sz="1800" u="sng">
                <a:solidFill>
                  <a:srgbClr val="0B0080"/>
                </a:solidFill>
                <a:effectLst/>
                <a:latin typeface="Arial" panose="020B0604020202020204" pitchFamily="34" charset="0"/>
                <a:ea typeface="Times New Roman" panose="02020603050405020304" pitchFamily="18" charset="0"/>
                <a:hlinkClick r:id="rId38" tooltip="C-reactive protein"/>
              </a:rPr>
              <a:t>CRP</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9"/>
              </a:rPr>
              <a:t>[4]</a:t>
            </a:r>
            <a:r>
              <a:rPr lang="en-US" sz="1800">
                <a:solidFill>
                  <a:srgbClr val="252525"/>
                </a:solidFill>
                <a:effectLst/>
                <a:latin typeface="Arial" panose="020B0604020202020204" pitchFamily="34" charset="0"/>
                <a:ea typeface="Times New Roman" panose="02020603050405020304" pitchFamily="18" charset="0"/>
              </a:rPr>
              <a:t> Intranasally administered IL-6 has been shown to improve sleep-associated </a:t>
            </a:r>
            <a:r>
              <a:rPr lang="en-US" sz="1800" u="sng">
                <a:solidFill>
                  <a:srgbClr val="0B0080"/>
                </a:solidFill>
                <a:effectLst/>
                <a:latin typeface="Arial" panose="020B0604020202020204" pitchFamily="34" charset="0"/>
                <a:ea typeface="Times New Roman" panose="02020603050405020304" pitchFamily="18" charset="0"/>
                <a:hlinkClick r:id="rId40" tooltip="Memory consolidation"/>
              </a:rPr>
              <a:t>consolidation</a:t>
            </a:r>
            <a:r>
              <a:rPr lang="en-US" sz="1800">
                <a:solidFill>
                  <a:srgbClr val="252525"/>
                </a:solidFill>
                <a:effectLst/>
                <a:latin typeface="Arial" panose="020B0604020202020204" pitchFamily="34" charset="0"/>
                <a:ea typeface="Times New Roman" panose="02020603050405020304" pitchFamily="18" charset="0"/>
              </a:rPr>
              <a:t> of emotional memories.</a:t>
            </a:r>
            <a:r>
              <a:rPr lang="en-US" sz="1800" u="sng" baseline="30000">
                <a:solidFill>
                  <a:srgbClr val="0B0080"/>
                </a:solidFill>
                <a:effectLst/>
                <a:latin typeface="Arial" panose="020B0604020202020204" pitchFamily="34" charset="0"/>
                <a:ea typeface="Times New Roman" panose="02020603050405020304" pitchFamily="18" charset="0"/>
                <a:hlinkClick r:id="rId41"/>
              </a:rPr>
              <a:t>[5]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is responsible for stimulating acute phase protein synthesis, as well as the production of </a:t>
            </a:r>
            <a:r>
              <a:rPr lang="en-US" sz="1800" u="sng">
                <a:solidFill>
                  <a:srgbClr val="0B0080"/>
                </a:solidFill>
                <a:effectLst/>
                <a:latin typeface="Arial" panose="020B0604020202020204" pitchFamily="34" charset="0"/>
                <a:ea typeface="Times New Roman" panose="02020603050405020304" pitchFamily="18" charset="0"/>
                <a:hlinkClick r:id="rId42" tooltip="Neutrophils"/>
              </a:rPr>
              <a:t>neutrophils</a:t>
            </a:r>
            <a:r>
              <a:rPr lang="en-US" sz="1800">
                <a:solidFill>
                  <a:srgbClr val="252525"/>
                </a:solidFill>
                <a:effectLst/>
                <a:latin typeface="Arial" panose="020B0604020202020204" pitchFamily="34" charset="0"/>
                <a:ea typeface="Times New Roman" panose="02020603050405020304" pitchFamily="18" charset="0"/>
              </a:rPr>
              <a:t> in the bone marrow. It supports the growth of </a:t>
            </a:r>
            <a:r>
              <a:rPr lang="en-US" sz="1800" u="sng">
                <a:solidFill>
                  <a:srgbClr val="0B0080"/>
                </a:solidFill>
                <a:effectLst/>
                <a:latin typeface="Arial" panose="020B0604020202020204" pitchFamily="34" charset="0"/>
                <a:ea typeface="Times New Roman" panose="02020603050405020304" pitchFamily="18" charset="0"/>
                <a:hlinkClick r:id="rId43" tooltip="B cells"/>
              </a:rPr>
              <a:t>B </a:t>
            </a:r>
            <a:r>
              <a:rPr lang="en-US" sz="1800" u="sng" err="1">
                <a:solidFill>
                  <a:srgbClr val="0B0080"/>
                </a:solidFill>
                <a:effectLst/>
                <a:latin typeface="Arial" panose="020B0604020202020204" pitchFamily="34" charset="0"/>
                <a:ea typeface="Times New Roman" panose="02020603050405020304" pitchFamily="18" charset="0"/>
                <a:hlinkClick r:id="rId43" tooltip="B cells"/>
              </a:rPr>
              <a:t>cells</a:t>
            </a:r>
            <a:r>
              <a:rPr lang="en-US" sz="1800" err="1">
                <a:solidFill>
                  <a:srgbClr val="252525"/>
                </a:solidFill>
                <a:effectLst/>
                <a:latin typeface="Arial" panose="020B0604020202020204" pitchFamily="34" charset="0"/>
                <a:ea typeface="Times New Roman" panose="02020603050405020304" pitchFamily="18" charset="0"/>
              </a:rPr>
              <a:t>and</a:t>
            </a:r>
            <a:r>
              <a:rPr lang="en-US" sz="1800">
                <a:solidFill>
                  <a:srgbClr val="252525"/>
                </a:solidFill>
                <a:effectLst/>
                <a:latin typeface="Arial" panose="020B0604020202020204" pitchFamily="34" charset="0"/>
                <a:ea typeface="Times New Roman" panose="02020603050405020304" pitchFamily="18" charset="0"/>
              </a:rPr>
              <a:t> is antagonistic to regulatory T cells.</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Role as myokine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4" tooltip="Edit section: Role as myokin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is also considered a </a:t>
            </a:r>
            <a:r>
              <a:rPr lang="en-US" sz="1800" u="sng">
                <a:solidFill>
                  <a:srgbClr val="0B0080"/>
                </a:solidFill>
                <a:effectLst/>
                <a:latin typeface="Arial" panose="020B0604020202020204" pitchFamily="34" charset="0"/>
                <a:ea typeface="Times New Roman" panose="02020603050405020304" pitchFamily="18" charset="0"/>
                <a:hlinkClick r:id="rId5" tooltip="Myokine"/>
              </a:rPr>
              <a:t>myokine</a:t>
            </a:r>
            <a:r>
              <a:rPr lang="en-US" sz="1800">
                <a:solidFill>
                  <a:srgbClr val="252525"/>
                </a:solidFill>
                <a:effectLst/>
                <a:latin typeface="Arial" panose="020B0604020202020204" pitchFamily="34" charset="0"/>
                <a:ea typeface="Times New Roman" panose="02020603050405020304" pitchFamily="18" charset="0"/>
              </a:rPr>
              <a:t>, a cytokine produced from muscle, and is elevated in response to muscle contraction.</a:t>
            </a:r>
            <a:r>
              <a:rPr lang="en-US" sz="1800" u="sng" baseline="30000">
                <a:solidFill>
                  <a:srgbClr val="0B0080"/>
                </a:solidFill>
                <a:effectLst/>
                <a:latin typeface="Arial" panose="020B0604020202020204" pitchFamily="34" charset="0"/>
                <a:ea typeface="Times New Roman" panose="02020603050405020304" pitchFamily="18" charset="0"/>
                <a:hlinkClick r:id="rId45"/>
              </a:rPr>
              <a:t>[6]</a:t>
            </a:r>
            <a:r>
              <a:rPr lang="en-US" sz="1800">
                <a:solidFill>
                  <a:srgbClr val="252525"/>
                </a:solidFill>
                <a:effectLst/>
                <a:latin typeface="Arial" panose="020B0604020202020204" pitchFamily="34" charset="0"/>
                <a:ea typeface="Times New Roman" panose="02020603050405020304" pitchFamily="18" charset="0"/>
              </a:rPr>
              <a:t> It is significantly elevated with exercise, and precedes the appearance of other cytokines in the circulation. During exercise, it is thought to act in a hormone-like manner to mobilize extracellular substrates and/or augment substrate delivery.</a:t>
            </a:r>
            <a:r>
              <a:rPr lang="en-US" sz="1800" u="sng" baseline="30000">
                <a:solidFill>
                  <a:srgbClr val="0B0080"/>
                </a:solidFill>
                <a:effectLst/>
                <a:latin typeface="Arial" panose="020B0604020202020204" pitchFamily="34" charset="0"/>
                <a:ea typeface="Times New Roman" panose="02020603050405020304" pitchFamily="18" charset="0"/>
                <a:hlinkClick r:id="rId46"/>
              </a:rPr>
              <a:t>[7]</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has extensive anti-inflammatory functions in its role as a </a:t>
            </a:r>
            <a:r>
              <a:rPr lang="en-US" sz="1800" u="sng">
                <a:solidFill>
                  <a:srgbClr val="0B0080"/>
                </a:solidFill>
                <a:effectLst/>
                <a:latin typeface="Arial" panose="020B0604020202020204" pitchFamily="34" charset="0"/>
                <a:ea typeface="Times New Roman" panose="02020603050405020304" pitchFamily="18" charset="0"/>
                <a:hlinkClick r:id="rId5" tooltip="Myokine"/>
              </a:rPr>
              <a:t>myokine</a:t>
            </a:r>
            <a:r>
              <a:rPr lang="en-US" sz="1800">
                <a:solidFill>
                  <a:srgbClr val="252525"/>
                </a:solidFill>
                <a:effectLst/>
                <a:latin typeface="Arial" panose="020B0604020202020204" pitchFamily="34" charset="0"/>
                <a:ea typeface="Times New Roman" panose="02020603050405020304" pitchFamily="18" charset="0"/>
              </a:rPr>
              <a:t>. IL-6 was the first myokine that was found to be secreted into the blood stream in response to muscle contractions.</a:t>
            </a:r>
            <a:r>
              <a:rPr lang="en-US" sz="1800" u="sng" baseline="30000">
                <a:solidFill>
                  <a:srgbClr val="0B0080"/>
                </a:solidFill>
                <a:effectLst/>
                <a:latin typeface="Arial" panose="020B0604020202020204" pitchFamily="34" charset="0"/>
                <a:ea typeface="Times New Roman" panose="02020603050405020304" pitchFamily="18" charset="0"/>
                <a:hlinkClick r:id="rId47"/>
              </a:rPr>
              <a:t>[8]</a:t>
            </a:r>
            <a:r>
              <a:rPr lang="en-US" sz="1800">
                <a:solidFill>
                  <a:srgbClr val="252525"/>
                </a:solidFill>
                <a:effectLst/>
                <a:latin typeface="Arial" panose="020B0604020202020204" pitchFamily="34" charset="0"/>
                <a:ea typeface="Times New Roman" panose="02020603050405020304" pitchFamily="18" charset="0"/>
              </a:rPr>
              <a:t> Aerobic exercise provokes a systemic cytokine response, including, for example, IL-6, IL-1 receptor antagonist (IL-1ra), and IL-10. IL-6 was serendipitously discovered as a myokine because of the observation that it increased in an exponential fashion proportional to the length of exercise and the amount of muscle mass engaged in the exercise. It has been consistently demonstrated that the plasma concentration of IL-6 increases during muscular exercise. This increase is followed by the appearance of IL-1ra and the anti-inflammatory cytokine IL-10. In general, the cytokine response to exercise and sepsis differs with regard to TNF-α. Thus, the cytokine response to exercise is not preceded by an increase in plasma-TNF-α. Following exercise, the basal plasma IL-6 concentration may increase up to 100-fold, but less dramatic increases are more frequent. The exercise-induced increase of plasma IL-6 occurs in an exponential manner and the peak IL-6 level is reached at the end of the exercise or shortly thereafter. It is the combination of mode, intensity, and duration of the exercise that determines the magnitude of the exercise-induced increase of plasma IL-6.</a:t>
            </a:r>
            <a:r>
              <a:rPr lang="en-US" sz="1800" u="sng" baseline="30000">
                <a:solidFill>
                  <a:srgbClr val="0B0080"/>
                </a:solidFill>
                <a:effectLst/>
                <a:latin typeface="Arial" panose="020B0604020202020204" pitchFamily="34" charset="0"/>
                <a:ea typeface="Times New Roman" panose="02020603050405020304" pitchFamily="18" charset="0"/>
                <a:hlinkClick r:id="rId48"/>
              </a:rPr>
              <a:t>[9]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had previously been classified as a proinflammatory cytokine. Therefore, it was first thought that the exercise-induced IL-6 response was related to muscle damage.</a:t>
            </a:r>
            <a:r>
              <a:rPr lang="en-US" sz="1800" u="sng" baseline="30000">
                <a:solidFill>
                  <a:srgbClr val="0B0080"/>
                </a:solidFill>
                <a:effectLst/>
                <a:latin typeface="Arial" panose="020B0604020202020204" pitchFamily="34" charset="0"/>
                <a:ea typeface="Times New Roman" panose="02020603050405020304" pitchFamily="18" charset="0"/>
                <a:hlinkClick r:id="rId49"/>
              </a:rPr>
              <a:t>[10]</a:t>
            </a:r>
            <a:r>
              <a:rPr lang="en-US" sz="1800">
                <a:solidFill>
                  <a:srgbClr val="252525"/>
                </a:solidFill>
                <a:effectLst/>
                <a:latin typeface="Arial" panose="020B0604020202020204" pitchFamily="34" charset="0"/>
                <a:ea typeface="Times New Roman" panose="02020603050405020304" pitchFamily="18" charset="0"/>
              </a:rPr>
              <a:t> However, it has become evident that eccentric exercise is not associated with a larger increase in plasma IL-6 than exercise involving concentric “nondamaging” muscle contractions. This finding clearly demonstrates that muscle damage is not required to provoke an increase in plasma IL-6 during exercise. As a matter of fact, eccentric exercise may result in a delayed peak and a much slower decrease of plasma IL-6 during recovery.</a:t>
            </a:r>
            <a:r>
              <a:rPr lang="en-US" sz="1800" u="sng" baseline="30000">
                <a:solidFill>
                  <a:srgbClr val="0B0080"/>
                </a:solidFill>
                <a:effectLst/>
                <a:latin typeface="Arial" panose="020B0604020202020204" pitchFamily="34" charset="0"/>
                <a:ea typeface="Times New Roman" panose="02020603050405020304" pitchFamily="18" charset="0"/>
                <a:hlinkClick r:id="rId50"/>
              </a:rPr>
              <a:t>[11]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Recent work has shown that both upstream and downstream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pathways for IL-6 differ markedly between myocytes and macrophages. It appears that unlike IL-6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in macrophages, which is dependent upon activation of the </a:t>
            </a:r>
            <a:r>
              <a:rPr lang="en-US" sz="1800" err="1">
                <a:solidFill>
                  <a:srgbClr val="252525"/>
                </a:solidFill>
                <a:effectLst/>
                <a:latin typeface="Arial" panose="020B0604020202020204" pitchFamily="34" charset="0"/>
                <a:ea typeface="Times New Roman" panose="02020603050405020304" pitchFamily="18" charset="0"/>
              </a:rPr>
              <a:t>NFκB</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pathway, intramuscular IL-6 expression is regulated by a network of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cascades, including the Ca2+/NFAT and glycogen/p38 MAPK pathways. Thus, when IL-6 is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in monocytes or macrophages, it creates a pro-inflammatory response, whereas IL-6 activation and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in muscle is totally independent of a preceding TNF-response or </a:t>
            </a:r>
            <a:r>
              <a:rPr lang="en-US" sz="1800" err="1">
                <a:solidFill>
                  <a:srgbClr val="252525"/>
                </a:solidFill>
                <a:effectLst/>
                <a:latin typeface="Arial" panose="020B0604020202020204" pitchFamily="34" charset="0"/>
                <a:ea typeface="Times New Roman" panose="02020603050405020304" pitchFamily="18" charset="0"/>
              </a:rPr>
              <a:t>NFκB</a:t>
            </a:r>
            <a:r>
              <a:rPr lang="en-US" sz="1800">
                <a:solidFill>
                  <a:srgbClr val="252525"/>
                </a:solidFill>
                <a:effectLst/>
                <a:latin typeface="Arial" panose="020B0604020202020204" pitchFamily="34" charset="0"/>
                <a:ea typeface="Times New Roman" panose="02020603050405020304" pitchFamily="18" charset="0"/>
              </a:rPr>
              <a:t> activation, and is anti-inflammatory.</a:t>
            </a:r>
            <a:r>
              <a:rPr lang="en-US" sz="1800" u="sng" baseline="30000">
                <a:solidFill>
                  <a:srgbClr val="0B0080"/>
                </a:solidFill>
                <a:effectLst/>
                <a:latin typeface="Arial" panose="020B0604020202020204" pitchFamily="34" charset="0"/>
                <a:ea typeface="Times New Roman" panose="02020603050405020304" pitchFamily="18" charset="0"/>
                <a:hlinkClick r:id="rId51"/>
              </a:rPr>
              <a:t>[12]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among an increasing number of other recently identified myokines, thus remains an important topic in </a:t>
            </a:r>
            <a:r>
              <a:rPr lang="en-US" sz="1800" u="sng">
                <a:solidFill>
                  <a:srgbClr val="0B0080"/>
                </a:solidFill>
                <a:effectLst/>
                <a:latin typeface="Arial" panose="020B0604020202020204" pitchFamily="34" charset="0"/>
                <a:ea typeface="Times New Roman" panose="02020603050405020304" pitchFamily="18" charset="0"/>
                <a:hlinkClick r:id="rId5" tooltip="Myokine"/>
              </a:rPr>
              <a:t>myokine</a:t>
            </a:r>
            <a:r>
              <a:rPr lang="en-US" sz="1800">
                <a:solidFill>
                  <a:srgbClr val="252525"/>
                </a:solidFill>
                <a:effectLst/>
                <a:latin typeface="Arial" panose="020B0604020202020204" pitchFamily="34" charset="0"/>
                <a:ea typeface="Times New Roman" panose="02020603050405020304" pitchFamily="18" charset="0"/>
              </a:rPr>
              <a:t> research. It appears in muscle tissue and in the circulation during exercise at levels up to one hundred times basal rates, as noted, and is seen as having a beneficial impact on health and bodily functioning when elevated in response to </a:t>
            </a:r>
            <a:r>
              <a:rPr lang="en-US" sz="1800" u="sng">
                <a:solidFill>
                  <a:srgbClr val="0B0080"/>
                </a:solidFill>
                <a:effectLst/>
                <a:latin typeface="Arial" panose="020B0604020202020204" pitchFamily="34" charset="0"/>
                <a:ea typeface="Times New Roman" panose="02020603050405020304" pitchFamily="18" charset="0"/>
                <a:hlinkClick r:id="rId52" tooltip="Physical exercise"/>
              </a:rPr>
              <a:t>physical exercise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3"/>
              </a:rPr>
              <a:t>[13]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Receptor</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4" tooltip="Edit section: Receptor"/>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Aft>
                <a:spcPts val="0"/>
              </a:spcAft>
            </a:pPr>
            <a:r>
              <a:rPr lang="en-US" sz="1800" i="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Main article: </a:t>
            </a:r>
            <a:r>
              <a:rPr lang="en-US" sz="1800" i="1"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5" tooltip="Interleukin-6 receptor"/>
              </a:rPr>
              <a:t>Interleukin-6 receptor</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signals through a cell-surface </a:t>
            </a:r>
            <a:r>
              <a:rPr lang="en-US" sz="1800" u="sng">
                <a:solidFill>
                  <a:srgbClr val="0B0080"/>
                </a:solidFill>
                <a:effectLst/>
                <a:latin typeface="Arial" panose="020B0604020202020204" pitchFamily="34" charset="0"/>
                <a:ea typeface="Times New Roman" panose="02020603050405020304" pitchFamily="18" charset="0"/>
                <a:hlinkClick r:id="rId56" tooltip="Type I cytokine receptor"/>
              </a:rPr>
              <a:t>type I cytokine receptor</a:t>
            </a:r>
            <a:r>
              <a:rPr lang="en-US" sz="1800">
                <a:solidFill>
                  <a:srgbClr val="252525"/>
                </a:solidFill>
                <a:effectLst/>
                <a:latin typeface="Arial" panose="020B0604020202020204" pitchFamily="34" charset="0"/>
                <a:ea typeface="Times New Roman" panose="02020603050405020304" pitchFamily="18" charset="0"/>
              </a:rPr>
              <a:t> complex consisting of the ligand-binding IL-6Rα chain (</a:t>
            </a:r>
            <a:r>
              <a:rPr lang="en-US" sz="1800" u="sng">
                <a:solidFill>
                  <a:srgbClr val="0B0080"/>
                </a:solidFill>
                <a:effectLst/>
                <a:latin typeface="Arial" panose="020B0604020202020204" pitchFamily="34" charset="0"/>
                <a:ea typeface="Times New Roman" panose="02020603050405020304" pitchFamily="18" charset="0"/>
                <a:hlinkClick r:id="rId57" tooltip="Cluster of differentiation"/>
              </a:rPr>
              <a:t>CD126</a:t>
            </a:r>
            <a:r>
              <a:rPr lang="en-US" sz="1800">
                <a:solidFill>
                  <a:srgbClr val="252525"/>
                </a:solidFill>
                <a:effectLst/>
                <a:latin typeface="Arial" panose="020B0604020202020204" pitchFamily="34" charset="0"/>
                <a:ea typeface="Times New Roman" panose="02020603050405020304" pitchFamily="18" charset="0"/>
              </a:rPr>
              <a:t>), and the signal-transducing component </a:t>
            </a:r>
            <a:r>
              <a:rPr lang="en-US" sz="1800" u="sng">
                <a:solidFill>
                  <a:srgbClr val="0B0080"/>
                </a:solidFill>
                <a:effectLst/>
                <a:latin typeface="Arial" panose="020B0604020202020204" pitchFamily="34" charset="0"/>
                <a:ea typeface="Times New Roman" panose="02020603050405020304" pitchFamily="18" charset="0"/>
                <a:hlinkClick r:id="rId58" tooltip="Gp130"/>
              </a:rPr>
              <a:t>gp130</a:t>
            </a:r>
            <a:r>
              <a:rPr lang="en-US" sz="1800">
                <a:solidFill>
                  <a:srgbClr val="252525"/>
                </a:solidFill>
                <a:effectLst/>
                <a:latin typeface="Arial" panose="020B0604020202020204" pitchFamily="34" charset="0"/>
                <a:ea typeface="Times New Roman" panose="02020603050405020304" pitchFamily="18" charset="0"/>
              </a:rPr>
              <a:t> (also called CD130). CD130 is the common signal transducer for several cytokines including </a:t>
            </a:r>
            <a:r>
              <a:rPr lang="en-US" sz="1800" u="sng">
                <a:solidFill>
                  <a:srgbClr val="0B0080"/>
                </a:solidFill>
                <a:effectLst/>
                <a:latin typeface="Arial" panose="020B0604020202020204" pitchFamily="34" charset="0"/>
                <a:ea typeface="Times New Roman" panose="02020603050405020304" pitchFamily="18" charset="0"/>
                <a:hlinkClick r:id="rId59" tooltip="Leukemia inhibitory factor"/>
              </a:rPr>
              <a:t>leukemia inhibitory factor</a:t>
            </a:r>
            <a:r>
              <a:rPr lang="en-US" sz="1800">
                <a:solidFill>
                  <a:srgbClr val="252525"/>
                </a:solidFill>
                <a:effectLst/>
                <a:latin typeface="Arial" panose="020B0604020202020204" pitchFamily="34" charset="0"/>
                <a:ea typeface="Times New Roman" panose="02020603050405020304" pitchFamily="18" charset="0"/>
              </a:rPr>
              <a:t> (LIF), </a:t>
            </a:r>
            <a:r>
              <a:rPr lang="en-US" sz="1800" u="sng">
                <a:solidFill>
                  <a:srgbClr val="0B0080"/>
                </a:solidFill>
                <a:effectLst/>
                <a:latin typeface="Arial" panose="020B0604020202020204" pitchFamily="34" charset="0"/>
                <a:ea typeface="Times New Roman" panose="02020603050405020304" pitchFamily="18" charset="0"/>
                <a:hlinkClick r:id="rId60" tooltip="Ciliary neurotropic factor"/>
              </a:rPr>
              <a:t>ciliary neurotropic factor</a:t>
            </a:r>
            <a:r>
              <a:rPr lang="en-US" sz="1800">
                <a:solidFill>
                  <a:srgbClr val="252525"/>
                </a:solidFill>
                <a:effectLst/>
                <a:latin typeface="Arial" panose="020B0604020202020204" pitchFamily="34" charset="0"/>
                <a:ea typeface="Times New Roman" panose="02020603050405020304" pitchFamily="18" charset="0"/>
              </a:rPr>
              <a:t>, </a:t>
            </a:r>
            <a:r>
              <a:rPr lang="en-US" sz="1800" u="sng" err="1">
                <a:solidFill>
                  <a:srgbClr val="0B0080"/>
                </a:solidFill>
                <a:effectLst/>
                <a:latin typeface="Arial" panose="020B0604020202020204" pitchFamily="34" charset="0"/>
                <a:ea typeface="Times New Roman" panose="02020603050405020304" pitchFamily="18" charset="0"/>
                <a:hlinkClick r:id="rId61" tooltip="Oncostatin M"/>
              </a:rPr>
              <a:t>oncostatin</a:t>
            </a:r>
            <a:r>
              <a:rPr lang="en-US" sz="1800" u="sng">
                <a:solidFill>
                  <a:srgbClr val="0B0080"/>
                </a:solidFill>
                <a:effectLst/>
                <a:latin typeface="Arial" panose="020B0604020202020204" pitchFamily="34" charset="0"/>
                <a:ea typeface="Times New Roman" panose="02020603050405020304" pitchFamily="18" charset="0"/>
                <a:hlinkClick r:id="rId61" tooltip="Oncostatin M"/>
              </a:rPr>
              <a:t> M</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62" tooltip="Interleukin 11"/>
              </a:rPr>
              <a:t>IL-11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3" tooltip="Cardiotrophin-1"/>
              </a:rPr>
              <a:t>cardiotrophin-1</a:t>
            </a:r>
            <a:r>
              <a:rPr lang="en-US" sz="1800">
                <a:solidFill>
                  <a:srgbClr val="252525"/>
                </a:solidFill>
                <a:effectLst/>
                <a:latin typeface="Arial" panose="020B0604020202020204" pitchFamily="34" charset="0"/>
                <a:ea typeface="Times New Roman" panose="02020603050405020304" pitchFamily="18" charset="0"/>
              </a:rPr>
              <a:t>, and is almost ubiquitously expressed in most tissues. In contrast, the expression of CD126 is restricted to certain tissues. As IL-6 interacts with its receptor, it triggers the gp130 and IL-6R proteins to form a complex, thus activating the receptor. These complexes bring together </a:t>
            </a:r>
            <a:r>
              <a:rPr lang="en-US" sz="1800" err="1">
                <a:solidFill>
                  <a:srgbClr val="252525"/>
                </a:solidFill>
                <a:effectLst/>
                <a:latin typeface="Arial" panose="020B0604020202020204" pitchFamily="34" charset="0"/>
                <a:ea typeface="Times New Roman" panose="02020603050405020304" pitchFamily="18" charset="0"/>
              </a:rPr>
              <a:t>the</a:t>
            </a:r>
            <a:r>
              <a:rPr lang="en-US" sz="1800" u="sng" err="1">
                <a:solidFill>
                  <a:srgbClr val="0B0080"/>
                </a:solidFill>
                <a:effectLst/>
                <a:latin typeface="Arial" panose="020B0604020202020204" pitchFamily="34" charset="0"/>
                <a:ea typeface="Times New Roman" panose="02020603050405020304" pitchFamily="18" charset="0"/>
                <a:hlinkClick r:id="rId64" tooltip="Intracellular"/>
              </a:rPr>
              <a:t>intracellular</a:t>
            </a:r>
            <a:r>
              <a:rPr lang="en-US" sz="1800">
                <a:solidFill>
                  <a:srgbClr val="252525"/>
                </a:solidFill>
                <a:effectLst/>
                <a:latin typeface="Arial" panose="020B0604020202020204" pitchFamily="34" charset="0"/>
                <a:ea typeface="Times New Roman" panose="02020603050405020304" pitchFamily="18" charset="0"/>
              </a:rPr>
              <a:t> regions of gp130 to initiate a signal transduction cascade through certain </a:t>
            </a:r>
            <a:r>
              <a:rPr lang="en-US" sz="1800" u="sng">
                <a:solidFill>
                  <a:srgbClr val="0B0080"/>
                </a:solidFill>
                <a:effectLst/>
                <a:latin typeface="Arial" panose="020B0604020202020204" pitchFamily="34" charset="0"/>
                <a:ea typeface="Times New Roman" panose="02020603050405020304" pitchFamily="18" charset="0"/>
                <a:hlinkClick r:id="rId65" tooltip="Transcription factors"/>
              </a:rPr>
              <a:t>transcription factors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66" tooltip="Janus kinase"/>
              </a:rPr>
              <a:t>Janus kinases</a:t>
            </a:r>
            <a:r>
              <a:rPr lang="en-US" sz="1800">
                <a:solidFill>
                  <a:srgbClr val="252525"/>
                </a:solidFill>
                <a:effectLst/>
                <a:latin typeface="Arial" panose="020B0604020202020204" pitchFamily="34" charset="0"/>
                <a:ea typeface="Times New Roman" panose="02020603050405020304" pitchFamily="18" charset="0"/>
              </a:rPr>
              <a:t> (JAKs) and Signal Transducers and Activators of Transcription (</a:t>
            </a:r>
            <a:r>
              <a:rPr lang="en-US" sz="1800" u="sng">
                <a:solidFill>
                  <a:srgbClr val="0B0080"/>
                </a:solidFill>
                <a:effectLst/>
                <a:latin typeface="Arial" panose="020B0604020202020204" pitchFamily="34" charset="0"/>
                <a:ea typeface="Times New Roman" panose="02020603050405020304" pitchFamily="18" charset="0"/>
                <a:hlinkClick r:id="rId67" tooltip="STAT protein"/>
              </a:rPr>
              <a:t>STATs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68"/>
              </a:rPr>
              <a:t>[14]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is probably the best-studied of the cytokines that use gp130, also known as IL-6 signal transducer (IL6ST), in their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complexes. Other cytokines that signal through receptors containing gp130 </a:t>
            </a:r>
            <a:r>
              <a:rPr lang="en-US" sz="1800" err="1">
                <a:solidFill>
                  <a:srgbClr val="252525"/>
                </a:solidFill>
                <a:effectLst/>
                <a:latin typeface="Arial" panose="020B0604020202020204" pitchFamily="34" charset="0"/>
                <a:ea typeface="Times New Roman" panose="02020603050405020304" pitchFamily="18" charset="0"/>
              </a:rPr>
              <a:t>are</a:t>
            </a:r>
            <a:r>
              <a:rPr lang="en-US" sz="1800" u="sng" err="1">
                <a:solidFill>
                  <a:srgbClr val="0B0080"/>
                </a:solidFill>
                <a:effectLst/>
                <a:latin typeface="Arial" panose="020B0604020202020204" pitchFamily="34" charset="0"/>
                <a:ea typeface="Times New Roman" panose="02020603050405020304" pitchFamily="18" charset="0"/>
                <a:hlinkClick r:id="rId62" tooltip="Interleukin 11"/>
              </a:rPr>
              <a:t>Interleukin</a:t>
            </a:r>
            <a:r>
              <a:rPr lang="en-US" sz="1800" u="sng">
                <a:solidFill>
                  <a:srgbClr val="0B0080"/>
                </a:solidFill>
                <a:effectLst/>
                <a:latin typeface="Arial" panose="020B0604020202020204" pitchFamily="34" charset="0"/>
                <a:ea typeface="Times New Roman" panose="02020603050405020304" pitchFamily="18" charset="0"/>
                <a:hlinkClick r:id="rId62" tooltip="Interleukin 11"/>
              </a:rPr>
              <a:t> 11</a:t>
            </a:r>
            <a:r>
              <a:rPr lang="en-US" sz="1800">
                <a:solidFill>
                  <a:srgbClr val="252525"/>
                </a:solidFill>
                <a:effectLst/>
                <a:latin typeface="Arial" panose="020B0604020202020204" pitchFamily="34" charset="0"/>
                <a:ea typeface="Times New Roman" panose="02020603050405020304" pitchFamily="18" charset="0"/>
              </a:rPr>
              <a:t> (IL-11), </a:t>
            </a:r>
            <a:r>
              <a:rPr lang="en-US" sz="1800" u="sng">
                <a:solidFill>
                  <a:srgbClr val="0B0080"/>
                </a:solidFill>
                <a:effectLst/>
                <a:latin typeface="Arial" panose="020B0604020202020204" pitchFamily="34" charset="0"/>
                <a:ea typeface="Times New Roman" panose="02020603050405020304" pitchFamily="18" charset="0"/>
                <a:hlinkClick r:id="rId69" tooltip="Interleukin 27"/>
              </a:rPr>
              <a:t>Interleukin 27</a:t>
            </a:r>
            <a:r>
              <a:rPr lang="en-US" sz="1800">
                <a:solidFill>
                  <a:srgbClr val="252525"/>
                </a:solidFill>
                <a:effectLst/>
                <a:latin typeface="Arial" panose="020B0604020202020204" pitchFamily="34" charset="0"/>
                <a:ea typeface="Times New Roman" panose="02020603050405020304" pitchFamily="18" charset="0"/>
              </a:rPr>
              <a:t> (IL-27), </a:t>
            </a:r>
            <a:r>
              <a:rPr lang="en-US" sz="1800" u="sng">
                <a:solidFill>
                  <a:srgbClr val="0B0080"/>
                </a:solidFill>
                <a:effectLst/>
                <a:latin typeface="Arial" panose="020B0604020202020204" pitchFamily="34" charset="0"/>
                <a:ea typeface="Times New Roman" panose="02020603050405020304" pitchFamily="18" charset="0"/>
                <a:hlinkClick r:id="rId70" tooltip="Ciliary neurotrophic factor"/>
              </a:rPr>
              <a:t>ciliary neurotrophic factor</a:t>
            </a:r>
            <a:r>
              <a:rPr lang="en-US" sz="1800">
                <a:solidFill>
                  <a:srgbClr val="252525"/>
                </a:solidFill>
                <a:effectLst/>
                <a:latin typeface="Arial" panose="020B0604020202020204" pitchFamily="34" charset="0"/>
                <a:ea typeface="Times New Roman" panose="02020603050405020304" pitchFamily="18" charset="0"/>
              </a:rPr>
              <a:t> (CNTF), </a:t>
            </a:r>
            <a:r>
              <a:rPr lang="en-US" sz="1800" u="sng">
                <a:solidFill>
                  <a:srgbClr val="0B0080"/>
                </a:solidFill>
                <a:effectLst/>
                <a:latin typeface="Arial" panose="020B0604020202020204" pitchFamily="34" charset="0"/>
                <a:ea typeface="Times New Roman" panose="02020603050405020304" pitchFamily="18" charset="0"/>
                <a:hlinkClick r:id="rId63" tooltip="Cardiotrophin-1"/>
              </a:rPr>
              <a:t>cardiotrophin-1</a:t>
            </a:r>
            <a:r>
              <a:rPr lang="en-US" sz="1800">
                <a:solidFill>
                  <a:srgbClr val="252525"/>
                </a:solidFill>
                <a:effectLst/>
                <a:latin typeface="Arial" panose="020B0604020202020204" pitchFamily="34" charset="0"/>
                <a:ea typeface="Times New Roman" panose="02020603050405020304" pitchFamily="18" charset="0"/>
              </a:rPr>
              <a:t> (CT-1), </a:t>
            </a:r>
            <a:r>
              <a:rPr lang="en-US" sz="1800" u="sng" err="1">
                <a:solidFill>
                  <a:srgbClr val="0B0080"/>
                </a:solidFill>
                <a:effectLst/>
                <a:latin typeface="Arial" panose="020B0604020202020204" pitchFamily="34" charset="0"/>
                <a:ea typeface="Times New Roman" panose="02020603050405020304" pitchFamily="18" charset="0"/>
                <a:hlinkClick r:id="rId71" tooltip="CLCF1"/>
              </a:rPr>
              <a:t>cardiotrophin</a:t>
            </a:r>
            <a:r>
              <a:rPr lang="en-US" sz="1800" u="sng">
                <a:solidFill>
                  <a:srgbClr val="0B0080"/>
                </a:solidFill>
                <a:effectLst/>
                <a:latin typeface="Arial" panose="020B0604020202020204" pitchFamily="34" charset="0"/>
                <a:ea typeface="Times New Roman" panose="02020603050405020304" pitchFamily="18" charset="0"/>
                <a:hlinkClick r:id="rId71" tooltip="CLCF1"/>
              </a:rPr>
              <a:t>-like cytokine</a:t>
            </a:r>
            <a:r>
              <a:rPr lang="en-US" sz="1800">
                <a:solidFill>
                  <a:srgbClr val="252525"/>
                </a:solidFill>
                <a:effectLst/>
                <a:latin typeface="Arial" panose="020B0604020202020204" pitchFamily="34" charset="0"/>
                <a:ea typeface="Times New Roman" panose="02020603050405020304" pitchFamily="18" charset="0"/>
              </a:rPr>
              <a:t> (CLC), </a:t>
            </a:r>
            <a:r>
              <a:rPr lang="en-US" sz="1800" u="sng">
                <a:solidFill>
                  <a:srgbClr val="0B0080"/>
                </a:solidFill>
                <a:effectLst/>
                <a:latin typeface="Arial" panose="020B0604020202020204" pitchFamily="34" charset="0"/>
                <a:ea typeface="Times New Roman" panose="02020603050405020304" pitchFamily="18" charset="0"/>
                <a:hlinkClick r:id="rId59" tooltip="Leukemia inhibitory factor"/>
              </a:rPr>
              <a:t>leukemia inhibitory factor</a:t>
            </a:r>
            <a:r>
              <a:rPr lang="en-US" sz="1800">
                <a:solidFill>
                  <a:srgbClr val="252525"/>
                </a:solidFill>
                <a:effectLst/>
                <a:latin typeface="Arial" panose="020B0604020202020204" pitchFamily="34" charset="0"/>
                <a:ea typeface="Times New Roman" panose="02020603050405020304" pitchFamily="18" charset="0"/>
              </a:rPr>
              <a:t> (LIF), </a:t>
            </a:r>
            <a:r>
              <a:rPr lang="en-US" sz="1800" u="sng" err="1">
                <a:solidFill>
                  <a:srgbClr val="0B0080"/>
                </a:solidFill>
                <a:effectLst/>
                <a:latin typeface="Arial" panose="020B0604020202020204" pitchFamily="34" charset="0"/>
                <a:ea typeface="Times New Roman" panose="02020603050405020304" pitchFamily="18" charset="0"/>
                <a:hlinkClick r:id="rId61" tooltip="Oncostatin M"/>
              </a:rPr>
              <a:t>oncostatin</a:t>
            </a:r>
            <a:r>
              <a:rPr lang="en-US" sz="1800" u="sng">
                <a:solidFill>
                  <a:srgbClr val="0B0080"/>
                </a:solidFill>
                <a:effectLst/>
                <a:latin typeface="Arial" panose="020B0604020202020204" pitchFamily="34" charset="0"/>
                <a:ea typeface="Times New Roman" panose="02020603050405020304" pitchFamily="18" charset="0"/>
                <a:hlinkClick r:id="rId61" tooltip="Oncostatin M"/>
              </a:rPr>
              <a:t> M</a:t>
            </a:r>
            <a:r>
              <a:rPr lang="en-US" sz="1800">
                <a:solidFill>
                  <a:srgbClr val="252525"/>
                </a:solidFill>
                <a:effectLst/>
                <a:latin typeface="Arial" panose="020B0604020202020204" pitchFamily="34" charset="0"/>
                <a:ea typeface="Times New Roman" panose="02020603050405020304" pitchFamily="18" charset="0"/>
              </a:rPr>
              <a:t> (OSM), </a:t>
            </a:r>
            <a:r>
              <a:rPr lang="en-US" sz="1800" u="sng">
                <a:solidFill>
                  <a:srgbClr val="0B0080"/>
                </a:solidFill>
                <a:effectLst/>
                <a:latin typeface="Arial" panose="020B0604020202020204" pitchFamily="34" charset="0"/>
                <a:ea typeface="Times New Roman" panose="02020603050405020304" pitchFamily="18" charset="0"/>
                <a:hlinkClick r:id="rId72" tooltip="Kaposi's sarcoma-associated herpesvirus"/>
              </a:rPr>
              <a:t>Kaposi's sarcoma-associated herpesvirus</a:t>
            </a:r>
            <a:r>
              <a:rPr lang="en-US" sz="1800">
                <a:solidFill>
                  <a:srgbClr val="252525"/>
                </a:solidFill>
                <a:effectLst/>
                <a:latin typeface="Arial" panose="020B0604020202020204" pitchFamily="34" charset="0"/>
                <a:ea typeface="Times New Roman" panose="02020603050405020304" pitchFamily="18" charset="0"/>
              </a:rPr>
              <a:t> interleukin 6-like protein (</a:t>
            </a:r>
            <a:r>
              <a:rPr lang="en-US" sz="1800" u="sng">
                <a:solidFill>
                  <a:srgbClr val="A55858"/>
                </a:solidFill>
                <a:effectLst/>
                <a:latin typeface="Arial" panose="020B0604020202020204" pitchFamily="34" charset="0"/>
                <a:ea typeface="Times New Roman" panose="02020603050405020304" pitchFamily="18" charset="0"/>
                <a:hlinkClick r:id="rId73" tooltip="KSHV-IL6 (page does not exist)"/>
              </a:rPr>
              <a:t>KSHV-IL6</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4"/>
              </a:rPr>
              <a:t>[15]</a:t>
            </a:r>
            <a:r>
              <a:rPr lang="en-US" sz="1800">
                <a:solidFill>
                  <a:srgbClr val="252525"/>
                </a:solidFill>
                <a:effectLst/>
                <a:latin typeface="Arial" panose="020B0604020202020204" pitchFamily="34" charset="0"/>
                <a:ea typeface="Times New Roman" panose="02020603050405020304" pitchFamily="18" charset="0"/>
              </a:rPr>
              <a:t> These cytokines are commonly referred to as the </a:t>
            </a:r>
            <a:r>
              <a:rPr lang="en-US" sz="1800" i="1">
                <a:solidFill>
                  <a:srgbClr val="252525"/>
                </a:solidFill>
                <a:effectLst/>
                <a:latin typeface="Arial" panose="020B0604020202020204" pitchFamily="34" charset="0"/>
                <a:ea typeface="Times New Roman" panose="02020603050405020304" pitchFamily="18" charset="0"/>
              </a:rPr>
              <a:t>IL-6 like</a:t>
            </a:r>
            <a:r>
              <a:rPr lang="en-US" sz="1800">
                <a:solidFill>
                  <a:srgbClr val="252525"/>
                </a:solidFill>
                <a:effectLst/>
                <a:latin typeface="Arial" panose="020B0604020202020204" pitchFamily="34" charset="0"/>
                <a:ea typeface="Times New Roman" panose="02020603050405020304" pitchFamily="18" charset="0"/>
              </a:rPr>
              <a:t> or </a:t>
            </a:r>
            <a:r>
              <a:rPr lang="en-US" sz="1800" i="1">
                <a:solidFill>
                  <a:srgbClr val="252525"/>
                </a:solidFill>
                <a:effectLst/>
                <a:latin typeface="Arial" panose="020B0604020202020204" pitchFamily="34" charset="0"/>
                <a:ea typeface="Times New Roman" panose="02020603050405020304" pitchFamily="18" charset="0"/>
              </a:rPr>
              <a:t>gp130 </a:t>
            </a:r>
            <a:r>
              <a:rPr lang="en-US" sz="1800" i="1" err="1">
                <a:solidFill>
                  <a:srgbClr val="252525"/>
                </a:solidFill>
                <a:effectLst/>
                <a:latin typeface="Arial" panose="020B0604020202020204" pitchFamily="34" charset="0"/>
                <a:ea typeface="Times New Roman" panose="02020603050405020304" pitchFamily="18" charset="0"/>
              </a:rPr>
              <a:t>utilising</a:t>
            </a:r>
            <a:r>
              <a:rPr lang="en-US" sz="1800">
                <a:solidFill>
                  <a:srgbClr val="252525"/>
                </a:solidFill>
                <a:effectLst/>
                <a:latin typeface="Arial" panose="020B0604020202020204" pitchFamily="34" charset="0"/>
                <a:ea typeface="Times New Roman" panose="02020603050405020304" pitchFamily="18" charset="0"/>
              </a:rPr>
              <a:t> cytokines </a:t>
            </a:r>
            <a:r>
              <a:rPr lang="en-US" sz="1800" u="sng" baseline="30000">
                <a:solidFill>
                  <a:srgbClr val="0B0080"/>
                </a:solidFill>
                <a:effectLst/>
                <a:latin typeface="Arial" panose="020B0604020202020204" pitchFamily="34" charset="0"/>
                <a:ea typeface="Times New Roman" panose="02020603050405020304" pitchFamily="18" charset="0"/>
                <a:hlinkClick r:id="rId75"/>
              </a:rPr>
              <a:t>[16]</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addition to the membrane-bound receptor, a soluble form of IL-6R (sIL-6R) has been purified from human serum and urine. Many neuronal cells are unresponsive to stimulation by IL-6 alone, but differentiation and survival of neuronal cells can be mediated through the action of sIL-6R. The sIL-6R/IL-6 complex can stimulate neurites outgrowth and promote survival of neurons and, hence, may be important in nerve regeneration through remyelination.</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Interactions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76" tooltip="Edit section: Intera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Interleukin 6 has been shown to </a:t>
            </a:r>
            <a:r>
              <a:rPr lang="en-US" sz="1800" u="sng">
                <a:solidFill>
                  <a:srgbClr val="0B0080"/>
                </a:solidFill>
                <a:effectLst/>
                <a:latin typeface="Arial" panose="020B0604020202020204" pitchFamily="34" charset="0"/>
                <a:ea typeface="Times New Roman" panose="02020603050405020304" pitchFamily="18" charset="0"/>
                <a:hlinkClick r:id="rId77" tooltip="Protein-protein interaction"/>
              </a:rPr>
              <a:t>interact</a:t>
            </a:r>
            <a:r>
              <a:rPr lang="en-US" sz="1800">
                <a:solidFill>
                  <a:srgbClr val="252525"/>
                </a:solidFill>
                <a:effectLst/>
                <a:latin typeface="Arial" panose="020B0604020202020204" pitchFamily="34" charset="0"/>
                <a:ea typeface="Times New Roman" panose="02020603050405020304" pitchFamily="18" charset="0"/>
              </a:rPr>
              <a:t> with </a:t>
            </a:r>
            <a:r>
              <a:rPr lang="en-US" sz="1800" u="sng">
                <a:solidFill>
                  <a:srgbClr val="0B0080"/>
                </a:solidFill>
                <a:effectLst/>
                <a:latin typeface="Arial" panose="020B0604020202020204" pitchFamily="34" charset="0"/>
                <a:ea typeface="Times New Roman" panose="02020603050405020304" pitchFamily="18" charset="0"/>
                <a:hlinkClick r:id="rId55" tooltip="Interleukin-6 receptor"/>
              </a:rPr>
              <a:t>interleukin-6 receptor</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8"/>
              </a:rPr>
              <a:t>[17]</a:t>
            </a:r>
            <a:r>
              <a:rPr lang="en-US" sz="1800" u="sng" baseline="30000">
                <a:solidFill>
                  <a:srgbClr val="0B0080"/>
                </a:solidFill>
                <a:effectLst/>
                <a:latin typeface="Arial" panose="020B0604020202020204" pitchFamily="34" charset="0"/>
                <a:ea typeface="Times New Roman" panose="02020603050405020304" pitchFamily="18" charset="0"/>
                <a:hlinkClick r:id="rId79"/>
              </a:rPr>
              <a:t>[18]</a:t>
            </a:r>
            <a:r>
              <a:rPr lang="en-US" sz="1800" u="sng" baseline="30000">
                <a:solidFill>
                  <a:srgbClr val="0B0080"/>
                </a:solidFill>
                <a:effectLst/>
                <a:latin typeface="Arial" panose="020B0604020202020204" pitchFamily="34" charset="0"/>
                <a:ea typeface="Times New Roman" panose="02020603050405020304" pitchFamily="18" charset="0"/>
                <a:hlinkClick r:id="rId80"/>
              </a:rPr>
              <a:t>[19]</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81" tooltip="Glycoprotein 130"/>
              </a:rPr>
              <a:t>glycoprotein 130</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82"/>
              </a:rPr>
              <a:t>[20]</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Role in disease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83" tooltip="Edit section: Role in diseas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stimulates the inflammatory and auto-immune processes in many diseases such as </a:t>
            </a:r>
            <a:r>
              <a:rPr lang="en-US" sz="1800" u="sng">
                <a:solidFill>
                  <a:srgbClr val="0B0080"/>
                </a:solidFill>
                <a:effectLst/>
                <a:latin typeface="Arial" panose="020B0604020202020204" pitchFamily="34" charset="0"/>
                <a:ea typeface="Times New Roman" panose="02020603050405020304" pitchFamily="18" charset="0"/>
                <a:hlinkClick r:id="rId84" tooltip="Diabetes"/>
              </a:rPr>
              <a:t>diabetes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85"/>
              </a:rPr>
              <a:t>[21]</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86" tooltip="Atherosclerosis"/>
              </a:rPr>
              <a:t>atherosclerosis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87"/>
              </a:rPr>
              <a:t>[22]</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88" tooltip="Major depressive disorder"/>
              </a:rPr>
              <a:t>depression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89"/>
              </a:rPr>
              <a:t>[23]</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0" tooltip="Alzheimer's Disease"/>
              </a:rPr>
              <a:t>Alzheimer's Disease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1"/>
              </a:rPr>
              <a:t>[24]</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2" tooltip="Systemic lupus erythematosus"/>
              </a:rPr>
              <a:t>systemic lupus erythematosus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3"/>
              </a:rPr>
              <a:t>[25]</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4" tooltip="Multiple myeloma"/>
              </a:rPr>
              <a:t>multiple myeloma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5"/>
              </a:rPr>
              <a:t>[26]</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96" tooltip="Prostate cancer"/>
              </a:rPr>
              <a:t>prostate cancer</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7"/>
              </a:rPr>
              <a:t>[27]</a:t>
            </a:r>
            <a:r>
              <a:rPr lang="en-US" sz="1800">
                <a:solidFill>
                  <a:srgbClr val="252525"/>
                </a:solidFill>
                <a:effectLst/>
                <a:latin typeface="Arial" panose="020B0604020202020204" pitchFamily="34" charset="0"/>
                <a:ea typeface="Times New Roman" panose="02020603050405020304" pitchFamily="18" charset="0"/>
              </a:rPr>
              <a:t> </a:t>
            </a:r>
            <a:r>
              <a:rPr lang="en-US" sz="1800" u="sng" err="1">
                <a:solidFill>
                  <a:srgbClr val="0B0080"/>
                </a:solidFill>
                <a:effectLst/>
                <a:latin typeface="Arial" panose="020B0604020202020204" pitchFamily="34" charset="0"/>
                <a:ea typeface="Times New Roman" panose="02020603050405020304" pitchFamily="18" charset="0"/>
                <a:hlinkClick r:id="rId98" tooltip="Behçet's disease"/>
              </a:rPr>
              <a:t>Behçet's</a:t>
            </a:r>
            <a:r>
              <a:rPr lang="en-US" sz="1800" u="sng">
                <a:solidFill>
                  <a:srgbClr val="0B0080"/>
                </a:solidFill>
                <a:effectLst/>
                <a:latin typeface="Arial" panose="020B0604020202020204" pitchFamily="34" charset="0"/>
                <a:ea typeface="Times New Roman" panose="02020603050405020304" pitchFamily="18" charset="0"/>
                <a:hlinkClick r:id="rId98" tooltip="Behçet's disease"/>
              </a:rPr>
              <a:t> disease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9"/>
              </a:rPr>
              <a:t>[28]</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00"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01"/>
              </a:rPr>
              <a:t>[29]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Advanced/</a:t>
            </a:r>
            <a:r>
              <a:rPr lang="en-US" sz="1800" u="sng">
                <a:solidFill>
                  <a:srgbClr val="0B0080"/>
                </a:solidFill>
                <a:effectLst/>
                <a:latin typeface="Arial" panose="020B0604020202020204" pitchFamily="34" charset="0"/>
                <a:ea typeface="Times New Roman" panose="02020603050405020304" pitchFamily="18" charset="0"/>
                <a:hlinkClick r:id="rId102" tooltip="Metastatic cancer"/>
              </a:rPr>
              <a:t>metastatic cancer</a:t>
            </a:r>
            <a:r>
              <a:rPr lang="en-US" sz="1800">
                <a:solidFill>
                  <a:srgbClr val="252525"/>
                </a:solidFill>
                <a:effectLst/>
                <a:latin typeface="Arial" panose="020B0604020202020204" pitchFamily="34" charset="0"/>
                <a:ea typeface="Times New Roman" panose="02020603050405020304" pitchFamily="18" charset="0"/>
              </a:rPr>
              <a:t> patients have higher levels of IL-6 in their blood.</a:t>
            </a:r>
            <a:r>
              <a:rPr lang="en-US" sz="1800" u="sng" baseline="30000">
                <a:solidFill>
                  <a:srgbClr val="0B0080"/>
                </a:solidFill>
                <a:effectLst/>
                <a:latin typeface="Arial" panose="020B0604020202020204" pitchFamily="34" charset="0"/>
                <a:ea typeface="Times New Roman" panose="02020603050405020304" pitchFamily="18" charset="0"/>
                <a:hlinkClick r:id="rId103"/>
              </a:rPr>
              <a:t>[30]</a:t>
            </a:r>
            <a:r>
              <a:rPr lang="en-US" sz="1800">
                <a:solidFill>
                  <a:srgbClr val="252525"/>
                </a:solidFill>
                <a:effectLst/>
                <a:latin typeface="Arial" panose="020B0604020202020204" pitchFamily="34" charset="0"/>
                <a:ea typeface="Times New Roman" panose="02020603050405020304" pitchFamily="18" charset="0"/>
              </a:rPr>
              <a:t> Hence there is an interest in developing </a:t>
            </a:r>
            <a:r>
              <a:rPr lang="en-US" sz="1800" u="sng">
                <a:solidFill>
                  <a:srgbClr val="0B0080"/>
                </a:solidFill>
                <a:effectLst/>
                <a:latin typeface="Arial" panose="020B0604020202020204" pitchFamily="34" charset="0"/>
                <a:ea typeface="Times New Roman" panose="02020603050405020304" pitchFamily="18" charset="0"/>
                <a:hlinkClick r:id="rId104" tooltip="Anti-IL-6"/>
              </a:rPr>
              <a:t>anti-IL-6</a:t>
            </a:r>
            <a:r>
              <a:rPr lang="en-US" sz="1800">
                <a:solidFill>
                  <a:srgbClr val="252525"/>
                </a:solidFill>
                <a:effectLst/>
                <a:latin typeface="Arial" panose="020B0604020202020204" pitchFamily="34" charset="0"/>
                <a:ea typeface="Times New Roman" panose="02020603050405020304" pitchFamily="18" charset="0"/>
              </a:rPr>
              <a:t> agents as therapy against many of these diseases.</a:t>
            </a:r>
            <a:r>
              <a:rPr lang="en-US" sz="1800" u="sng" baseline="30000">
                <a:solidFill>
                  <a:srgbClr val="0B0080"/>
                </a:solidFill>
                <a:effectLst/>
                <a:latin typeface="Arial" panose="020B0604020202020204" pitchFamily="34" charset="0"/>
                <a:ea typeface="Times New Roman" panose="02020603050405020304" pitchFamily="18" charset="0"/>
                <a:hlinkClick r:id="rId105"/>
              </a:rPr>
              <a:t>[31]</a:t>
            </a:r>
            <a:r>
              <a:rPr lang="en-US" sz="1800" u="sng" baseline="30000">
                <a:solidFill>
                  <a:srgbClr val="0B0080"/>
                </a:solidFill>
                <a:effectLst/>
                <a:latin typeface="Arial" panose="020B0604020202020204" pitchFamily="34" charset="0"/>
                <a:ea typeface="Times New Roman" panose="02020603050405020304" pitchFamily="18" charset="0"/>
                <a:hlinkClick r:id="rId106"/>
              </a:rPr>
              <a:t>[32]</a:t>
            </a:r>
            <a:r>
              <a:rPr lang="en-US" sz="1800">
                <a:solidFill>
                  <a:srgbClr val="252525"/>
                </a:solidFill>
                <a:effectLst/>
                <a:latin typeface="Arial" panose="020B0604020202020204" pitchFamily="34" charset="0"/>
                <a:ea typeface="Times New Roman" panose="02020603050405020304" pitchFamily="18" charset="0"/>
              </a:rPr>
              <a:t> The first such </a:t>
            </a:r>
            <a:r>
              <a:rPr lang="en-US" sz="1800" err="1">
                <a:solidFill>
                  <a:srgbClr val="252525"/>
                </a:solidFill>
                <a:effectLst/>
                <a:latin typeface="Arial" panose="020B0604020202020204" pitchFamily="34" charset="0"/>
                <a:ea typeface="Times New Roman" panose="02020603050405020304" pitchFamily="18" charset="0"/>
              </a:rPr>
              <a:t>is</a:t>
            </a:r>
            <a:r>
              <a:rPr lang="en-US" sz="1800" u="sng" err="1">
                <a:solidFill>
                  <a:srgbClr val="0B0080"/>
                </a:solidFill>
                <a:effectLst/>
                <a:latin typeface="Arial" panose="020B0604020202020204" pitchFamily="34" charset="0"/>
                <a:ea typeface="Times New Roman" panose="02020603050405020304" pitchFamily="18" charset="0"/>
                <a:hlinkClick r:id="rId107" tooltip="Tocilizumab"/>
              </a:rPr>
              <a:t>tocilizumab</a:t>
            </a:r>
            <a:r>
              <a:rPr lang="en-US" sz="1800">
                <a:solidFill>
                  <a:srgbClr val="252525"/>
                </a:solidFill>
                <a:effectLst/>
                <a:latin typeface="Arial" panose="020B0604020202020204" pitchFamily="34" charset="0"/>
                <a:ea typeface="Times New Roman" panose="02020603050405020304" pitchFamily="18" charset="0"/>
              </a:rPr>
              <a:t>, which has been approved for </a:t>
            </a:r>
            <a:r>
              <a:rPr lang="en-US" sz="1800" u="sng">
                <a:solidFill>
                  <a:srgbClr val="0B0080"/>
                </a:solidFill>
                <a:effectLst/>
                <a:latin typeface="Arial" panose="020B0604020202020204" pitchFamily="34" charset="0"/>
                <a:ea typeface="Times New Roman" panose="02020603050405020304" pitchFamily="18" charset="0"/>
                <a:hlinkClick r:id="rId100"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 Others are in clinical trials.</a:t>
            </a:r>
            <a:r>
              <a:rPr lang="en-US" sz="1800" u="sng" baseline="30000">
                <a:solidFill>
                  <a:srgbClr val="0B0080"/>
                </a:solidFill>
                <a:effectLst/>
                <a:latin typeface="Arial" panose="020B0604020202020204" pitchFamily="34" charset="0"/>
                <a:ea typeface="Times New Roman" panose="02020603050405020304" pitchFamily="18" charset="0"/>
                <a:hlinkClick r:id="rId108"/>
              </a:rPr>
              <a:t>[33]</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Epigenetic modifications</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09" tooltip="Edit section: Epigenetic modifications"/>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IL-6 has been shown to lead to several neurological diseases through its impact on </a:t>
            </a:r>
            <a:r>
              <a:rPr lang="en-US" sz="1800" u="sng">
                <a:solidFill>
                  <a:srgbClr val="0B0080"/>
                </a:solidFill>
                <a:effectLst/>
                <a:latin typeface="Arial" panose="020B0604020202020204" pitchFamily="34" charset="0"/>
                <a:ea typeface="Times New Roman" panose="02020603050405020304" pitchFamily="18" charset="0"/>
                <a:hlinkClick r:id="rId110" tooltip="Epigenetics"/>
              </a:rPr>
              <a:t>epigenetic</a:t>
            </a:r>
            <a:r>
              <a:rPr lang="en-US" sz="1800">
                <a:solidFill>
                  <a:srgbClr val="252525"/>
                </a:solidFill>
                <a:effectLst/>
                <a:latin typeface="Arial" panose="020B0604020202020204" pitchFamily="34" charset="0"/>
                <a:ea typeface="Times New Roman" panose="02020603050405020304" pitchFamily="18" charset="0"/>
              </a:rPr>
              <a:t> modification within the brain.</a:t>
            </a:r>
            <a:r>
              <a:rPr lang="en-US" sz="1800" u="sng" baseline="30000">
                <a:solidFill>
                  <a:srgbClr val="0B0080"/>
                </a:solidFill>
                <a:effectLst/>
                <a:latin typeface="Arial" panose="020B0604020202020204" pitchFamily="34" charset="0"/>
                <a:ea typeface="Times New Roman" panose="02020603050405020304" pitchFamily="18" charset="0"/>
                <a:hlinkClick r:id="rId111"/>
              </a:rPr>
              <a:t>[34]</a:t>
            </a:r>
            <a:r>
              <a:rPr lang="en-US" sz="1800" u="sng" baseline="30000">
                <a:solidFill>
                  <a:srgbClr val="0B0080"/>
                </a:solidFill>
                <a:effectLst/>
                <a:latin typeface="Arial" panose="020B0604020202020204" pitchFamily="34" charset="0"/>
                <a:ea typeface="Times New Roman" panose="02020603050405020304" pitchFamily="18" charset="0"/>
                <a:hlinkClick r:id="rId112"/>
              </a:rPr>
              <a:t>[35]</a:t>
            </a:r>
            <a:r>
              <a:rPr lang="en-US" sz="1800" u="sng" baseline="30000">
                <a:solidFill>
                  <a:srgbClr val="0B0080"/>
                </a:solidFill>
                <a:effectLst/>
                <a:latin typeface="Arial" panose="020B0604020202020204" pitchFamily="34" charset="0"/>
                <a:ea typeface="Times New Roman" panose="02020603050405020304" pitchFamily="18" charset="0"/>
                <a:hlinkClick r:id="rId113"/>
              </a:rPr>
              <a:t>[36]</a:t>
            </a:r>
            <a:r>
              <a:rPr lang="en-US" sz="1800" u="sng" baseline="30000">
                <a:solidFill>
                  <a:srgbClr val="0B0080"/>
                </a:solidFill>
                <a:effectLst/>
                <a:latin typeface="Arial" panose="020B0604020202020204" pitchFamily="34" charset="0"/>
                <a:ea typeface="Times New Roman" panose="02020603050405020304" pitchFamily="18" charset="0"/>
                <a:hlinkClick r:id="rId114"/>
              </a:rPr>
              <a:t>[37]</a:t>
            </a:r>
            <a:r>
              <a:rPr lang="en-US" sz="1800">
                <a:solidFill>
                  <a:srgbClr val="252525"/>
                </a:solidFill>
                <a:effectLst/>
                <a:latin typeface="Arial" panose="020B0604020202020204" pitchFamily="34" charset="0"/>
                <a:ea typeface="Times New Roman" panose="02020603050405020304" pitchFamily="18" charset="0"/>
              </a:rPr>
              <a:t> IL-6 activates the </a:t>
            </a:r>
            <a:r>
              <a:rPr lang="en-US" sz="1800" u="sng">
                <a:solidFill>
                  <a:srgbClr val="0B0080"/>
                </a:solidFill>
                <a:effectLst/>
                <a:latin typeface="Arial" panose="020B0604020202020204" pitchFamily="34" charset="0"/>
                <a:ea typeface="Times New Roman" panose="02020603050405020304" pitchFamily="18" charset="0"/>
                <a:hlinkClick r:id="rId115" tooltip="Phosphoinositide 3-kinase"/>
              </a:rPr>
              <a:t>Phosphoinositide 3-kinase</a:t>
            </a:r>
            <a:r>
              <a:rPr lang="en-US" sz="1800">
                <a:solidFill>
                  <a:srgbClr val="252525"/>
                </a:solidFill>
                <a:effectLst/>
                <a:latin typeface="Arial" panose="020B0604020202020204" pitchFamily="34" charset="0"/>
                <a:ea typeface="Times New Roman" panose="02020603050405020304" pitchFamily="18" charset="0"/>
              </a:rPr>
              <a:t> (PI3K) pathway, and a downstream target of this pathway is the </a:t>
            </a:r>
            <a:r>
              <a:rPr lang="en-US" sz="1800" u="sng">
                <a:solidFill>
                  <a:srgbClr val="0B0080"/>
                </a:solidFill>
                <a:effectLst/>
                <a:latin typeface="Arial" panose="020B0604020202020204" pitchFamily="34" charset="0"/>
                <a:ea typeface="Times New Roman" panose="02020603050405020304" pitchFamily="18" charset="0"/>
                <a:hlinkClick r:id="rId116" tooltip="AKT"/>
              </a:rPr>
              <a:t>protein kinase B</a:t>
            </a:r>
            <a:r>
              <a:rPr lang="en-US" sz="1800">
                <a:solidFill>
                  <a:srgbClr val="252525"/>
                </a:solidFill>
                <a:effectLst/>
                <a:latin typeface="Arial" panose="020B0604020202020204" pitchFamily="34" charset="0"/>
                <a:ea typeface="Times New Roman" panose="02020603050405020304" pitchFamily="18" charset="0"/>
              </a:rPr>
              <a:t> (PKB) (Hodge et al., 2007). IL-6 activated PKB can phosphorylate the nuclear localization signal on </a:t>
            </a:r>
            <a:r>
              <a:rPr lang="en-US" sz="1800" u="sng">
                <a:solidFill>
                  <a:srgbClr val="0B0080"/>
                </a:solidFill>
                <a:effectLst/>
                <a:latin typeface="Arial" panose="020B0604020202020204" pitchFamily="34" charset="0"/>
                <a:ea typeface="Times New Roman" panose="02020603050405020304" pitchFamily="18" charset="0"/>
                <a:hlinkClick r:id="rId117" tooltip="DNMT1"/>
              </a:rPr>
              <a:t>DNA methyltransferase-1</a:t>
            </a:r>
            <a:r>
              <a:rPr lang="en-US" sz="1800">
                <a:solidFill>
                  <a:srgbClr val="252525"/>
                </a:solidFill>
                <a:effectLst/>
                <a:latin typeface="Arial" panose="020B0604020202020204" pitchFamily="34" charset="0"/>
                <a:ea typeface="Times New Roman" panose="02020603050405020304" pitchFamily="18" charset="0"/>
              </a:rPr>
              <a:t>(DNMT1).</a:t>
            </a:r>
            <a:r>
              <a:rPr lang="en-US" sz="1800" u="sng" baseline="30000">
                <a:solidFill>
                  <a:srgbClr val="0B0080"/>
                </a:solidFill>
                <a:effectLst/>
                <a:latin typeface="Arial" panose="020B0604020202020204" pitchFamily="34" charset="0"/>
                <a:ea typeface="Times New Roman" panose="02020603050405020304" pitchFamily="18" charset="0"/>
                <a:hlinkClick r:id="rId118"/>
              </a:rPr>
              <a:t>[38]</a:t>
            </a:r>
            <a:r>
              <a:rPr lang="en-US" sz="1800">
                <a:solidFill>
                  <a:srgbClr val="252525"/>
                </a:solidFill>
                <a:effectLst/>
                <a:latin typeface="Arial" panose="020B0604020202020204" pitchFamily="34" charset="0"/>
                <a:ea typeface="Times New Roman" panose="02020603050405020304" pitchFamily="18" charset="0"/>
              </a:rPr>
              <a:t> This phosphorylation causes movement of DNMT1 to the nucleus, where it can be transcribed.</a:t>
            </a:r>
            <a:r>
              <a:rPr lang="en-US" sz="1800" u="sng" baseline="30000">
                <a:solidFill>
                  <a:srgbClr val="0B0080"/>
                </a:solidFill>
                <a:effectLst/>
                <a:latin typeface="Arial" panose="020B0604020202020204" pitchFamily="34" charset="0"/>
                <a:ea typeface="Times New Roman" panose="02020603050405020304" pitchFamily="18" charset="0"/>
                <a:hlinkClick r:id="rId118"/>
              </a:rPr>
              <a:t>[38]</a:t>
            </a:r>
            <a:r>
              <a:rPr lang="en-US" sz="1800">
                <a:solidFill>
                  <a:srgbClr val="252525"/>
                </a:solidFill>
                <a:effectLst/>
                <a:latin typeface="Arial" panose="020B0604020202020204" pitchFamily="34" charset="0"/>
                <a:ea typeface="Times New Roman" panose="02020603050405020304" pitchFamily="18" charset="0"/>
              </a:rPr>
              <a:t> DNMT1 recruits other DNMTs, including DNMT3A and DNMT3B, which, as a complex, recruit HDAC1.</a:t>
            </a:r>
            <a:r>
              <a:rPr lang="en-US" sz="1800" u="sng" baseline="30000">
                <a:solidFill>
                  <a:srgbClr val="0B0080"/>
                </a:solidFill>
                <a:effectLst/>
                <a:latin typeface="Arial" panose="020B0604020202020204" pitchFamily="34" charset="0"/>
                <a:ea typeface="Times New Roman" panose="02020603050405020304" pitchFamily="18" charset="0"/>
                <a:hlinkClick r:id="rId114"/>
              </a:rPr>
              <a:t>[37]</a:t>
            </a:r>
            <a:r>
              <a:rPr lang="en-US" sz="1800">
                <a:solidFill>
                  <a:srgbClr val="252525"/>
                </a:solidFill>
                <a:effectLst/>
                <a:latin typeface="Arial" panose="020B0604020202020204" pitchFamily="34" charset="0"/>
                <a:ea typeface="Times New Roman" panose="02020603050405020304" pitchFamily="18" charset="0"/>
              </a:rPr>
              <a:t> This complex adds methyl groups to </a:t>
            </a:r>
            <a:r>
              <a:rPr lang="en-US" sz="1800" u="sng">
                <a:solidFill>
                  <a:srgbClr val="0B0080"/>
                </a:solidFill>
                <a:effectLst/>
                <a:latin typeface="Arial" panose="020B0604020202020204" pitchFamily="34" charset="0"/>
                <a:ea typeface="Times New Roman" panose="02020603050405020304" pitchFamily="18" charset="0"/>
                <a:hlinkClick r:id="rId119" tooltip="CpG islands"/>
              </a:rPr>
              <a:t>CpG islands</a:t>
            </a:r>
            <a:r>
              <a:rPr lang="en-US" sz="1800">
                <a:solidFill>
                  <a:srgbClr val="252525"/>
                </a:solidFill>
                <a:effectLst/>
                <a:latin typeface="Arial" panose="020B0604020202020204" pitchFamily="34" charset="0"/>
                <a:ea typeface="Times New Roman" panose="02020603050405020304" pitchFamily="18" charset="0"/>
              </a:rPr>
              <a:t> on gene promoters, repressing the chromatin structure surrounding the DNA sequence and inhibiting transcriptional machinery from accessing the gene to induce transcription.</a:t>
            </a:r>
            <a:r>
              <a:rPr lang="en-US" sz="1800" u="sng" baseline="30000">
                <a:solidFill>
                  <a:srgbClr val="0B0080"/>
                </a:solidFill>
                <a:effectLst/>
                <a:latin typeface="Arial" panose="020B0604020202020204" pitchFamily="34" charset="0"/>
                <a:ea typeface="Times New Roman" panose="02020603050405020304" pitchFamily="18" charset="0"/>
                <a:hlinkClick r:id="rId114"/>
              </a:rPr>
              <a:t>[37]</a:t>
            </a:r>
            <a:r>
              <a:rPr lang="en-US" sz="1800">
                <a:solidFill>
                  <a:srgbClr val="252525"/>
                </a:solidFill>
                <a:effectLst/>
                <a:latin typeface="Arial" panose="020B0604020202020204" pitchFamily="34" charset="0"/>
                <a:ea typeface="Times New Roman" panose="02020603050405020304" pitchFamily="18" charset="0"/>
              </a:rPr>
              <a:t> Increased IL-6, therefore, can </a:t>
            </a:r>
            <a:r>
              <a:rPr lang="en-US" sz="1800" err="1">
                <a:solidFill>
                  <a:srgbClr val="252525"/>
                </a:solidFill>
                <a:effectLst/>
                <a:latin typeface="Arial" panose="020B0604020202020204" pitchFamily="34" charset="0"/>
                <a:ea typeface="Times New Roman" panose="02020603050405020304" pitchFamily="18" charset="0"/>
              </a:rPr>
              <a:t>hypermethylate</a:t>
            </a:r>
            <a:r>
              <a:rPr lang="en-US" sz="1800">
                <a:solidFill>
                  <a:srgbClr val="252525"/>
                </a:solidFill>
                <a:effectLst/>
                <a:latin typeface="Arial" panose="020B0604020202020204" pitchFamily="34" charset="0"/>
                <a:ea typeface="Times New Roman" panose="02020603050405020304" pitchFamily="18" charset="0"/>
              </a:rPr>
              <a:t> DNA sequences and subsequently decrease gene expression through its effects on DNMT1 expression.</a:t>
            </a:r>
            <a:r>
              <a:rPr lang="en-US" sz="1800" u="sng" baseline="30000">
                <a:solidFill>
                  <a:srgbClr val="0B0080"/>
                </a:solidFill>
                <a:effectLst/>
                <a:latin typeface="Arial" panose="020B0604020202020204" pitchFamily="34" charset="0"/>
                <a:ea typeface="Times New Roman" panose="02020603050405020304" pitchFamily="18" charset="0"/>
                <a:hlinkClick r:id="rId113"/>
              </a:rPr>
              <a:t>[36]</a:t>
            </a:r>
            <a:endParaRPr lang="en-NG" sz="1800">
              <a:effectLst/>
              <a:latin typeface="Times New Roman" panose="02020603050405020304" pitchFamily="18" charset="0"/>
              <a:ea typeface="Times New Roman" panose="02020603050405020304" pitchFamily="18" charset="0"/>
            </a:endParaRPr>
          </a:p>
          <a:p>
            <a:pPr>
              <a:lnSpc>
                <a:spcPts val="930"/>
              </a:lnSpc>
              <a:spcBef>
                <a:spcPts val="360"/>
              </a:spcBef>
              <a:spcAft>
                <a:spcPts val="0"/>
              </a:spcAft>
            </a:pPr>
            <a:r>
              <a:rPr lang="en-US" sz="1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Schizophrenia</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i="1"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0" tooltip="Edit section: Schizophrenia"/>
              </a:rPr>
              <a:t>edit</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i="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induction of epigenetic modification by IL-6 has been proposed as a mechanism in the pathology of schizophrenia through the hypermethylation and repression of the </a:t>
            </a:r>
            <a:r>
              <a:rPr lang="en-US" sz="1800" u="sng">
                <a:solidFill>
                  <a:srgbClr val="0B0080"/>
                </a:solidFill>
                <a:effectLst/>
                <a:latin typeface="Arial" panose="020B0604020202020204" pitchFamily="34" charset="0"/>
                <a:ea typeface="Times New Roman" panose="02020603050405020304" pitchFamily="18" charset="0"/>
                <a:hlinkClick r:id="rId121" tooltip="Glutamate decarboxylase"/>
              </a:rPr>
              <a:t>GAD67</a:t>
            </a:r>
            <a:r>
              <a:rPr lang="en-US" sz="1800">
                <a:solidFill>
                  <a:srgbClr val="252525"/>
                </a:solidFill>
                <a:effectLst/>
                <a:latin typeface="Arial" panose="020B0604020202020204" pitchFamily="34" charset="0"/>
                <a:ea typeface="Times New Roman" panose="02020603050405020304" pitchFamily="18" charset="0"/>
              </a:rPr>
              <a:t> promoter.</a:t>
            </a:r>
            <a:r>
              <a:rPr lang="en-US" sz="1800" u="sng" baseline="30000">
                <a:solidFill>
                  <a:srgbClr val="0B0080"/>
                </a:solidFill>
                <a:effectLst/>
                <a:latin typeface="Arial" panose="020B0604020202020204" pitchFamily="34" charset="0"/>
                <a:ea typeface="Times New Roman" panose="02020603050405020304" pitchFamily="18" charset="0"/>
                <a:hlinkClick r:id="rId114"/>
              </a:rPr>
              <a:t>[37]</a:t>
            </a:r>
            <a:r>
              <a:rPr lang="en-US" sz="1800">
                <a:solidFill>
                  <a:srgbClr val="252525"/>
                </a:solidFill>
                <a:effectLst/>
                <a:latin typeface="Arial" panose="020B0604020202020204" pitchFamily="34" charset="0"/>
                <a:ea typeface="Times New Roman" panose="02020603050405020304" pitchFamily="18" charset="0"/>
              </a:rPr>
              <a:t> This hypermethylation may potentially lead to the decreased GAD67 levels seen in the brains of people with schizophrenia.</a:t>
            </a:r>
            <a:r>
              <a:rPr lang="en-US" sz="1800" u="sng" baseline="30000">
                <a:solidFill>
                  <a:srgbClr val="0B0080"/>
                </a:solidFill>
                <a:effectLst/>
                <a:latin typeface="Arial" panose="020B0604020202020204" pitchFamily="34" charset="0"/>
                <a:ea typeface="Times New Roman" panose="02020603050405020304" pitchFamily="18" charset="0"/>
                <a:hlinkClick r:id="rId122"/>
              </a:rPr>
              <a:t>[39]</a:t>
            </a:r>
            <a:r>
              <a:rPr lang="en-US" sz="1800">
                <a:solidFill>
                  <a:srgbClr val="252525"/>
                </a:solidFill>
                <a:effectLst/>
                <a:latin typeface="Arial" panose="020B0604020202020204" pitchFamily="34" charset="0"/>
                <a:ea typeface="Times New Roman" panose="02020603050405020304" pitchFamily="18" charset="0"/>
              </a:rPr>
              <a:t> GAD67 may be involved in the pathology of schizophrenia through its effect on </a:t>
            </a:r>
            <a:r>
              <a:rPr lang="en-US" sz="1800" u="sng">
                <a:solidFill>
                  <a:srgbClr val="0B0080"/>
                </a:solidFill>
                <a:effectLst/>
                <a:latin typeface="Arial" panose="020B0604020202020204" pitchFamily="34" charset="0"/>
                <a:ea typeface="Times New Roman" panose="02020603050405020304" pitchFamily="18" charset="0"/>
                <a:hlinkClick r:id="rId123" tooltip="Gamma-Aminobutyric acid"/>
              </a:rPr>
              <a:t>GABA</a:t>
            </a:r>
            <a:r>
              <a:rPr lang="en-US" sz="1800">
                <a:solidFill>
                  <a:srgbClr val="252525"/>
                </a:solidFill>
                <a:effectLst/>
                <a:latin typeface="Arial" panose="020B0604020202020204" pitchFamily="34" charset="0"/>
                <a:ea typeface="Times New Roman" panose="02020603050405020304" pitchFamily="18" charset="0"/>
              </a:rPr>
              <a:t> levels and on </a:t>
            </a:r>
            <a:r>
              <a:rPr lang="en-US" sz="1800" u="sng">
                <a:solidFill>
                  <a:srgbClr val="0B0080"/>
                </a:solidFill>
                <a:effectLst/>
                <a:latin typeface="Arial" panose="020B0604020202020204" pitchFamily="34" charset="0"/>
                <a:ea typeface="Times New Roman" panose="02020603050405020304" pitchFamily="18" charset="0"/>
                <a:hlinkClick r:id="rId124" tooltip="Neural oscillation"/>
              </a:rPr>
              <a:t>neural oscillations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25"/>
              </a:rPr>
              <a:t>[40]</a:t>
            </a:r>
            <a:r>
              <a:rPr lang="en-US" sz="1800">
                <a:solidFill>
                  <a:srgbClr val="252525"/>
                </a:solidFill>
                <a:effectLst/>
                <a:latin typeface="Arial" panose="020B0604020202020204" pitchFamily="34" charset="0"/>
                <a:ea typeface="Times New Roman" panose="02020603050405020304" pitchFamily="18" charset="0"/>
              </a:rPr>
              <a:t> Neural oscillations occur when inhibitory GABAergic neurons fire synchronously and cause inhibition of a multitude of target excitatory neurons at the same time, leading to a cycle of inhibition and disinhibition.</a:t>
            </a:r>
            <a:r>
              <a:rPr lang="en-US" sz="1800" u="sng" baseline="30000">
                <a:solidFill>
                  <a:srgbClr val="0B0080"/>
                </a:solidFill>
                <a:effectLst/>
                <a:latin typeface="Arial" panose="020B0604020202020204" pitchFamily="34" charset="0"/>
                <a:ea typeface="Times New Roman" panose="02020603050405020304" pitchFamily="18" charset="0"/>
                <a:hlinkClick r:id="rId125"/>
              </a:rPr>
              <a:t>[40]</a:t>
            </a:r>
            <a:r>
              <a:rPr lang="en-US" sz="1800">
                <a:solidFill>
                  <a:srgbClr val="252525"/>
                </a:solidFill>
                <a:effectLst/>
                <a:latin typeface="Arial" panose="020B0604020202020204" pitchFamily="34" charset="0"/>
                <a:ea typeface="Times New Roman" panose="02020603050405020304" pitchFamily="18" charset="0"/>
              </a:rPr>
              <a:t> These neural oscillations are impaired in schizophrenia, and these alterations may be responsible for both positive and negative symptoms of schizophrenia.</a:t>
            </a:r>
            <a:r>
              <a:rPr lang="en-US" sz="1800" u="sng" baseline="30000">
                <a:solidFill>
                  <a:srgbClr val="0B0080"/>
                </a:solidFill>
                <a:effectLst/>
                <a:latin typeface="Arial" panose="020B0604020202020204" pitchFamily="34" charset="0"/>
                <a:ea typeface="Times New Roman" panose="02020603050405020304" pitchFamily="18" charset="0"/>
                <a:hlinkClick r:id="rId126"/>
              </a:rPr>
              <a:t>[41]</a:t>
            </a:r>
            <a:endParaRPr lang="en-NG" sz="1800">
              <a:effectLst/>
              <a:latin typeface="Times New Roman" panose="02020603050405020304" pitchFamily="18" charset="0"/>
              <a:ea typeface="Times New Roman" panose="02020603050405020304" pitchFamily="18" charset="0"/>
            </a:endParaRPr>
          </a:p>
          <a:p>
            <a:pPr>
              <a:lnSpc>
                <a:spcPts val="930"/>
              </a:lnSpc>
              <a:spcBef>
                <a:spcPts val="360"/>
              </a:spcBef>
              <a:spcAft>
                <a:spcPts val="0"/>
              </a:spcAft>
            </a:pPr>
            <a:r>
              <a:rPr lang="en-US" sz="1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Depression</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i="1"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7" tooltip="Edit section: Depression"/>
              </a:rPr>
              <a:t>edit</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i="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epigenetic effects IL-6 have also been implicated in the pathology of </a:t>
            </a:r>
            <a:r>
              <a:rPr lang="en-US" sz="1800" u="sng">
                <a:solidFill>
                  <a:srgbClr val="0B0080"/>
                </a:solidFill>
                <a:effectLst/>
                <a:latin typeface="Arial" panose="020B0604020202020204" pitchFamily="34" charset="0"/>
                <a:ea typeface="Times New Roman" panose="02020603050405020304" pitchFamily="18" charset="0"/>
                <a:hlinkClick r:id="rId128" tooltip="Depression (mood)"/>
              </a:rPr>
              <a:t>depression</a:t>
            </a:r>
            <a:r>
              <a:rPr lang="en-US" sz="1800">
                <a:solidFill>
                  <a:srgbClr val="252525"/>
                </a:solidFill>
                <a:effectLst/>
                <a:latin typeface="Arial" panose="020B0604020202020204" pitchFamily="34" charset="0"/>
                <a:ea typeface="Times New Roman" panose="02020603050405020304" pitchFamily="18" charset="0"/>
              </a:rPr>
              <a:t>. The effects of IL-6 on depression are mediated through the repression of </a:t>
            </a:r>
            <a:r>
              <a:rPr lang="en-US" sz="1800" u="sng">
                <a:solidFill>
                  <a:srgbClr val="0B0080"/>
                </a:solidFill>
                <a:effectLst/>
                <a:latin typeface="Arial" panose="020B0604020202020204" pitchFamily="34" charset="0"/>
                <a:ea typeface="Times New Roman" panose="02020603050405020304" pitchFamily="18" charset="0"/>
                <a:hlinkClick r:id="rId129" tooltip="Brain-derived neurotrophic factor"/>
              </a:rPr>
              <a:t>brain-derived neurotrophic factor</a:t>
            </a:r>
            <a:r>
              <a:rPr lang="en-US" sz="1800">
                <a:solidFill>
                  <a:srgbClr val="252525"/>
                </a:solidFill>
                <a:effectLst/>
                <a:latin typeface="Arial" panose="020B0604020202020204" pitchFamily="34" charset="0"/>
                <a:ea typeface="Times New Roman" panose="02020603050405020304" pitchFamily="18" charset="0"/>
              </a:rPr>
              <a:t> (BDNF) expression in the brain; DNMT1 </a:t>
            </a:r>
            <a:r>
              <a:rPr lang="en-US" sz="1800" err="1">
                <a:solidFill>
                  <a:srgbClr val="252525"/>
                </a:solidFill>
                <a:effectLst/>
                <a:latin typeface="Arial" panose="020B0604020202020204" pitchFamily="34" charset="0"/>
                <a:ea typeface="Times New Roman" panose="02020603050405020304" pitchFamily="18" charset="0"/>
              </a:rPr>
              <a:t>hypermethylates</a:t>
            </a:r>
            <a:r>
              <a:rPr lang="en-US" sz="1800">
                <a:solidFill>
                  <a:srgbClr val="252525"/>
                </a:solidFill>
                <a:effectLst/>
                <a:latin typeface="Arial" panose="020B0604020202020204" pitchFamily="34" charset="0"/>
                <a:ea typeface="Times New Roman" panose="02020603050405020304" pitchFamily="18" charset="0"/>
              </a:rPr>
              <a:t> the BDNF promoter and reduces BDNF levels.</a:t>
            </a:r>
            <a:r>
              <a:rPr lang="en-US" sz="1800" u="sng" baseline="30000">
                <a:solidFill>
                  <a:srgbClr val="0B0080"/>
                </a:solidFill>
                <a:effectLst/>
                <a:latin typeface="Arial" panose="020B0604020202020204" pitchFamily="34" charset="0"/>
                <a:ea typeface="Times New Roman" panose="02020603050405020304" pitchFamily="18" charset="0"/>
                <a:hlinkClick r:id="rId130"/>
              </a:rPr>
              <a:t>[42]</a:t>
            </a:r>
            <a:r>
              <a:rPr lang="en-US" sz="1800">
                <a:solidFill>
                  <a:srgbClr val="252525"/>
                </a:solidFill>
                <a:effectLst/>
                <a:latin typeface="Arial" panose="020B0604020202020204" pitchFamily="34" charset="0"/>
                <a:ea typeface="Times New Roman" panose="02020603050405020304" pitchFamily="18" charset="0"/>
              </a:rPr>
              <a:t> Altered BDNF function has been implicated in depression,</a:t>
            </a:r>
            <a:r>
              <a:rPr lang="en-US" sz="1800" u="sng" baseline="30000">
                <a:solidFill>
                  <a:srgbClr val="0B0080"/>
                </a:solidFill>
                <a:effectLst/>
                <a:latin typeface="Arial" panose="020B0604020202020204" pitchFamily="34" charset="0"/>
                <a:ea typeface="Times New Roman" panose="02020603050405020304" pitchFamily="18" charset="0"/>
                <a:hlinkClick r:id="rId131"/>
              </a:rPr>
              <a:t>[43]</a:t>
            </a:r>
            <a:r>
              <a:rPr lang="en-US" sz="1800">
                <a:solidFill>
                  <a:srgbClr val="252525"/>
                </a:solidFill>
                <a:effectLst/>
                <a:latin typeface="Arial" panose="020B0604020202020204" pitchFamily="34" charset="0"/>
                <a:ea typeface="Times New Roman" panose="02020603050405020304" pitchFamily="18" charset="0"/>
              </a:rPr>
              <a:t> which is likely due to epigenetic modification following IL-6 upregulation.</a:t>
            </a:r>
            <a:r>
              <a:rPr lang="en-US" sz="1800" u="sng" baseline="30000">
                <a:solidFill>
                  <a:srgbClr val="0B0080"/>
                </a:solidFill>
                <a:effectLst/>
                <a:latin typeface="Arial" panose="020B0604020202020204" pitchFamily="34" charset="0"/>
                <a:ea typeface="Times New Roman" panose="02020603050405020304" pitchFamily="18" charset="0"/>
                <a:hlinkClick r:id="rId130"/>
              </a:rPr>
              <a:t>[42]</a:t>
            </a:r>
            <a:r>
              <a:rPr lang="en-US" sz="1800">
                <a:solidFill>
                  <a:srgbClr val="252525"/>
                </a:solidFill>
                <a:effectLst/>
                <a:latin typeface="Arial" panose="020B0604020202020204" pitchFamily="34" charset="0"/>
                <a:ea typeface="Times New Roman" panose="02020603050405020304" pitchFamily="18" charset="0"/>
              </a:rPr>
              <a:t> BDNF is a </a:t>
            </a:r>
            <a:r>
              <a:rPr lang="en-US" sz="1800" err="1">
                <a:solidFill>
                  <a:srgbClr val="252525"/>
                </a:solidFill>
                <a:effectLst/>
                <a:latin typeface="Arial" panose="020B0604020202020204" pitchFamily="34" charset="0"/>
                <a:ea typeface="Times New Roman" panose="02020603050405020304" pitchFamily="18" charset="0"/>
              </a:rPr>
              <a:t>neutrophic</a:t>
            </a:r>
            <a:r>
              <a:rPr lang="en-US" sz="1800">
                <a:solidFill>
                  <a:srgbClr val="252525"/>
                </a:solidFill>
                <a:effectLst/>
                <a:latin typeface="Arial" panose="020B0604020202020204" pitchFamily="34" charset="0"/>
                <a:ea typeface="Times New Roman" panose="02020603050405020304" pitchFamily="18" charset="0"/>
              </a:rPr>
              <a:t> factor implicated in spine formation, density, and morphology on neurons.</a:t>
            </a:r>
            <a:r>
              <a:rPr lang="en-US" sz="1800" u="sng" baseline="30000">
                <a:solidFill>
                  <a:srgbClr val="0B0080"/>
                </a:solidFill>
                <a:effectLst/>
                <a:latin typeface="Arial" panose="020B0604020202020204" pitchFamily="34" charset="0"/>
                <a:ea typeface="Times New Roman" panose="02020603050405020304" pitchFamily="18" charset="0"/>
                <a:hlinkClick r:id="rId132"/>
              </a:rPr>
              <a:t>[44]</a:t>
            </a:r>
            <a:r>
              <a:rPr lang="en-US" sz="1800">
                <a:solidFill>
                  <a:srgbClr val="252525"/>
                </a:solidFill>
                <a:effectLst/>
                <a:latin typeface="Arial" panose="020B0604020202020204" pitchFamily="34" charset="0"/>
                <a:ea typeface="Times New Roman" panose="02020603050405020304" pitchFamily="18" charset="0"/>
              </a:rPr>
              <a:t> Downregulation of BDNF, therefore, may cause decreased connectivity in the brain. Depression is marked by altered connectivity, in particular between the </a:t>
            </a:r>
            <a:r>
              <a:rPr lang="en-US" sz="1800" u="sng">
                <a:solidFill>
                  <a:srgbClr val="0B0080"/>
                </a:solidFill>
                <a:effectLst/>
                <a:latin typeface="Arial" panose="020B0604020202020204" pitchFamily="34" charset="0"/>
                <a:ea typeface="Times New Roman" panose="02020603050405020304" pitchFamily="18" charset="0"/>
                <a:hlinkClick r:id="rId133" tooltip="Anterior cingulate cortex"/>
              </a:rPr>
              <a:t>anterior cingulate cortex</a:t>
            </a:r>
            <a:r>
              <a:rPr lang="en-US" sz="1800">
                <a:solidFill>
                  <a:srgbClr val="252525"/>
                </a:solidFill>
                <a:effectLst/>
                <a:latin typeface="Arial" panose="020B0604020202020204" pitchFamily="34" charset="0"/>
                <a:ea typeface="Times New Roman" panose="02020603050405020304" pitchFamily="18" charset="0"/>
              </a:rPr>
              <a:t> and several other limbic areas, such as the </a:t>
            </a:r>
            <a:r>
              <a:rPr lang="en-US" sz="1800" u="sng">
                <a:solidFill>
                  <a:srgbClr val="0B0080"/>
                </a:solidFill>
                <a:effectLst/>
                <a:latin typeface="Arial" panose="020B0604020202020204" pitchFamily="34" charset="0"/>
                <a:ea typeface="Times New Roman" panose="02020603050405020304" pitchFamily="18" charset="0"/>
                <a:hlinkClick r:id="rId134" tooltip="Hippocampus"/>
              </a:rPr>
              <a:t>hippocampus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35"/>
              </a:rPr>
              <a:t>[45]</a:t>
            </a:r>
            <a:r>
              <a:rPr lang="en-US" sz="1800">
                <a:solidFill>
                  <a:srgbClr val="252525"/>
                </a:solidFill>
                <a:effectLst/>
                <a:latin typeface="Arial" panose="020B0604020202020204" pitchFamily="34" charset="0"/>
                <a:ea typeface="Times New Roman" panose="02020603050405020304" pitchFamily="18" charset="0"/>
              </a:rPr>
              <a:t> The anterior cingulate cortex is responsible for detecting incongruences between expectation and perceived experience.</a:t>
            </a:r>
            <a:r>
              <a:rPr lang="en-US" sz="1800" u="sng" baseline="30000">
                <a:solidFill>
                  <a:srgbClr val="0B0080"/>
                </a:solidFill>
                <a:effectLst/>
                <a:latin typeface="Arial" panose="020B0604020202020204" pitchFamily="34" charset="0"/>
                <a:ea typeface="Times New Roman" panose="02020603050405020304" pitchFamily="18" charset="0"/>
                <a:hlinkClick r:id="rId136"/>
              </a:rPr>
              <a:t>[46]</a:t>
            </a:r>
            <a:r>
              <a:rPr lang="en-US" sz="1800">
                <a:solidFill>
                  <a:srgbClr val="252525"/>
                </a:solidFill>
                <a:effectLst/>
                <a:latin typeface="Arial" panose="020B0604020202020204" pitchFamily="34" charset="0"/>
                <a:ea typeface="Times New Roman" panose="02020603050405020304" pitchFamily="18" charset="0"/>
              </a:rPr>
              <a:t> Altered connectivity of the anterior cingulate cortex in depression, therefore, may cause altered emotions following certain experiences, leading to depressive reactions.</a:t>
            </a:r>
            <a:r>
              <a:rPr lang="en-US" sz="1800" u="sng" baseline="30000">
                <a:solidFill>
                  <a:srgbClr val="0B0080"/>
                </a:solidFill>
                <a:effectLst/>
                <a:latin typeface="Arial" panose="020B0604020202020204" pitchFamily="34" charset="0"/>
                <a:ea typeface="Times New Roman" panose="02020603050405020304" pitchFamily="18" charset="0"/>
                <a:hlinkClick r:id="rId136"/>
              </a:rPr>
              <a:t>[46]</a:t>
            </a:r>
            <a:r>
              <a:rPr lang="en-US" sz="1800">
                <a:solidFill>
                  <a:srgbClr val="252525"/>
                </a:solidFill>
                <a:effectLst/>
                <a:latin typeface="Arial" panose="020B0604020202020204" pitchFamily="34" charset="0"/>
                <a:ea typeface="Times New Roman" panose="02020603050405020304" pitchFamily="18" charset="0"/>
              </a:rPr>
              <a:t> This altered connectivity is mediated by IL-6 and its effect on epigenetic regulation of BDNF.</a:t>
            </a:r>
            <a:r>
              <a:rPr lang="en-US" sz="1800" u="sng" baseline="30000">
                <a:solidFill>
                  <a:srgbClr val="0B0080"/>
                </a:solidFill>
                <a:effectLst/>
                <a:latin typeface="Arial" panose="020B0604020202020204" pitchFamily="34" charset="0"/>
                <a:ea typeface="Times New Roman" panose="02020603050405020304" pitchFamily="18" charset="0"/>
                <a:hlinkClick r:id="rId130"/>
              </a:rPr>
              <a:t>[42]</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40</a:t>
            </a:fld>
            <a:endParaRPr lang="en-NG"/>
          </a:p>
        </p:txBody>
      </p:sp>
    </p:spTree>
    <p:extLst>
      <p:ext uri="{BB962C8B-B14F-4D97-AF65-F5344CB8AC3E}">
        <p14:creationId xmlns:p14="http://schemas.microsoft.com/office/powerpoint/2010/main" val="2423787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US" sz="1800" b="1" dirty="0">
                <a:solidFill>
                  <a:srgbClr val="FFFFFF"/>
                </a:solidFill>
                <a:effectLst/>
                <a:latin typeface="inherit"/>
                <a:ea typeface="Times New Roman" panose="02020603050405020304" pitchFamily="18" charset="0"/>
                <a:cs typeface="Helvetica" panose="020B0604020202020204" pitchFamily="34" charset="0"/>
              </a:rPr>
              <a:t>Proinflammatory cytokines list 2: IL-6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20"/>
              </a:lnSpc>
              <a:spcBef>
                <a:spcPts val="0"/>
              </a:spcBef>
              <a:spcAft>
                <a:spcPts val="750"/>
              </a:spcAf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IL-6 has been shown to play a central role in the neuronal reaction to nerve injury. Suppression of IL-6R by in vivo application of anti-IL-6R antibodies led to reduced regenerative effects. IL-6 is also involved in microglial and astrocytic activation as well as in regulation of neuronal neuropeptides expression. There is evidence that IL-6 contributes to the development of neuropathic pain behavior following a peripheral nerve injury. For example, sciatic </a:t>
            </a:r>
            <a:r>
              <a:rPr lang="en-US"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cryoneurolysis</a:t>
            </a: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 sympathetically-independent model of neuropathic pain involving repeatedly freezing and thawing a section of the sciatic nerve, results in increased IL-6 immunoreactivity in the spinal cord. In addition, intrathecal infusion of IL-6 induces tactile allodynia and thermal hyperalgesia in intact and nerve-injured rats, respectively.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p:cNvSpPr>
            <a:spLocks noGrp="1"/>
          </p:cNvSpPr>
          <p:nvPr>
            <p:ph type="sldNum" sz="quarter" idx="5"/>
          </p:nvPr>
        </p:nvSpPr>
        <p:spPr/>
        <p:txBody>
          <a:bodyPr/>
          <a:lstStyle/>
          <a:p>
            <a:fld id="{53D0451D-E615-4565-817E-22D0B52D0733}" type="slidenum">
              <a:rPr lang="en-NG" smtClean="0"/>
              <a:t>41</a:t>
            </a:fld>
            <a:endParaRPr lang="en-NG"/>
          </a:p>
        </p:txBody>
      </p:sp>
    </p:spTree>
    <p:extLst>
      <p:ext uri="{BB962C8B-B14F-4D97-AF65-F5344CB8AC3E}">
        <p14:creationId xmlns:p14="http://schemas.microsoft.com/office/powerpoint/2010/main" val="2423787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NG" sz="1800" b="1">
                <a:solidFill>
                  <a:srgbClr val="000000"/>
                </a:solidFill>
                <a:effectLst/>
                <a:latin typeface="Arial-BoldMT"/>
                <a:ea typeface="Times New Roman" panose="02020603050405020304" pitchFamily="18" charset="0"/>
                <a:cs typeface="Arial-BoldMT"/>
              </a:rPr>
              <a:t> </a:t>
            </a:r>
            <a:r>
              <a:rPr lang="en-US" sz="1800">
                <a:solidFill>
                  <a:srgbClr val="252525"/>
                </a:solidFill>
                <a:effectLst/>
                <a:latin typeface="Arial" panose="020B0604020202020204" pitchFamily="34" charset="0"/>
                <a:ea typeface="Times New Roman" panose="02020603050405020304" pitchFamily="18" charset="0"/>
              </a:rPr>
              <a:t>IL-10 is a cytokine with </a:t>
            </a:r>
            <a:r>
              <a:rPr lang="en-US" sz="1800" u="sng">
                <a:solidFill>
                  <a:srgbClr val="0B0080"/>
                </a:solidFill>
                <a:effectLst/>
                <a:latin typeface="Arial" panose="020B0604020202020204" pitchFamily="34" charset="0"/>
                <a:ea typeface="Times New Roman" panose="02020603050405020304" pitchFamily="18" charset="0"/>
                <a:hlinkClick r:id="rId3" tooltip="Pleiotropic"/>
              </a:rPr>
              <a:t>pleiotropic</a:t>
            </a:r>
            <a:r>
              <a:rPr lang="en-US" sz="1800">
                <a:solidFill>
                  <a:srgbClr val="252525"/>
                </a:solidFill>
                <a:effectLst/>
                <a:latin typeface="Arial" panose="020B0604020202020204" pitchFamily="34" charset="0"/>
                <a:ea typeface="Times New Roman" panose="02020603050405020304" pitchFamily="18" charset="0"/>
              </a:rPr>
              <a:t> effects in immunoregulation and inflammation. It downregulates the expression of </a:t>
            </a:r>
            <a:r>
              <a:rPr lang="en-US" sz="1800" u="sng">
                <a:solidFill>
                  <a:srgbClr val="0B0080"/>
                </a:solidFill>
                <a:effectLst/>
                <a:latin typeface="Arial" panose="020B0604020202020204" pitchFamily="34" charset="0"/>
                <a:ea typeface="Times New Roman" panose="02020603050405020304" pitchFamily="18" charset="0"/>
                <a:hlinkClick r:id="rId4" tooltip="T helper cell"/>
              </a:rPr>
              <a:t>Th1</a:t>
            </a:r>
            <a:r>
              <a:rPr lang="en-US" sz="1800">
                <a:solidFill>
                  <a:srgbClr val="252525"/>
                </a:solidFill>
                <a:effectLst/>
                <a:latin typeface="Arial" panose="020B0604020202020204" pitchFamily="34" charset="0"/>
                <a:ea typeface="Times New Roman" panose="02020603050405020304" pitchFamily="18" charset="0"/>
              </a:rPr>
              <a:t> cytokines, MHC class II antigens, and co-stimulatory molecules on </a:t>
            </a:r>
            <a:r>
              <a:rPr lang="en-US" sz="1800" u="sng">
                <a:solidFill>
                  <a:srgbClr val="0B0080"/>
                </a:solidFill>
                <a:effectLst/>
                <a:latin typeface="Arial" panose="020B0604020202020204" pitchFamily="34" charset="0"/>
                <a:ea typeface="Times New Roman" panose="02020603050405020304" pitchFamily="18" charset="0"/>
                <a:hlinkClick r:id="rId5" tooltip="Macrophage"/>
              </a:rPr>
              <a:t>macrophages</a:t>
            </a:r>
            <a:r>
              <a:rPr lang="en-US" sz="1800">
                <a:solidFill>
                  <a:srgbClr val="252525"/>
                </a:solidFill>
                <a:effectLst/>
                <a:latin typeface="Arial" panose="020B0604020202020204" pitchFamily="34" charset="0"/>
                <a:ea typeface="Times New Roman" panose="02020603050405020304" pitchFamily="18" charset="0"/>
              </a:rPr>
              <a:t>. It also enhances B cell survival, proliferation, and antibody production. IL-10 can block </a:t>
            </a:r>
            <a:r>
              <a:rPr lang="en-US" sz="1800" u="sng">
                <a:solidFill>
                  <a:srgbClr val="0B0080"/>
                </a:solidFill>
                <a:effectLst/>
                <a:latin typeface="Arial" panose="020B0604020202020204" pitchFamily="34" charset="0"/>
                <a:ea typeface="Times New Roman" panose="02020603050405020304" pitchFamily="18" charset="0"/>
                <a:hlinkClick r:id="rId6" tooltip="NF-κB"/>
              </a:rPr>
              <a:t>NF-</a:t>
            </a:r>
            <a:r>
              <a:rPr lang="en-US" sz="1800" u="sng" err="1">
                <a:solidFill>
                  <a:srgbClr val="0B0080"/>
                </a:solidFill>
                <a:effectLst/>
                <a:latin typeface="Arial" panose="020B0604020202020204" pitchFamily="34" charset="0"/>
                <a:ea typeface="Times New Roman" panose="02020603050405020304" pitchFamily="18" charset="0"/>
                <a:hlinkClick r:id="rId6" tooltip="NF-κB"/>
              </a:rPr>
              <a:t>κB</a:t>
            </a:r>
            <a:r>
              <a:rPr lang="en-US" sz="1800">
                <a:solidFill>
                  <a:srgbClr val="252525"/>
                </a:solidFill>
                <a:effectLst/>
                <a:latin typeface="Arial" panose="020B0604020202020204" pitchFamily="34" charset="0"/>
                <a:ea typeface="Times New Roman" panose="02020603050405020304" pitchFamily="18" charset="0"/>
              </a:rPr>
              <a:t> activity, and is involved in the regulation of the </a:t>
            </a:r>
            <a:r>
              <a:rPr lang="en-US" sz="1800" u="sng">
                <a:solidFill>
                  <a:srgbClr val="0B0080"/>
                </a:solidFill>
                <a:effectLst/>
                <a:latin typeface="Arial" panose="020B0604020202020204" pitchFamily="34" charset="0"/>
                <a:ea typeface="Times New Roman" panose="02020603050405020304" pitchFamily="18" charset="0"/>
                <a:hlinkClick r:id="rId7" tooltip="JAK-STAT signaling pathway"/>
              </a:rPr>
              <a:t>JAK-STAT signaling pathway</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8" tooltip="Knockout mice"/>
              </a:rPr>
              <a:t>Knockout</a:t>
            </a:r>
            <a:r>
              <a:rPr lang="en-US" sz="1800">
                <a:solidFill>
                  <a:srgbClr val="252525"/>
                </a:solidFill>
                <a:effectLst/>
                <a:latin typeface="Arial" panose="020B0604020202020204" pitchFamily="34" charset="0"/>
                <a:ea typeface="Times New Roman" panose="02020603050405020304" pitchFamily="18" charset="0"/>
              </a:rPr>
              <a:t> studies in mice suggested the function of this cytokine as an essential immunoregulator in the intestinal tract.;</a:t>
            </a:r>
            <a:r>
              <a:rPr lang="en-US" sz="1800" u="sng" baseline="30000">
                <a:solidFill>
                  <a:srgbClr val="0B0080"/>
                </a:solidFill>
                <a:effectLst/>
                <a:latin typeface="Arial" panose="020B0604020202020204" pitchFamily="34" charset="0"/>
                <a:ea typeface="Times New Roman" panose="02020603050405020304" pitchFamily="18" charset="0"/>
                <a:hlinkClick r:id="rId9"/>
              </a:rPr>
              <a:t>[11]</a:t>
            </a:r>
            <a:r>
              <a:rPr lang="en-US" sz="1800">
                <a:solidFill>
                  <a:srgbClr val="252525"/>
                </a:solidFill>
                <a:effectLst/>
                <a:latin typeface="Arial" panose="020B0604020202020204" pitchFamily="34" charset="0"/>
                <a:ea typeface="Times New Roman" panose="02020603050405020304" pitchFamily="18" charset="0"/>
              </a:rPr>
              <a:t> and, indeed, patients with </a:t>
            </a:r>
            <a:r>
              <a:rPr lang="en-US" sz="1800" u="sng">
                <a:solidFill>
                  <a:srgbClr val="0B0080"/>
                </a:solidFill>
                <a:effectLst/>
                <a:latin typeface="Arial" panose="020B0604020202020204" pitchFamily="34" charset="0"/>
                <a:ea typeface="Times New Roman" panose="02020603050405020304" pitchFamily="18" charset="0"/>
                <a:hlinkClick r:id="rId10" tooltip="Crohn's disease"/>
              </a:rPr>
              <a:t>Crohn's disease</a:t>
            </a:r>
            <a:r>
              <a:rPr lang="en-US" sz="1800">
                <a:solidFill>
                  <a:srgbClr val="252525"/>
                </a:solidFill>
                <a:effectLst/>
                <a:latin typeface="Arial" panose="020B0604020202020204" pitchFamily="34" charset="0"/>
                <a:ea typeface="Times New Roman" panose="02020603050405020304" pitchFamily="18" charset="0"/>
              </a:rPr>
              <a:t> react favorably towards treatment with recombinant interleukin-10-producing bacteria, demonstrating the importance of IL-10 for counteracting </a:t>
            </a:r>
            <a:r>
              <a:rPr lang="en-US" sz="1800" err="1">
                <a:solidFill>
                  <a:srgbClr val="252525"/>
                </a:solidFill>
                <a:effectLst/>
                <a:latin typeface="Arial" panose="020B0604020202020204" pitchFamily="34" charset="0"/>
                <a:ea typeface="Times New Roman" panose="02020603050405020304" pitchFamily="18" charset="0"/>
              </a:rPr>
              <a:t>the</a:t>
            </a:r>
            <a:r>
              <a:rPr lang="en-US" sz="1800" u="sng" err="1">
                <a:solidFill>
                  <a:srgbClr val="0B0080"/>
                </a:solidFill>
                <a:effectLst/>
                <a:latin typeface="Arial" panose="020B0604020202020204" pitchFamily="34" charset="0"/>
                <a:ea typeface="Times New Roman" panose="02020603050405020304" pitchFamily="18" charset="0"/>
                <a:hlinkClick r:id="rId11" tooltip="Autoimmunity"/>
              </a:rPr>
              <a:t>hyperactive</a:t>
            </a:r>
            <a:r>
              <a:rPr lang="en-US" sz="1800" u="sng">
                <a:solidFill>
                  <a:srgbClr val="0B0080"/>
                </a:solidFill>
                <a:effectLst/>
                <a:latin typeface="Arial" panose="020B0604020202020204" pitchFamily="34" charset="0"/>
                <a:ea typeface="Times New Roman" panose="02020603050405020304" pitchFamily="18" charset="0"/>
                <a:hlinkClick r:id="rId11" tooltip="Autoimmunity"/>
              </a:rPr>
              <a:t> immune response</a:t>
            </a:r>
            <a:r>
              <a:rPr lang="en-US" sz="1800">
                <a:solidFill>
                  <a:srgbClr val="252525"/>
                </a:solidFill>
                <a:effectLst/>
                <a:latin typeface="Arial" panose="020B0604020202020204" pitchFamily="34" charset="0"/>
                <a:ea typeface="Times New Roman" panose="02020603050405020304" pitchFamily="18" charset="0"/>
              </a:rPr>
              <a:t> in the human body.</a:t>
            </a:r>
            <a:r>
              <a:rPr lang="en-US" sz="1800" u="sng" baseline="30000">
                <a:solidFill>
                  <a:srgbClr val="0B0080"/>
                </a:solidFill>
                <a:effectLst/>
                <a:latin typeface="Arial" panose="020B0604020202020204" pitchFamily="34" charset="0"/>
                <a:ea typeface="Times New Roman" panose="02020603050405020304" pitchFamily="18" charset="0"/>
                <a:hlinkClick r:id="rId12"/>
              </a:rPr>
              <a:t>[12]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 study in mice has shown that IL-10 is also produced by </a:t>
            </a:r>
            <a:r>
              <a:rPr lang="en-US" sz="1800" u="sng">
                <a:solidFill>
                  <a:srgbClr val="0B0080"/>
                </a:solidFill>
                <a:effectLst/>
                <a:latin typeface="Arial" panose="020B0604020202020204" pitchFamily="34" charset="0"/>
                <a:ea typeface="Times New Roman" panose="02020603050405020304" pitchFamily="18" charset="0"/>
                <a:hlinkClick r:id="rId13" tooltip="Mast cell"/>
              </a:rPr>
              <a:t>mast cells</a:t>
            </a:r>
            <a:r>
              <a:rPr lang="en-US" sz="1800">
                <a:solidFill>
                  <a:srgbClr val="252525"/>
                </a:solidFill>
                <a:effectLst/>
                <a:latin typeface="Arial" panose="020B0604020202020204" pitchFamily="34" charset="0"/>
                <a:ea typeface="Times New Roman" panose="02020603050405020304" pitchFamily="18" charset="0"/>
              </a:rPr>
              <a:t>, counteracting the inflammatory effect that these cells have at the site of an </a:t>
            </a:r>
            <a:r>
              <a:rPr lang="en-US" sz="1800" u="sng">
                <a:solidFill>
                  <a:srgbClr val="0B0080"/>
                </a:solidFill>
                <a:effectLst/>
                <a:latin typeface="Arial" panose="020B0604020202020204" pitchFamily="34" charset="0"/>
                <a:ea typeface="Times New Roman" panose="02020603050405020304" pitchFamily="18" charset="0"/>
                <a:hlinkClick r:id="rId14" tooltip="Allergic reaction"/>
              </a:rPr>
              <a:t>allergic reaction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[13]</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IL-10 is capable of inhibiting synthesis of pro-inflammatory cytokines such as </a:t>
            </a:r>
            <a:r>
              <a:rPr lang="en-US" sz="1800" u="sng">
                <a:solidFill>
                  <a:srgbClr val="0B0080"/>
                </a:solidFill>
                <a:effectLst/>
                <a:latin typeface="Arial" panose="020B0604020202020204" pitchFamily="34" charset="0"/>
                <a:ea typeface="Times New Roman" panose="02020603050405020304" pitchFamily="18" charset="0"/>
                <a:hlinkClick r:id="rId16" tooltip="Interferon-gamma"/>
              </a:rPr>
              <a:t>IFN-γ</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7" tooltip="Interleukin-2"/>
              </a:rPr>
              <a:t>IL-2</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8" tooltip="Interleukin 3"/>
              </a:rPr>
              <a:t>IL-3</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9" tooltip="Tumor necrosis factor-alpha"/>
              </a:rPr>
              <a:t>TNFα</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0" tooltip="GM-CSF"/>
              </a:rPr>
              <a:t>GM-CSF</a:t>
            </a:r>
            <a:r>
              <a:rPr lang="en-US" sz="1800">
                <a:solidFill>
                  <a:srgbClr val="252525"/>
                </a:solidFill>
                <a:effectLst/>
                <a:latin typeface="Arial" panose="020B0604020202020204" pitchFamily="34" charset="0"/>
                <a:ea typeface="Times New Roman" panose="02020603050405020304" pitchFamily="18" charset="0"/>
              </a:rPr>
              <a:t> made by cells such as </a:t>
            </a:r>
            <a:r>
              <a:rPr lang="en-US" sz="1800" u="sng">
                <a:solidFill>
                  <a:srgbClr val="0B0080"/>
                </a:solidFill>
                <a:effectLst/>
                <a:latin typeface="Arial" panose="020B0604020202020204" pitchFamily="34" charset="0"/>
                <a:ea typeface="Times New Roman" panose="02020603050405020304" pitchFamily="18" charset="0"/>
                <a:hlinkClick r:id="rId21" tooltip="Macrophages"/>
              </a:rPr>
              <a:t>macrophages</a:t>
            </a:r>
            <a:r>
              <a:rPr lang="en-US" sz="1800">
                <a:solidFill>
                  <a:srgbClr val="252525"/>
                </a:solidFill>
                <a:effectLst/>
                <a:latin typeface="Arial" panose="020B0604020202020204" pitchFamily="34" charset="0"/>
                <a:ea typeface="Times New Roman" panose="02020603050405020304" pitchFamily="18" charset="0"/>
              </a:rPr>
              <a:t> and regulatory T-cells. It also displays a potent ability to suppress the antigen-presentation capacity of antigen presenting cells; however, it is also stimulatory towards certain T cells (Th2) and mast cells and stimulates B cell maturation and antibody production.</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IL-10 checks the inducible form of Cyclo-oxygenase, Cyclo-oxygenase-2 (COX-2). Lack of IL-10 has been shown to cause COX activation and resultant Thromboxane receptor activation to cause vascular endothelial and cardiac dysfunctions in mice. Interleukin 10 knockout frail mice develop cardiac and vascular dysfunction with increased age.</a:t>
            </a:r>
            <a:r>
              <a:rPr lang="en-US" sz="1800" u="sng" baseline="30000">
                <a:solidFill>
                  <a:srgbClr val="0B0080"/>
                </a:solidFill>
                <a:effectLst/>
                <a:latin typeface="Arial" panose="020B0604020202020204" pitchFamily="34" charset="0"/>
                <a:ea typeface="Times New Roman" panose="02020603050405020304" pitchFamily="18" charset="0"/>
                <a:hlinkClick r:id="rId22"/>
              </a:rPr>
              <a:t>[14]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IL-10 is linked to the </a:t>
            </a:r>
            <a:r>
              <a:rPr lang="en-US" sz="1800" u="sng">
                <a:solidFill>
                  <a:srgbClr val="0B0080"/>
                </a:solidFill>
                <a:effectLst/>
                <a:latin typeface="Arial" panose="020B0604020202020204" pitchFamily="34" charset="0"/>
                <a:ea typeface="Times New Roman" panose="02020603050405020304" pitchFamily="18" charset="0"/>
                <a:hlinkClick r:id="rId23" tooltip="Myokine"/>
              </a:rPr>
              <a:t>myokines</a:t>
            </a:r>
            <a:r>
              <a:rPr lang="en-US" sz="1800">
                <a:solidFill>
                  <a:srgbClr val="252525"/>
                </a:solidFill>
                <a:effectLst/>
                <a:latin typeface="Arial" panose="020B0604020202020204" pitchFamily="34" charset="0"/>
                <a:ea typeface="Times New Roman" panose="02020603050405020304" pitchFamily="18" charset="0"/>
              </a:rPr>
              <a:t>, as exercise provokes an increase in circulating levels of IL-1ra, IL-10, and </a:t>
            </a:r>
            <a:r>
              <a:rPr lang="en-US" sz="1800" err="1">
                <a:solidFill>
                  <a:srgbClr val="252525"/>
                </a:solidFill>
                <a:effectLst/>
                <a:latin typeface="Arial" panose="020B0604020202020204" pitchFamily="34" charset="0"/>
                <a:ea typeface="Times New Roman" panose="02020603050405020304" pitchFamily="18" charset="0"/>
              </a:rPr>
              <a:t>sTNF</a:t>
            </a:r>
            <a:r>
              <a:rPr lang="en-US" sz="1800">
                <a:solidFill>
                  <a:srgbClr val="252525"/>
                </a:solidFill>
                <a:effectLst/>
                <a:latin typeface="Arial" panose="020B0604020202020204" pitchFamily="34" charset="0"/>
                <a:ea typeface="Times New Roman" panose="02020603050405020304" pitchFamily="18" charset="0"/>
              </a:rPr>
              <a:t>-R, suggesting that </a:t>
            </a:r>
            <a:r>
              <a:rPr lang="en-US" sz="1800" u="sng">
                <a:solidFill>
                  <a:srgbClr val="0B0080"/>
                </a:solidFill>
                <a:effectLst/>
                <a:latin typeface="Arial" panose="020B0604020202020204" pitchFamily="34" charset="0"/>
                <a:ea typeface="Times New Roman" panose="02020603050405020304" pitchFamily="18" charset="0"/>
                <a:hlinkClick r:id="rId24" tooltip="Physical exercise"/>
              </a:rPr>
              <a:t>physical exercise</a:t>
            </a:r>
            <a:r>
              <a:rPr lang="en-US" sz="1800">
                <a:solidFill>
                  <a:srgbClr val="252525"/>
                </a:solidFill>
                <a:effectLst/>
                <a:latin typeface="Arial" panose="020B0604020202020204" pitchFamily="34" charset="0"/>
                <a:ea typeface="Times New Roman" panose="02020603050405020304" pitchFamily="18" charset="0"/>
              </a:rPr>
              <a:t> fosters an environment of anti-inflammatory cytokines.</a:t>
            </a:r>
            <a:r>
              <a:rPr lang="en-US" sz="1800" u="sng" baseline="30000">
                <a:solidFill>
                  <a:srgbClr val="0B0080"/>
                </a:solidFill>
                <a:effectLst/>
                <a:latin typeface="Arial" panose="020B0604020202020204" pitchFamily="34" charset="0"/>
                <a:ea typeface="Times New Roman" panose="02020603050405020304" pitchFamily="18" charset="0"/>
                <a:hlinkClick r:id="rId25"/>
              </a:rPr>
              <a:t>[15]</a:t>
            </a:r>
            <a:r>
              <a:rPr lang="en-US" sz="1800" u="sng" baseline="30000">
                <a:solidFill>
                  <a:srgbClr val="0B0080"/>
                </a:solidFill>
                <a:effectLst/>
                <a:latin typeface="Arial" panose="020B0604020202020204" pitchFamily="34" charset="0"/>
                <a:ea typeface="Times New Roman" panose="02020603050405020304" pitchFamily="18" charset="0"/>
                <a:hlinkClick r:id="rId26"/>
              </a:rPr>
              <a:t>[16]</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42</a:t>
            </a:fld>
            <a:endParaRPr lang="en-NG"/>
          </a:p>
        </p:txBody>
      </p:sp>
    </p:spTree>
    <p:extLst>
      <p:ext uri="{BB962C8B-B14F-4D97-AF65-F5344CB8AC3E}">
        <p14:creationId xmlns:p14="http://schemas.microsoft.com/office/powerpoint/2010/main" val="2427206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MIP-1α</a:t>
            </a:r>
            <a:r>
              <a:rPr lang="en-US" sz="1800" b="1">
                <a:solidFill>
                  <a:srgbClr val="000000"/>
                </a:solidFill>
                <a:effectLst/>
                <a:latin typeface="Arial-BoldMT"/>
                <a:ea typeface="Times New Roman" panose="02020603050405020304" pitchFamily="18" charset="0"/>
                <a:cs typeface="Arial-BoldMT"/>
              </a:rPr>
              <a:t>,</a:t>
            </a:r>
            <a:r>
              <a:rPr lang="en-US" sz="1800" b="1">
                <a:solidFill>
                  <a:srgbClr val="252525"/>
                </a:solidFill>
                <a:effectLst/>
                <a:latin typeface="Arial" panose="020B0604020202020204" pitchFamily="34" charset="0"/>
                <a:ea typeface="Times New Roman" panose="02020603050405020304" pitchFamily="18" charset="0"/>
              </a:rPr>
              <a:t> Macrophage Inflammatory Proteins</a:t>
            </a:r>
            <a:r>
              <a:rPr lang="en-US" sz="1800">
                <a:solidFill>
                  <a:srgbClr val="252525"/>
                </a:solidFill>
                <a:effectLst/>
                <a:latin typeface="Arial" panose="020B0604020202020204" pitchFamily="34" charset="0"/>
                <a:ea typeface="Times New Roman" panose="02020603050405020304" pitchFamily="18" charset="0"/>
              </a:rPr>
              <a:t> (MIP) belong to the family of </a:t>
            </a:r>
            <a:r>
              <a:rPr lang="en-US" sz="1800" u="sng">
                <a:solidFill>
                  <a:srgbClr val="0B0080"/>
                </a:solidFill>
                <a:effectLst/>
                <a:latin typeface="Arial" panose="020B0604020202020204" pitchFamily="34" charset="0"/>
                <a:ea typeface="Times New Roman" panose="02020603050405020304" pitchFamily="18" charset="0"/>
                <a:hlinkClick r:id="rId3" tooltip="Chemotaxis"/>
              </a:rPr>
              <a:t>chemotactic</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 tooltip="Cytokine"/>
              </a:rPr>
              <a:t>cytokines</a:t>
            </a:r>
            <a:r>
              <a:rPr lang="en-US" sz="1800">
                <a:solidFill>
                  <a:srgbClr val="252525"/>
                </a:solidFill>
                <a:effectLst/>
                <a:latin typeface="Arial" panose="020B0604020202020204" pitchFamily="34" charset="0"/>
                <a:ea typeface="Times New Roman" panose="02020603050405020304" pitchFamily="18" charset="0"/>
              </a:rPr>
              <a:t> known as </a:t>
            </a:r>
            <a:r>
              <a:rPr lang="en-US" sz="1800" u="sng">
                <a:solidFill>
                  <a:srgbClr val="0B0080"/>
                </a:solidFill>
                <a:effectLst/>
                <a:latin typeface="Arial" panose="020B0604020202020204" pitchFamily="34" charset="0"/>
                <a:ea typeface="Times New Roman" panose="02020603050405020304" pitchFamily="18" charset="0"/>
                <a:hlinkClick r:id="rId5" tooltip="Chemokine"/>
              </a:rPr>
              <a:t>chemokines</a:t>
            </a:r>
            <a:r>
              <a:rPr lang="en-US" sz="1800">
                <a:solidFill>
                  <a:srgbClr val="252525"/>
                </a:solidFill>
                <a:effectLst/>
                <a:latin typeface="Arial" panose="020B0604020202020204" pitchFamily="34" charset="0"/>
                <a:ea typeface="Times New Roman" panose="02020603050405020304" pitchFamily="18" charset="0"/>
              </a:rPr>
              <a:t>. In humans, there are two major forms, MIP-1α and MIP-1β that are now officially named </a:t>
            </a:r>
            <a:r>
              <a:rPr lang="en-US" sz="1800" u="sng">
                <a:solidFill>
                  <a:srgbClr val="0B0080"/>
                </a:solidFill>
                <a:effectLst/>
                <a:latin typeface="Arial" panose="020B0604020202020204" pitchFamily="34" charset="0"/>
                <a:ea typeface="Times New Roman" panose="02020603050405020304" pitchFamily="18" charset="0"/>
                <a:hlinkClick r:id="rId6" tooltip="CCL3"/>
              </a:rPr>
              <a:t>CCL3</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 tooltip="CCL4"/>
              </a:rPr>
              <a:t>CCL4</a:t>
            </a:r>
            <a:r>
              <a:rPr lang="en-US" sz="1800">
                <a:solidFill>
                  <a:srgbClr val="252525"/>
                </a:solidFill>
                <a:effectLst/>
                <a:latin typeface="Arial" panose="020B0604020202020204" pitchFamily="34" charset="0"/>
                <a:ea typeface="Times New Roman" panose="02020603050405020304" pitchFamily="18" charset="0"/>
              </a:rPr>
              <a:t>, respectively. Both are major factors produced by </a:t>
            </a:r>
            <a:r>
              <a:rPr lang="en-US" sz="1800" u="sng">
                <a:solidFill>
                  <a:srgbClr val="0B0080"/>
                </a:solidFill>
                <a:effectLst/>
                <a:latin typeface="Arial" panose="020B0604020202020204" pitchFamily="34" charset="0"/>
                <a:ea typeface="Times New Roman" panose="02020603050405020304" pitchFamily="18" charset="0"/>
                <a:hlinkClick r:id="rId8" tooltip="Macrophage"/>
              </a:rPr>
              <a:t>macrophages</a:t>
            </a:r>
            <a:r>
              <a:rPr lang="en-US" sz="1800">
                <a:solidFill>
                  <a:srgbClr val="252525"/>
                </a:solidFill>
                <a:effectLst/>
                <a:latin typeface="Arial" panose="020B0604020202020204" pitchFamily="34" charset="0"/>
                <a:ea typeface="Times New Roman" panose="02020603050405020304" pitchFamily="18" charset="0"/>
              </a:rPr>
              <a:t> after they are stimulated with </a:t>
            </a:r>
            <a:r>
              <a:rPr lang="en-US" sz="1800" u="sng">
                <a:solidFill>
                  <a:srgbClr val="0B0080"/>
                </a:solidFill>
                <a:effectLst/>
                <a:latin typeface="Arial" panose="020B0604020202020204" pitchFamily="34" charset="0"/>
                <a:ea typeface="Times New Roman" panose="02020603050405020304" pitchFamily="18" charset="0"/>
                <a:hlinkClick r:id="rId9" tooltip="Bacteria"/>
              </a:rPr>
              <a:t>bacterial</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0" tooltip="Endotoxin"/>
              </a:rPr>
              <a:t>endotoxins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1"/>
              </a:rPr>
              <a:t>[3]</a:t>
            </a:r>
            <a:r>
              <a:rPr lang="en-US" sz="1800">
                <a:solidFill>
                  <a:srgbClr val="252525"/>
                </a:solidFill>
                <a:effectLst/>
                <a:latin typeface="Arial" panose="020B0604020202020204" pitchFamily="34" charset="0"/>
                <a:ea typeface="Times New Roman" panose="02020603050405020304" pitchFamily="18" charset="0"/>
              </a:rPr>
              <a:t>They are crucial for immune responses towards infection and inflammation.</a:t>
            </a:r>
            <a:r>
              <a:rPr lang="en-US" sz="1800" u="sng" baseline="30000">
                <a:solidFill>
                  <a:srgbClr val="0B0080"/>
                </a:solidFill>
                <a:effectLst/>
                <a:latin typeface="Arial" panose="020B0604020202020204" pitchFamily="34" charset="0"/>
                <a:ea typeface="Times New Roman" panose="02020603050405020304" pitchFamily="18" charset="0"/>
                <a:hlinkClick r:id="rId12"/>
              </a:rPr>
              <a:t>[4]</a:t>
            </a:r>
            <a:r>
              <a:rPr lang="en-US" sz="1800">
                <a:solidFill>
                  <a:srgbClr val="252525"/>
                </a:solidFill>
                <a:effectLst/>
                <a:latin typeface="Arial" panose="020B0604020202020204" pitchFamily="34" charset="0"/>
                <a:ea typeface="Times New Roman" panose="02020603050405020304" pitchFamily="18" charset="0"/>
              </a:rPr>
              <a:t> They activate human </a:t>
            </a:r>
            <a:r>
              <a:rPr lang="en-US" sz="1800" u="sng">
                <a:solidFill>
                  <a:srgbClr val="0B0080"/>
                </a:solidFill>
                <a:effectLst/>
                <a:latin typeface="Arial" panose="020B0604020202020204" pitchFamily="34" charset="0"/>
                <a:ea typeface="Times New Roman" panose="02020603050405020304" pitchFamily="18" charset="0"/>
                <a:hlinkClick r:id="rId13" tooltip="Granulocyte"/>
              </a:rPr>
              <a:t>granulocytes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4" tooltip="Neutrophil"/>
              </a:rPr>
              <a:t>neutrophils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5" tooltip="Eosinophil"/>
              </a:rPr>
              <a:t>eosinophils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6" tooltip="Basophil"/>
              </a:rPr>
              <a:t>basophils</a:t>
            </a:r>
            <a:r>
              <a:rPr lang="en-US" sz="1800">
                <a:solidFill>
                  <a:srgbClr val="252525"/>
                </a:solidFill>
                <a:effectLst/>
                <a:latin typeface="Arial" panose="020B0604020202020204" pitchFamily="34" charset="0"/>
                <a:ea typeface="Times New Roman" panose="02020603050405020304" pitchFamily="18" charset="0"/>
              </a:rPr>
              <a:t>) which can lead to acute neutrophilic inflammation. They also induce the synthesis and release of other pro-inflammatory cytokines such as </a:t>
            </a:r>
            <a:r>
              <a:rPr lang="en-US" sz="1800" u="sng">
                <a:solidFill>
                  <a:srgbClr val="0B0080"/>
                </a:solidFill>
                <a:effectLst/>
                <a:latin typeface="Arial" panose="020B0604020202020204" pitchFamily="34" charset="0"/>
                <a:ea typeface="Times New Roman" panose="02020603050405020304" pitchFamily="18" charset="0"/>
                <a:hlinkClick r:id="rId17" tooltip="Interleukin 1"/>
              </a:rPr>
              <a:t>interleukin 1</a:t>
            </a:r>
            <a:r>
              <a:rPr lang="en-US" sz="1800">
                <a:solidFill>
                  <a:srgbClr val="252525"/>
                </a:solidFill>
                <a:effectLst/>
                <a:latin typeface="Arial" panose="020B0604020202020204" pitchFamily="34" charset="0"/>
                <a:ea typeface="Times New Roman" panose="02020603050405020304" pitchFamily="18" charset="0"/>
              </a:rPr>
              <a:t> (IL-1), </a:t>
            </a:r>
            <a:r>
              <a:rPr lang="en-US" sz="1800" u="sng">
                <a:solidFill>
                  <a:srgbClr val="0B0080"/>
                </a:solidFill>
                <a:effectLst/>
                <a:latin typeface="Arial" panose="020B0604020202020204" pitchFamily="34" charset="0"/>
                <a:ea typeface="Times New Roman" panose="02020603050405020304" pitchFamily="18" charset="0"/>
                <a:hlinkClick r:id="rId18" tooltip="Interleukin 6"/>
              </a:rPr>
              <a:t>IL-6</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9" tooltip="TNF-α"/>
              </a:rPr>
              <a:t>TNF-α</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from</a:t>
            </a:r>
            <a:r>
              <a:rPr lang="en-US" sz="1800" u="sng" err="1">
                <a:solidFill>
                  <a:srgbClr val="0B0080"/>
                </a:solidFill>
                <a:effectLst/>
                <a:latin typeface="Arial" panose="020B0604020202020204" pitchFamily="34" charset="0"/>
                <a:ea typeface="Times New Roman" panose="02020603050405020304" pitchFamily="18" charset="0"/>
                <a:hlinkClick r:id="rId20" tooltip="Fibroblast"/>
              </a:rPr>
              <a:t>fibroblasts</a:t>
            </a:r>
            <a:r>
              <a:rPr lang="en-US" sz="1800">
                <a:solidFill>
                  <a:srgbClr val="252525"/>
                </a:solidFill>
                <a:effectLst/>
                <a:latin typeface="Arial" panose="020B0604020202020204" pitchFamily="34" charset="0"/>
                <a:ea typeface="Times New Roman" panose="02020603050405020304" pitchFamily="18" charset="0"/>
              </a:rPr>
              <a:t> and macrophages. The genes for CCL3 and CCL4 are both located on human </a:t>
            </a:r>
            <a:r>
              <a:rPr lang="en-US" sz="1800" u="sng">
                <a:solidFill>
                  <a:srgbClr val="0B0080"/>
                </a:solidFill>
                <a:effectLst/>
                <a:latin typeface="Arial" panose="020B0604020202020204" pitchFamily="34" charset="0"/>
                <a:ea typeface="Times New Roman" panose="02020603050405020304" pitchFamily="18" charset="0"/>
                <a:hlinkClick r:id="rId21" tooltip="Chromosome 17"/>
              </a:rPr>
              <a:t>chromosome 17</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2"/>
              </a:rPr>
              <a:t>[5]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They are produced by many cells, particularly macrophages, dendritic cells, and lymphocytes.</a:t>
            </a:r>
            <a:r>
              <a:rPr lang="en-US" sz="1800" u="sng" baseline="30000">
                <a:solidFill>
                  <a:srgbClr val="0B0080"/>
                </a:solidFill>
                <a:effectLst/>
                <a:latin typeface="Arial" panose="020B0604020202020204" pitchFamily="34" charset="0"/>
                <a:ea typeface="Times New Roman" panose="02020603050405020304" pitchFamily="18" charset="0"/>
                <a:hlinkClick r:id="rId23"/>
              </a:rPr>
              <a:t>[6]</a:t>
            </a:r>
            <a:r>
              <a:rPr lang="en-US" sz="1800">
                <a:solidFill>
                  <a:srgbClr val="252525"/>
                </a:solidFill>
                <a:effectLst/>
                <a:latin typeface="Arial" panose="020B0604020202020204" pitchFamily="34" charset="0"/>
                <a:ea typeface="Times New Roman" panose="02020603050405020304" pitchFamily="18" charset="0"/>
              </a:rPr>
              <a:t> MIP-1 are best known for their chemotactic and proinflammatory effects but can also promote homoeostasis.</a:t>
            </a:r>
            <a:r>
              <a:rPr lang="en-US" sz="1800" u="sng" baseline="30000">
                <a:solidFill>
                  <a:srgbClr val="0B0080"/>
                </a:solidFill>
                <a:effectLst/>
                <a:latin typeface="Arial" panose="020B0604020202020204" pitchFamily="34" charset="0"/>
                <a:ea typeface="Times New Roman" panose="02020603050405020304" pitchFamily="18" charset="0"/>
                <a:hlinkClick r:id="rId23"/>
              </a:rPr>
              <a:t>[6]</a:t>
            </a:r>
            <a:r>
              <a:rPr lang="en-US" sz="1800">
                <a:solidFill>
                  <a:srgbClr val="252525"/>
                </a:solidFill>
                <a:effectLst/>
                <a:latin typeface="Arial" panose="020B0604020202020204" pitchFamily="34" charset="0"/>
                <a:ea typeface="Times New Roman" panose="02020603050405020304" pitchFamily="18" charset="0"/>
              </a:rPr>
              <a:t> Biophysical analyses and mathematical modelling has shown that MIP-1 reversibly forms a polydisperse distribution of rod-shaped polymers in solution. Polymerization buries receptor-binding sites of MIP-1, thus depolymerization mutations enhance MIP-1 to arrest monocytes onto activated human endothelium.</a:t>
            </a:r>
            <a:r>
              <a:rPr lang="en-US" sz="1800" u="sng" baseline="30000">
                <a:solidFill>
                  <a:srgbClr val="0B0080"/>
                </a:solidFill>
                <a:effectLst/>
                <a:latin typeface="Arial" panose="020B0604020202020204" pitchFamily="34" charset="0"/>
                <a:ea typeface="Times New Roman" panose="02020603050405020304" pitchFamily="18" charset="0"/>
                <a:hlinkClick r:id="rId12"/>
              </a:rPr>
              <a:t>[4]</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43</a:t>
            </a:fld>
            <a:endParaRPr lang="en-NG"/>
          </a:p>
        </p:txBody>
      </p:sp>
    </p:spTree>
    <p:extLst>
      <p:ext uri="{BB962C8B-B14F-4D97-AF65-F5344CB8AC3E}">
        <p14:creationId xmlns:p14="http://schemas.microsoft.com/office/powerpoint/2010/main" val="674338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IL-17</a:t>
            </a:r>
            <a:r>
              <a:rPr lang="en-US" sz="1800" b="1">
                <a:solidFill>
                  <a:srgbClr val="000000"/>
                </a:solidFill>
                <a:effectLst/>
                <a:latin typeface="Arial-BoldMT"/>
                <a:ea typeface="Times New Roman" panose="02020603050405020304" pitchFamily="18" charset="0"/>
                <a:cs typeface="Arial-BoldMT"/>
              </a:rPr>
              <a:t>, </a:t>
            </a:r>
            <a:r>
              <a:rPr lang="en-US" sz="1800" b="1">
                <a:solidFill>
                  <a:srgbClr val="252525"/>
                </a:solidFill>
                <a:effectLst/>
                <a:latin typeface="Arial" panose="020B0604020202020204" pitchFamily="34" charset="0"/>
                <a:ea typeface="Times New Roman" panose="02020603050405020304" pitchFamily="18" charset="0"/>
              </a:rPr>
              <a:t>Interleukin 17A</a:t>
            </a:r>
            <a:r>
              <a:rPr lang="en-US" sz="1800">
                <a:solidFill>
                  <a:srgbClr val="252525"/>
                </a:solidFill>
                <a:effectLst/>
                <a:latin typeface="Arial" panose="020B0604020202020204" pitchFamily="34" charset="0"/>
                <a:ea typeface="Times New Roman" panose="02020603050405020304" pitchFamily="18" charset="0"/>
              </a:rPr>
              <a:t> (IL-17 or IL-17A), originally identified as a </a:t>
            </a:r>
            <a:r>
              <a:rPr lang="en-US" sz="1800" u="sng">
                <a:solidFill>
                  <a:srgbClr val="0B0080"/>
                </a:solidFill>
                <a:effectLst/>
                <a:latin typeface="Arial" panose="020B0604020202020204" pitchFamily="34" charset="0"/>
                <a:ea typeface="Times New Roman" panose="02020603050405020304" pitchFamily="18" charset="0"/>
                <a:hlinkClick r:id="rId3" tooltip="Transcription (genetics)"/>
              </a:rPr>
              <a:t>transcript</a:t>
            </a:r>
            <a:r>
              <a:rPr lang="en-US" sz="1800">
                <a:solidFill>
                  <a:srgbClr val="252525"/>
                </a:solidFill>
                <a:effectLst/>
                <a:latin typeface="Arial" panose="020B0604020202020204" pitchFamily="34" charset="0"/>
                <a:ea typeface="Times New Roman" panose="02020603050405020304" pitchFamily="18" charset="0"/>
              </a:rPr>
              <a:t> from a </a:t>
            </a:r>
            <a:r>
              <a:rPr lang="en-US" sz="1800" u="sng">
                <a:solidFill>
                  <a:srgbClr val="0B0080"/>
                </a:solidFill>
                <a:effectLst/>
                <a:latin typeface="Arial" panose="020B0604020202020204" pitchFamily="34" charset="0"/>
                <a:ea typeface="Times New Roman" panose="02020603050405020304" pitchFamily="18" charset="0"/>
                <a:hlinkClick r:id="rId4" tooltip="Rodent"/>
              </a:rPr>
              <a:t>rodent</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 tooltip="T-cell"/>
              </a:rPr>
              <a:t>T-cell</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6" tooltip="Hybridoma"/>
              </a:rPr>
              <a:t>hybridoma</a:t>
            </a:r>
            <a:r>
              <a:rPr lang="en-US" sz="1800">
                <a:solidFill>
                  <a:srgbClr val="252525"/>
                </a:solidFill>
                <a:effectLst/>
                <a:latin typeface="Arial" panose="020B0604020202020204" pitchFamily="34" charset="0"/>
                <a:ea typeface="Times New Roman" panose="02020603050405020304" pitchFamily="18" charset="0"/>
              </a:rPr>
              <a:t> by </a:t>
            </a:r>
            <a:r>
              <a:rPr lang="en-US" sz="1800" err="1">
                <a:solidFill>
                  <a:srgbClr val="252525"/>
                </a:solidFill>
                <a:effectLst/>
                <a:latin typeface="Arial" panose="020B0604020202020204" pitchFamily="34" charset="0"/>
                <a:ea typeface="Times New Roman" panose="02020603050405020304" pitchFamily="18" charset="0"/>
              </a:rPr>
              <a:t>Rouvier</a:t>
            </a:r>
            <a:r>
              <a:rPr lang="en-US" sz="1800">
                <a:solidFill>
                  <a:srgbClr val="252525"/>
                </a:solidFill>
                <a:effectLst/>
                <a:latin typeface="Arial" panose="020B0604020202020204" pitchFamily="34" charset="0"/>
                <a:ea typeface="Times New Roman" panose="02020603050405020304" pitchFamily="18" charset="0"/>
              </a:rPr>
              <a:t> </a:t>
            </a:r>
            <a:r>
              <a:rPr lang="en-US" sz="1800" i="1">
                <a:solidFill>
                  <a:srgbClr val="252525"/>
                </a:solidFill>
                <a:effectLst/>
                <a:latin typeface="Arial" panose="020B0604020202020204" pitchFamily="34" charset="0"/>
                <a:ea typeface="Times New Roman" panose="02020603050405020304" pitchFamily="18" charset="0"/>
              </a:rPr>
              <a:t>et al.</a:t>
            </a:r>
            <a:r>
              <a:rPr lang="en-US" sz="1800">
                <a:solidFill>
                  <a:srgbClr val="252525"/>
                </a:solidFill>
                <a:effectLst/>
                <a:latin typeface="Arial" panose="020B0604020202020204" pitchFamily="34" charset="0"/>
                <a:ea typeface="Times New Roman" panose="02020603050405020304" pitchFamily="18" charset="0"/>
              </a:rPr>
              <a:t> in 1993, is the founding member of a group </a:t>
            </a:r>
            <a:r>
              <a:rPr lang="en-US" sz="1800" err="1">
                <a:solidFill>
                  <a:srgbClr val="252525"/>
                </a:solidFill>
                <a:effectLst/>
                <a:latin typeface="Arial" panose="020B0604020202020204" pitchFamily="34" charset="0"/>
                <a:ea typeface="Times New Roman" panose="02020603050405020304" pitchFamily="18" charset="0"/>
              </a:rPr>
              <a:t>of</a:t>
            </a:r>
            <a:r>
              <a:rPr lang="en-US" sz="1800" u="sng" err="1">
                <a:solidFill>
                  <a:srgbClr val="0B0080"/>
                </a:solidFill>
                <a:effectLst/>
                <a:latin typeface="Arial" panose="020B0604020202020204" pitchFamily="34" charset="0"/>
                <a:ea typeface="Times New Roman" panose="02020603050405020304" pitchFamily="18" charset="0"/>
                <a:hlinkClick r:id="rId7" tooltip="Cytokine"/>
              </a:rPr>
              <a:t>cytokines</a:t>
            </a:r>
            <a:r>
              <a:rPr lang="en-US" sz="1800">
                <a:solidFill>
                  <a:srgbClr val="252525"/>
                </a:solidFill>
                <a:effectLst/>
                <a:latin typeface="Arial" panose="020B0604020202020204" pitchFamily="34" charset="0"/>
                <a:ea typeface="Times New Roman" panose="02020603050405020304" pitchFamily="18" charset="0"/>
              </a:rPr>
              <a:t> called the </a:t>
            </a:r>
            <a:r>
              <a:rPr lang="en-US" sz="1800" u="sng">
                <a:solidFill>
                  <a:srgbClr val="0B0080"/>
                </a:solidFill>
                <a:effectLst/>
                <a:latin typeface="Arial" panose="020B0604020202020204" pitchFamily="34" charset="0"/>
                <a:ea typeface="Times New Roman" panose="02020603050405020304" pitchFamily="18" charset="0"/>
                <a:hlinkClick r:id="rId8" tooltip="IL-17 family"/>
              </a:rPr>
              <a:t>IL-17 family</a:t>
            </a:r>
            <a:r>
              <a:rPr lang="en-US" sz="1800">
                <a:solidFill>
                  <a:srgbClr val="252525"/>
                </a:solidFill>
                <a:effectLst/>
                <a:latin typeface="Arial" panose="020B0604020202020204" pitchFamily="34" charset="0"/>
                <a:ea typeface="Times New Roman" panose="02020603050405020304" pitchFamily="18" charset="0"/>
              </a:rPr>
              <a:t>. Known as CTLA8 in rodents, IL-17 shows high homology to viral IL-17 encoded by an </a:t>
            </a:r>
            <a:r>
              <a:rPr lang="en-US" sz="1800" u="sng">
                <a:solidFill>
                  <a:srgbClr val="0B0080"/>
                </a:solidFill>
                <a:effectLst/>
                <a:latin typeface="Arial" panose="020B0604020202020204" pitchFamily="34" charset="0"/>
                <a:ea typeface="Times New Roman" panose="02020603050405020304" pitchFamily="18" charset="0"/>
                <a:hlinkClick r:id="rId9" tooltip="Open reading frame"/>
              </a:rPr>
              <a:t>open reading frame</a:t>
            </a:r>
            <a:r>
              <a:rPr lang="en-US" sz="1800">
                <a:solidFill>
                  <a:srgbClr val="252525"/>
                </a:solidFill>
                <a:effectLst/>
                <a:latin typeface="Arial" panose="020B0604020202020204" pitchFamily="34" charset="0"/>
                <a:ea typeface="Times New Roman" panose="02020603050405020304" pitchFamily="18" charset="0"/>
              </a:rPr>
              <a:t> of the T-</a:t>
            </a:r>
            <a:r>
              <a:rPr lang="en-US" sz="1800" err="1">
                <a:solidFill>
                  <a:srgbClr val="252525"/>
                </a:solidFill>
                <a:effectLst/>
                <a:latin typeface="Arial" panose="020B0604020202020204" pitchFamily="34" charset="0"/>
                <a:ea typeface="Times New Roman" panose="02020603050405020304" pitchFamily="18" charset="0"/>
              </a:rPr>
              <a:t>lymphotropic</a:t>
            </a:r>
            <a:r>
              <a:rPr lang="en-US" sz="1800" u="sng" err="1">
                <a:solidFill>
                  <a:srgbClr val="0B0080"/>
                </a:solidFill>
                <a:effectLst/>
                <a:latin typeface="Arial" panose="020B0604020202020204" pitchFamily="34" charset="0"/>
                <a:ea typeface="Times New Roman" panose="02020603050405020304" pitchFamily="18" charset="0"/>
                <a:hlinkClick r:id="rId10" tooltip="Rhadinovirus"/>
              </a:rPr>
              <a:t>rhadinovirus</a:t>
            </a:r>
            <a:r>
              <a:rPr lang="en-US" sz="1800">
                <a:solidFill>
                  <a:srgbClr val="252525"/>
                </a:solidFill>
                <a:effectLst/>
                <a:latin typeface="Arial" panose="020B0604020202020204" pitchFamily="34" charset="0"/>
                <a:ea typeface="Times New Roman" panose="02020603050405020304" pitchFamily="18" charset="0"/>
              </a:rPr>
              <a:t> </a:t>
            </a:r>
            <a:r>
              <a:rPr lang="en-US" sz="1800" i="1">
                <a:solidFill>
                  <a:srgbClr val="252525"/>
                </a:solidFill>
                <a:effectLst/>
                <a:latin typeface="Arial" panose="020B0604020202020204" pitchFamily="34" charset="0"/>
                <a:ea typeface="Times New Roman" panose="02020603050405020304" pitchFamily="18" charset="0"/>
              </a:rPr>
              <a:t>Herpesvirus saimiri</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1"/>
              </a:rPr>
              <a:t>[2]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Interleukin 17 is a cytokine that acts as a potent mediator in delayed-type reactions by increasing chemokine production in various tissues to recruit monocytes and neutrophils to the site of inflammation, similar to Interferon gamma. IL-17 is produced by T-helper cells and is induced by IL–23 which results in destructive tissue damage in delayed-type reactions.</a:t>
            </a:r>
            <a:r>
              <a:rPr lang="en-US" sz="1800" u="sng" baseline="30000">
                <a:solidFill>
                  <a:srgbClr val="0B0080"/>
                </a:solidFill>
                <a:effectLst/>
                <a:latin typeface="Arial" panose="020B0604020202020204" pitchFamily="34" charset="0"/>
                <a:ea typeface="Times New Roman" panose="02020603050405020304" pitchFamily="18" charset="0"/>
                <a:hlinkClick r:id="rId12"/>
              </a:rPr>
              <a:t>[3]</a:t>
            </a:r>
            <a:r>
              <a:rPr lang="en-US" sz="1800">
                <a:solidFill>
                  <a:srgbClr val="252525"/>
                </a:solidFill>
                <a:effectLst/>
                <a:latin typeface="Arial" panose="020B0604020202020204" pitchFamily="34" charset="0"/>
                <a:ea typeface="Times New Roman" panose="02020603050405020304" pitchFamily="18" charset="0"/>
              </a:rPr>
              <a:t> Interleukin 17 as a family functions as a proinflammatory cytokine that responds to the invasion of the immune system by extracellular pathogens and induces destruction of the pathogen’s cellular matrix. Interleukin 17 acts synergistically with </a:t>
            </a:r>
            <a:r>
              <a:rPr lang="en-US" sz="1800" u="sng">
                <a:solidFill>
                  <a:srgbClr val="0B0080"/>
                </a:solidFill>
                <a:effectLst/>
                <a:latin typeface="Arial" panose="020B0604020202020204" pitchFamily="34" charset="0"/>
                <a:ea typeface="Times New Roman" panose="02020603050405020304" pitchFamily="18" charset="0"/>
                <a:hlinkClick r:id="rId13" tooltip="Tumor necrosis factor"/>
              </a:rPr>
              <a:t>tumor necrosis factor</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4" tooltip="Interleukin-1"/>
              </a:rPr>
              <a:t>interleukin-1</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[4]</a:t>
            </a:r>
            <a:r>
              <a:rPr lang="en-US" sz="1800" u="sng" baseline="30000">
                <a:solidFill>
                  <a:srgbClr val="0B0080"/>
                </a:solidFill>
                <a:effectLst/>
                <a:latin typeface="Arial" panose="020B0604020202020204" pitchFamily="34" charset="0"/>
                <a:ea typeface="Times New Roman" panose="02020603050405020304" pitchFamily="18" charset="0"/>
                <a:hlinkClick r:id="rId16"/>
              </a:rPr>
              <a:t>[5]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To elicit its functions, IL-17 binds to a type I cell surface receptor called </a:t>
            </a:r>
            <a:r>
              <a:rPr lang="en-US" sz="1800" u="sng">
                <a:solidFill>
                  <a:srgbClr val="0B0080"/>
                </a:solidFill>
                <a:effectLst/>
                <a:latin typeface="Arial" panose="020B0604020202020204" pitchFamily="34" charset="0"/>
                <a:ea typeface="Times New Roman" panose="02020603050405020304" pitchFamily="18" charset="0"/>
                <a:hlinkClick r:id="rId17" tooltip="Interleukin-17 receptor"/>
              </a:rPr>
              <a:t>IL-17R</a:t>
            </a:r>
            <a:r>
              <a:rPr lang="en-US" sz="1800">
                <a:solidFill>
                  <a:srgbClr val="252525"/>
                </a:solidFill>
                <a:effectLst/>
                <a:latin typeface="Arial" panose="020B0604020202020204" pitchFamily="34" charset="0"/>
                <a:ea typeface="Times New Roman" panose="02020603050405020304" pitchFamily="18" charset="0"/>
              </a:rPr>
              <a:t> of which there are at least three variants </a:t>
            </a:r>
            <a:r>
              <a:rPr lang="en-US" sz="1800" u="sng">
                <a:solidFill>
                  <a:srgbClr val="0B0080"/>
                </a:solidFill>
                <a:effectLst/>
                <a:latin typeface="Arial" panose="020B0604020202020204" pitchFamily="34" charset="0"/>
                <a:ea typeface="Times New Roman" panose="02020603050405020304" pitchFamily="18" charset="0"/>
                <a:hlinkClick r:id="rId18" tooltip="IL17RA"/>
              </a:rPr>
              <a:t>IL17RA</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9" tooltip="IL17RB"/>
              </a:rPr>
              <a:t>IL17RB</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0" tooltip="IL17RC"/>
              </a:rPr>
              <a:t>IL17RC</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1"/>
              </a:rPr>
              <a:t>[6]</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Family members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2" tooltip="Edit section: Family member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addition to IL-17A, members of the IL-17 family include IL-17B, IL-17C, IL-17D, IL-17E (also called </a:t>
            </a:r>
            <a:r>
              <a:rPr lang="en-US" sz="1800" u="sng">
                <a:solidFill>
                  <a:srgbClr val="0B0080"/>
                </a:solidFill>
                <a:effectLst/>
                <a:latin typeface="Arial" panose="020B0604020202020204" pitchFamily="34" charset="0"/>
                <a:ea typeface="Times New Roman" panose="02020603050405020304" pitchFamily="18" charset="0"/>
                <a:hlinkClick r:id="rId23" tooltip="Interleukin 25"/>
              </a:rPr>
              <a:t>IL-25</a:t>
            </a:r>
            <a:r>
              <a:rPr lang="en-US" sz="1800">
                <a:solidFill>
                  <a:srgbClr val="252525"/>
                </a:solidFill>
                <a:effectLst/>
                <a:latin typeface="Arial" panose="020B0604020202020204" pitchFamily="34" charset="0"/>
                <a:ea typeface="Times New Roman" panose="02020603050405020304" pitchFamily="18" charset="0"/>
              </a:rPr>
              <a:t>), and IL-17F. All members of the IL-17 family have a </a:t>
            </a:r>
            <a:r>
              <a:rPr lang="en-US" sz="1800" err="1">
                <a:solidFill>
                  <a:srgbClr val="252525"/>
                </a:solidFill>
                <a:effectLst/>
                <a:latin typeface="Arial" panose="020B0604020202020204" pitchFamily="34" charset="0"/>
                <a:ea typeface="Times New Roman" panose="02020603050405020304" pitchFamily="18" charset="0"/>
              </a:rPr>
              <a:t>similar</a:t>
            </a:r>
            <a:r>
              <a:rPr lang="en-US" sz="1800" u="sng" err="1">
                <a:solidFill>
                  <a:srgbClr val="0B0080"/>
                </a:solidFill>
                <a:effectLst/>
                <a:latin typeface="Arial" panose="020B0604020202020204" pitchFamily="34" charset="0"/>
                <a:ea typeface="Times New Roman" panose="02020603050405020304" pitchFamily="18" charset="0"/>
                <a:hlinkClick r:id="rId24" tooltip="Protein"/>
              </a:rPr>
              <a:t>protein</a:t>
            </a:r>
            <a:r>
              <a:rPr lang="en-US" sz="1800">
                <a:solidFill>
                  <a:srgbClr val="252525"/>
                </a:solidFill>
                <a:effectLst/>
                <a:latin typeface="Arial" panose="020B0604020202020204" pitchFamily="34" charset="0"/>
                <a:ea typeface="Times New Roman" panose="02020603050405020304" pitchFamily="18" charset="0"/>
              </a:rPr>
              <a:t> structure, with four highly conserved </a:t>
            </a:r>
            <a:r>
              <a:rPr lang="en-US" sz="1800" u="sng">
                <a:solidFill>
                  <a:srgbClr val="0B0080"/>
                </a:solidFill>
                <a:effectLst/>
                <a:latin typeface="Arial" panose="020B0604020202020204" pitchFamily="34" charset="0"/>
                <a:ea typeface="Times New Roman" panose="02020603050405020304" pitchFamily="18" charset="0"/>
                <a:hlinkClick r:id="rId25" tooltip="Cysteine"/>
              </a:rPr>
              <a:t>cysteine</a:t>
            </a:r>
            <a:r>
              <a:rPr lang="en-US" sz="1800">
                <a:solidFill>
                  <a:srgbClr val="252525"/>
                </a:solidFill>
                <a:effectLst/>
                <a:latin typeface="Arial" panose="020B0604020202020204" pitchFamily="34" charset="0"/>
                <a:ea typeface="Times New Roman" panose="02020603050405020304" pitchFamily="18" charset="0"/>
              </a:rPr>
              <a:t> residues critical to their </a:t>
            </a:r>
            <a:r>
              <a:rPr lang="en-US" sz="1800" u="sng">
                <a:solidFill>
                  <a:srgbClr val="0B0080"/>
                </a:solidFill>
                <a:effectLst/>
                <a:latin typeface="Arial" panose="020B0604020202020204" pitchFamily="34" charset="0"/>
                <a:ea typeface="Times New Roman" panose="02020603050405020304" pitchFamily="18" charset="0"/>
                <a:hlinkClick r:id="rId26" tooltip="Three-dimensional space"/>
              </a:rPr>
              <a:t>3-dimensional</a:t>
            </a:r>
            <a:r>
              <a:rPr lang="en-US" sz="1800">
                <a:solidFill>
                  <a:srgbClr val="252525"/>
                </a:solidFill>
                <a:effectLst/>
                <a:latin typeface="Arial" panose="020B0604020202020204" pitchFamily="34" charset="0"/>
                <a:ea typeface="Times New Roman" panose="02020603050405020304" pitchFamily="18" charset="0"/>
              </a:rPr>
              <a:t> shape, yet they have no sequence similarity to any other known </a:t>
            </a:r>
            <a:r>
              <a:rPr lang="en-US" sz="1800" err="1">
                <a:solidFill>
                  <a:srgbClr val="252525"/>
                </a:solidFill>
                <a:effectLst/>
                <a:latin typeface="Arial" panose="020B0604020202020204" pitchFamily="34" charset="0"/>
                <a:ea typeface="Times New Roman" panose="02020603050405020304" pitchFamily="18" charset="0"/>
              </a:rPr>
              <a:t>cytokines.</a:t>
            </a:r>
            <a:r>
              <a:rPr lang="en-US" sz="1800" u="sng" err="1">
                <a:solidFill>
                  <a:srgbClr val="0B0080"/>
                </a:solidFill>
                <a:effectLst/>
                <a:latin typeface="Arial" panose="020B0604020202020204" pitchFamily="34" charset="0"/>
                <a:ea typeface="Times New Roman" panose="02020603050405020304" pitchFamily="18" charset="0"/>
                <a:hlinkClick r:id="rId27" tooltip="Phylogenetic"/>
              </a:rPr>
              <a:t>Phylogenetic</a:t>
            </a:r>
            <a:r>
              <a:rPr lang="en-US" sz="1800">
                <a:solidFill>
                  <a:srgbClr val="252525"/>
                </a:solidFill>
                <a:effectLst/>
                <a:latin typeface="Arial" panose="020B0604020202020204" pitchFamily="34" charset="0"/>
                <a:ea typeface="Times New Roman" panose="02020603050405020304" pitchFamily="18" charset="0"/>
              </a:rPr>
              <a:t> analysis reveals that among IL-17 family members, the IL-17F isoforms 1 and 2 (ML-1) have the highest homology to IL-17A (sharing 55 and 40% </a:t>
            </a:r>
            <a:r>
              <a:rPr lang="en-US" sz="1800" u="sng">
                <a:solidFill>
                  <a:srgbClr val="0B0080"/>
                </a:solidFill>
                <a:effectLst/>
                <a:latin typeface="Arial" panose="020B0604020202020204" pitchFamily="34" charset="0"/>
                <a:ea typeface="Times New Roman" panose="02020603050405020304" pitchFamily="18" charset="0"/>
                <a:hlinkClick r:id="rId28" tooltip="Amino acid"/>
              </a:rPr>
              <a:t>amino </a:t>
            </a:r>
            <a:r>
              <a:rPr lang="en-US" sz="1800" u="sng" err="1">
                <a:solidFill>
                  <a:srgbClr val="0B0080"/>
                </a:solidFill>
                <a:effectLst/>
                <a:latin typeface="Arial" panose="020B0604020202020204" pitchFamily="34" charset="0"/>
                <a:ea typeface="Times New Roman" panose="02020603050405020304" pitchFamily="18" charset="0"/>
                <a:hlinkClick r:id="rId28" tooltip="Amino acid"/>
              </a:rPr>
              <a:t>acid</a:t>
            </a:r>
            <a:r>
              <a:rPr lang="en-US" sz="1800" err="1">
                <a:solidFill>
                  <a:srgbClr val="252525"/>
                </a:solidFill>
                <a:effectLst/>
                <a:latin typeface="Arial" panose="020B0604020202020204" pitchFamily="34" charset="0"/>
                <a:ea typeface="Times New Roman" panose="02020603050405020304" pitchFamily="18" charset="0"/>
              </a:rPr>
              <a:t>identity</a:t>
            </a:r>
            <a:r>
              <a:rPr lang="en-US" sz="1800">
                <a:solidFill>
                  <a:srgbClr val="252525"/>
                </a:solidFill>
                <a:effectLst/>
                <a:latin typeface="Arial" panose="020B0604020202020204" pitchFamily="34" charset="0"/>
                <a:ea typeface="Times New Roman" panose="02020603050405020304" pitchFamily="18" charset="0"/>
              </a:rPr>
              <a:t> to IL-17A respectively), followed by IL-17B (29%), IL-17D (25%), IL-17C (23%), and IL-17E being most distantly related to IL-17A (17%). These cytokines are all well conserved in </a:t>
            </a:r>
            <a:r>
              <a:rPr lang="en-US" sz="1800" u="sng">
                <a:solidFill>
                  <a:srgbClr val="0B0080"/>
                </a:solidFill>
                <a:effectLst/>
                <a:latin typeface="Arial" panose="020B0604020202020204" pitchFamily="34" charset="0"/>
                <a:ea typeface="Times New Roman" panose="02020603050405020304" pitchFamily="18" charset="0"/>
                <a:hlinkClick r:id="rId29" tooltip="Mammal"/>
              </a:rPr>
              <a:t>mammals</a:t>
            </a:r>
            <a:r>
              <a:rPr lang="en-US" sz="1800">
                <a:solidFill>
                  <a:srgbClr val="252525"/>
                </a:solidFill>
                <a:effectLst/>
                <a:latin typeface="Arial" panose="020B0604020202020204" pitchFamily="34" charset="0"/>
                <a:ea typeface="Times New Roman" panose="02020603050405020304" pitchFamily="18" charset="0"/>
              </a:rPr>
              <a:t>, with as much as 62–88% of amino acids conserved between the human and mouse homologs.</a:t>
            </a:r>
            <a:r>
              <a:rPr lang="en-US" sz="1800" u="sng" baseline="30000">
                <a:solidFill>
                  <a:srgbClr val="0B0080"/>
                </a:solidFill>
                <a:effectLst/>
                <a:latin typeface="Arial" panose="020B0604020202020204" pitchFamily="34" charset="0"/>
                <a:ea typeface="Times New Roman" panose="02020603050405020304" pitchFamily="18" charset="0"/>
                <a:hlinkClick r:id="rId30"/>
              </a:rPr>
              <a:t>[7]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1"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Numerous immune regulatory functions have been reported for the IL-17 family of cytokines, presumably due to their induction of many immune signaling molecules. The most notable role of IL-17 is its involvement in inducing and mediating proinflammatory responses. IL-17 is commonly associated with allergic responses. IL-17 induces the production of many other cytokines (such as </a:t>
            </a:r>
            <a:r>
              <a:rPr lang="en-US" sz="1800" u="sng">
                <a:solidFill>
                  <a:srgbClr val="0B0080"/>
                </a:solidFill>
                <a:effectLst/>
                <a:latin typeface="Arial" panose="020B0604020202020204" pitchFamily="34" charset="0"/>
                <a:ea typeface="Times New Roman" panose="02020603050405020304" pitchFamily="18" charset="0"/>
                <a:hlinkClick r:id="rId32" tooltip="Interleukin 6"/>
              </a:rPr>
              <a:t>IL-6</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3" tooltip="G-CSF"/>
              </a:rPr>
              <a:t>G-CSF</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4" tooltip="GM-CSF"/>
              </a:rPr>
              <a:t>GM-CSF</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4" tooltip="Interleukin-1"/>
              </a:rPr>
              <a:t>IL-1β</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5" tooltip="TGF-β"/>
              </a:rPr>
              <a:t>TGF-β</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6" tooltip="TNF-α"/>
              </a:rPr>
              <a:t>TNF-α</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7" tooltip="Chemokines"/>
              </a:rPr>
              <a:t>chemokines</a:t>
            </a:r>
            <a:r>
              <a:rPr lang="en-US" sz="1800">
                <a:solidFill>
                  <a:srgbClr val="252525"/>
                </a:solidFill>
                <a:effectLst/>
                <a:latin typeface="Arial" panose="020B0604020202020204" pitchFamily="34" charset="0"/>
                <a:ea typeface="Times New Roman" panose="02020603050405020304" pitchFamily="18" charset="0"/>
              </a:rPr>
              <a:t> (including </a:t>
            </a:r>
            <a:r>
              <a:rPr lang="en-US" sz="1800" u="sng">
                <a:solidFill>
                  <a:srgbClr val="0B0080"/>
                </a:solidFill>
                <a:effectLst/>
                <a:latin typeface="Arial" panose="020B0604020202020204" pitchFamily="34" charset="0"/>
                <a:ea typeface="Times New Roman" panose="02020603050405020304" pitchFamily="18" charset="0"/>
                <a:hlinkClick r:id="rId38" tooltip="Interleukin 8"/>
              </a:rPr>
              <a:t>IL-8</a:t>
            </a:r>
            <a:r>
              <a:rPr lang="en-US" sz="1800">
                <a:solidFill>
                  <a:srgbClr val="252525"/>
                </a:solidFill>
                <a:effectLst/>
                <a:latin typeface="Arial" panose="020B0604020202020204" pitchFamily="34" charset="0"/>
                <a:ea typeface="Times New Roman" panose="02020603050405020304" pitchFamily="18" charset="0"/>
              </a:rPr>
              <a:t>, GRO-α, and MCP-1), and </a:t>
            </a:r>
            <a:r>
              <a:rPr lang="en-US" sz="1800" u="sng">
                <a:solidFill>
                  <a:srgbClr val="0B0080"/>
                </a:solidFill>
                <a:effectLst/>
                <a:latin typeface="Arial" panose="020B0604020202020204" pitchFamily="34" charset="0"/>
                <a:ea typeface="Times New Roman" panose="02020603050405020304" pitchFamily="18" charset="0"/>
                <a:hlinkClick r:id="rId39" tooltip="Prostaglandins"/>
              </a:rPr>
              <a:t>prostaglandins</a:t>
            </a:r>
            <a:r>
              <a:rPr lang="en-US" sz="1800">
                <a:solidFill>
                  <a:srgbClr val="252525"/>
                </a:solidFill>
                <a:effectLst/>
                <a:latin typeface="Arial" panose="020B0604020202020204" pitchFamily="34" charset="0"/>
                <a:ea typeface="Times New Roman" panose="02020603050405020304" pitchFamily="18" charset="0"/>
              </a:rPr>
              <a:t> (e.g.,</a:t>
            </a:r>
            <a:r>
              <a:rPr lang="en-US" sz="1800" u="sng">
                <a:solidFill>
                  <a:srgbClr val="0B0080"/>
                </a:solidFill>
                <a:effectLst/>
                <a:latin typeface="Arial" panose="020B0604020202020204" pitchFamily="34" charset="0"/>
                <a:ea typeface="Times New Roman" panose="02020603050405020304" pitchFamily="18" charset="0"/>
                <a:hlinkClick r:id="rId40" tooltip="Prostaglandin E"/>
              </a:rPr>
              <a:t>PGE</a:t>
            </a:r>
            <a:r>
              <a:rPr lang="en-US" sz="1800" baseline="-25000">
                <a:solidFill>
                  <a:srgbClr val="252525"/>
                </a:solidFill>
                <a:effectLst/>
                <a:latin typeface="Arial" panose="020B0604020202020204" pitchFamily="34" charset="0"/>
                <a:ea typeface="Times New Roman" panose="02020603050405020304" pitchFamily="18" charset="0"/>
              </a:rPr>
              <a:t>2</a:t>
            </a:r>
            <a:r>
              <a:rPr lang="en-US" sz="1800">
                <a:solidFill>
                  <a:srgbClr val="252525"/>
                </a:solidFill>
                <a:effectLst/>
                <a:latin typeface="Arial" panose="020B0604020202020204" pitchFamily="34" charset="0"/>
                <a:ea typeface="Times New Roman" panose="02020603050405020304" pitchFamily="18" charset="0"/>
              </a:rPr>
              <a:t>) from many cell types (</a:t>
            </a:r>
            <a:r>
              <a:rPr lang="en-US" sz="1800" u="sng">
                <a:solidFill>
                  <a:srgbClr val="0B0080"/>
                </a:solidFill>
                <a:effectLst/>
                <a:latin typeface="Arial" panose="020B0604020202020204" pitchFamily="34" charset="0"/>
                <a:ea typeface="Times New Roman" panose="02020603050405020304" pitchFamily="18" charset="0"/>
                <a:hlinkClick r:id="rId41" tooltip="Fibroblasts"/>
              </a:rPr>
              <a:t>fibroblasts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2" tooltip="Endothelial cells"/>
              </a:rPr>
              <a:t>endothelial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3" tooltip="Epithelial cells"/>
              </a:rPr>
              <a:t>epithelial cells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4" tooltip="Keratinocytes"/>
              </a:rPr>
              <a:t>keratinocytes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45" tooltip="Macrophages"/>
              </a:rPr>
              <a:t>macrophages</a:t>
            </a:r>
            <a:r>
              <a:rPr lang="en-US" sz="1800">
                <a:solidFill>
                  <a:srgbClr val="252525"/>
                </a:solidFill>
                <a:effectLst/>
                <a:latin typeface="Arial" panose="020B0604020202020204" pitchFamily="34" charset="0"/>
                <a:ea typeface="Times New Roman" panose="02020603050405020304" pitchFamily="18" charset="0"/>
              </a:rPr>
              <a:t>). The release of cytokines causes many functions, such as airway remodeling, a characteristic of IL-17 responses. The increased expression of chemokines attracts other cells including neutrophils but not eosinophils. IL-17 function is also essential to a subset of </a:t>
            </a:r>
            <a:r>
              <a:rPr lang="en-US" sz="1800" u="sng">
                <a:solidFill>
                  <a:srgbClr val="0B0080"/>
                </a:solidFill>
                <a:effectLst/>
                <a:latin typeface="Arial" panose="020B0604020202020204" pitchFamily="34" charset="0"/>
                <a:ea typeface="Times New Roman" panose="02020603050405020304" pitchFamily="18" charset="0"/>
                <a:hlinkClick r:id="rId46" tooltip="CD4"/>
              </a:rPr>
              <a:t>CD4</a:t>
            </a:r>
            <a:r>
              <a:rPr lang="en-US" sz="1800">
                <a:solidFill>
                  <a:srgbClr val="252525"/>
                </a:solidFill>
                <a:effectLst/>
                <a:latin typeface="Arial" panose="020B0604020202020204" pitchFamily="34" charset="0"/>
                <a:ea typeface="Times New Roman" panose="02020603050405020304" pitchFamily="18" charset="0"/>
              </a:rPr>
              <a:t>+ T-Cells called </a:t>
            </a:r>
            <a:r>
              <a:rPr lang="en-US" sz="1800" u="sng">
                <a:solidFill>
                  <a:srgbClr val="0B0080"/>
                </a:solidFill>
                <a:effectLst/>
                <a:latin typeface="Arial" panose="020B0604020202020204" pitchFamily="34" charset="0"/>
                <a:ea typeface="Times New Roman" panose="02020603050405020304" pitchFamily="18" charset="0"/>
                <a:hlinkClick r:id="rId47" tooltip="T helper 17 cell"/>
              </a:rPr>
              <a:t>T helper 17</a:t>
            </a:r>
            <a:r>
              <a:rPr lang="en-US" sz="1800">
                <a:solidFill>
                  <a:srgbClr val="252525"/>
                </a:solidFill>
                <a:effectLst/>
                <a:latin typeface="Arial" panose="020B0604020202020204" pitchFamily="34" charset="0"/>
                <a:ea typeface="Times New Roman" panose="02020603050405020304" pitchFamily="18" charset="0"/>
              </a:rPr>
              <a:t> (T</a:t>
            </a:r>
            <a:r>
              <a:rPr lang="en-US" sz="1800" baseline="-25000">
                <a:solidFill>
                  <a:srgbClr val="252525"/>
                </a:solidFill>
                <a:effectLst/>
                <a:latin typeface="Arial" panose="020B0604020202020204" pitchFamily="34" charset="0"/>
                <a:ea typeface="Times New Roman" panose="02020603050405020304" pitchFamily="18" charset="0"/>
              </a:rPr>
              <a:t>h</a:t>
            </a:r>
            <a:r>
              <a:rPr lang="en-US" sz="1800">
                <a:solidFill>
                  <a:srgbClr val="252525"/>
                </a:solidFill>
                <a:effectLst/>
                <a:latin typeface="Arial" panose="020B0604020202020204" pitchFamily="34" charset="0"/>
                <a:ea typeface="Times New Roman" panose="02020603050405020304" pitchFamily="18" charset="0"/>
              </a:rPr>
              <a:t>17) cells. As a result of these roles, the IL-17 family has been linked to many immune/autoimmune related diseases including </a:t>
            </a:r>
            <a:r>
              <a:rPr lang="en-US" sz="1800" u="sng">
                <a:solidFill>
                  <a:srgbClr val="0B0080"/>
                </a:solidFill>
                <a:effectLst/>
                <a:latin typeface="Arial" panose="020B0604020202020204" pitchFamily="34" charset="0"/>
                <a:ea typeface="Times New Roman" panose="02020603050405020304" pitchFamily="18" charset="0"/>
                <a:hlinkClick r:id="rId48"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49" tooltip="Asthma"/>
              </a:rPr>
              <a:t>asthma</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0" tooltip="Lupus erythematosus"/>
              </a:rPr>
              <a:t>lupus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1" tooltip="Allograft"/>
              </a:rPr>
              <a:t>allograft</a:t>
            </a:r>
            <a:r>
              <a:rPr lang="en-US" sz="1800">
                <a:solidFill>
                  <a:srgbClr val="252525"/>
                </a:solidFill>
                <a:effectLst/>
                <a:latin typeface="Arial" panose="020B0604020202020204" pitchFamily="34" charset="0"/>
                <a:ea typeface="Times New Roman" panose="02020603050405020304" pitchFamily="18" charset="0"/>
              </a:rPr>
              <a:t> rejection, anti-</a:t>
            </a:r>
            <a:r>
              <a:rPr lang="en-US" sz="1800" err="1">
                <a:solidFill>
                  <a:srgbClr val="252525"/>
                </a:solidFill>
                <a:effectLst/>
                <a:latin typeface="Arial" panose="020B0604020202020204" pitchFamily="34" charset="0"/>
                <a:ea typeface="Times New Roman" panose="02020603050405020304" pitchFamily="18" charset="0"/>
              </a:rPr>
              <a:t>tumour</a:t>
            </a:r>
            <a:r>
              <a:rPr lang="en-US" sz="1800">
                <a:solidFill>
                  <a:srgbClr val="252525"/>
                </a:solidFill>
                <a:effectLst/>
                <a:latin typeface="Arial" panose="020B0604020202020204" pitchFamily="34" charset="0"/>
                <a:ea typeface="Times New Roman" panose="02020603050405020304" pitchFamily="18" charset="0"/>
              </a:rPr>
              <a:t> immunity and recently </a:t>
            </a:r>
            <a:r>
              <a:rPr lang="en-US" sz="1800" u="sng">
                <a:solidFill>
                  <a:srgbClr val="0B0080"/>
                </a:solidFill>
                <a:effectLst/>
                <a:latin typeface="Arial" panose="020B0604020202020204" pitchFamily="34" charset="0"/>
                <a:ea typeface="Times New Roman" panose="02020603050405020304" pitchFamily="18" charset="0"/>
                <a:hlinkClick r:id="rId52" tooltip="Psoriasis"/>
              </a:rPr>
              <a:t>Psoriasis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3"/>
              </a:rPr>
              <a:t>[8]</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Role in asthma</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4" tooltip="Edit section: Role in asthma"/>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IL-17F gene was discovered in 2001, and is located on chromosome 6p12. Notably, among this family, IL-17F has been well characterized both in vitro and in vivo, and has been shown to have a pro-inflammatory role in </a:t>
            </a:r>
            <a:r>
              <a:rPr lang="en-US" sz="1800" u="sng">
                <a:solidFill>
                  <a:srgbClr val="0B0080"/>
                </a:solidFill>
                <a:effectLst/>
                <a:latin typeface="Arial" panose="020B0604020202020204" pitchFamily="34" charset="0"/>
                <a:ea typeface="Times New Roman" panose="02020603050405020304" pitchFamily="18" charset="0"/>
                <a:hlinkClick r:id="rId49" tooltip="Asthma"/>
              </a:rPr>
              <a:t>asthma</a:t>
            </a:r>
            <a:r>
              <a:rPr lang="en-US" sz="1800">
                <a:solidFill>
                  <a:srgbClr val="252525"/>
                </a:solidFill>
                <a:effectLst/>
                <a:latin typeface="Arial" panose="020B0604020202020204" pitchFamily="34" charset="0"/>
                <a:ea typeface="Times New Roman" panose="02020603050405020304" pitchFamily="18" charset="0"/>
              </a:rPr>
              <a:t>. IL-17F is clearly expressed in the airway of asthmatics and its expression level is correlated with disease severity. Moreover, a coding region variant (H161R) of the IL-17F gene is inversely associated with asthma and encodes an antagonist for the wild-type IL-17F. IL-17F is able to induce several cytokines, chemokines and adhesion molecules in bronchial epithelial cells, vein endothelial cells, fibroblasts and eosinophils. IL-17F utilizes IL-17RA and IL-17RC as its receptors, and activates the MAP kinase related pathway. IL-17F is derived from several cell types such as Th17 cells, mast cells and basophils, and shows a wide tissue expression pattern including lung. Overexpression of IL-17F gene in the airway of mice is associated with airway neutrophilia, the induction of many cytokines, an increase in airway hyperreactivity, and mucus hypersecretion. Hence, IL-17F may have a crucial role in allergic airway inflammation, and have important therapeutic implications in asthma.</a:t>
            </a:r>
            <a:r>
              <a:rPr lang="en-US" sz="1800" u="sng" baseline="30000">
                <a:solidFill>
                  <a:srgbClr val="0B0080"/>
                </a:solidFill>
                <a:effectLst/>
                <a:latin typeface="Arial" panose="020B0604020202020204" pitchFamily="34" charset="0"/>
                <a:ea typeface="Times New Roman" panose="02020603050405020304" pitchFamily="18" charset="0"/>
                <a:hlinkClick r:id="rId55"/>
              </a:rPr>
              <a:t>[9]</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Gene expression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6" tooltip="Edit section: Gene express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a:t>
            </a:r>
            <a:r>
              <a:rPr lang="en-US" sz="1800" u="sng">
                <a:solidFill>
                  <a:srgbClr val="0B0080"/>
                </a:solidFill>
                <a:effectLst/>
                <a:latin typeface="Arial" panose="020B0604020202020204" pitchFamily="34" charset="0"/>
                <a:ea typeface="Times New Roman" panose="02020603050405020304" pitchFamily="18" charset="0"/>
                <a:hlinkClick r:id="rId57" tooltip="Gene"/>
              </a:rPr>
              <a:t>gene</a:t>
            </a:r>
            <a:r>
              <a:rPr lang="en-US" sz="1800">
                <a:solidFill>
                  <a:srgbClr val="252525"/>
                </a:solidFill>
                <a:effectLst/>
                <a:latin typeface="Arial" panose="020B0604020202020204" pitchFamily="34" charset="0"/>
                <a:ea typeface="Times New Roman" panose="02020603050405020304" pitchFamily="18" charset="0"/>
              </a:rPr>
              <a:t> for human IL-17 is 1874 </a:t>
            </a:r>
            <a:r>
              <a:rPr lang="en-US" sz="1800" u="sng">
                <a:solidFill>
                  <a:srgbClr val="0B0080"/>
                </a:solidFill>
                <a:effectLst/>
                <a:latin typeface="Arial" panose="020B0604020202020204" pitchFamily="34" charset="0"/>
                <a:ea typeface="Times New Roman" panose="02020603050405020304" pitchFamily="18" charset="0"/>
                <a:hlinkClick r:id="rId58" tooltip="Base pair"/>
              </a:rPr>
              <a:t>base pairs</a:t>
            </a:r>
            <a:r>
              <a:rPr lang="en-US" sz="1800">
                <a:solidFill>
                  <a:srgbClr val="252525"/>
                </a:solidFill>
                <a:effectLst/>
                <a:latin typeface="Arial" panose="020B0604020202020204" pitchFamily="34" charset="0"/>
                <a:ea typeface="Times New Roman" panose="02020603050405020304" pitchFamily="18" charset="0"/>
              </a:rPr>
              <a:t> long</a:t>
            </a:r>
            <a:r>
              <a:rPr lang="en-US" sz="1800" u="sng" baseline="30000">
                <a:solidFill>
                  <a:srgbClr val="0B0080"/>
                </a:solidFill>
                <a:effectLst/>
                <a:latin typeface="Arial" panose="020B0604020202020204" pitchFamily="34" charset="0"/>
                <a:ea typeface="Times New Roman" panose="02020603050405020304" pitchFamily="18" charset="0"/>
                <a:hlinkClick r:id="rId59"/>
              </a:rPr>
              <a:t>[10]</a:t>
            </a:r>
            <a:r>
              <a:rPr lang="en-US" sz="1800">
                <a:solidFill>
                  <a:srgbClr val="252525"/>
                </a:solidFill>
                <a:effectLst/>
                <a:latin typeface="Arial" panose="020B0604020202020204" pitchFamily="34" charset="0"/>
                <a:ea typeface="Times New Roman" panose="02020603050405020304" pitchFamily="18" charset="0"/>
              </a:rPr>
              <a:t> and was cloned from CD4+ T cells. Each member of the IL-17 family has a distinct pattern of cellular </a:t>
            </a:r>
            <a:r>
              <a:rPr lang="en-US" sz="1800" u="sng">
                <a:solidFill>
                  <a:srgbClr val="0B0080"/>
                </a:solidFill>
                <a:effectLst/>
                <a:latin typeface="Arial" panose="020B0604020202020204" pitchFamily="34" charset="0"/>
                <a:ea typeface="Times New Roman" panose="02020603050405020304" pitchFamily="18" charset="0"/>
                <a:hlinkClick r:id="rId60" tooltip="Gene expression"/>
              </a:rPr>
              <a:t>expression</a:t>
            </a:r>
            <a:r>
              <a:rPr lang="en-US" sz="1800">
                <a:solidFill>
                  <a:srgbClr val="252525"/>
                </a:solidFill>
                <a:effectLst/>
                <a:latin typeface="Arial" panose="020B0604020202020204" pitchFamily="34" charset="0"/>
                <a:ea typeface="Times New Roman" panose="02020603050405020304" pitchFamily="18" charset="0"/>
              </a:rPr>
              <a:t>. The expression of IL-17A and IL-17F appear to be restricted to a small group of activated </a:t>
            </a:r>
            <a:r>
              <a:rPr lang="en-US" sz="1800" u="sng">
                <a:solidFill>
                  <a:srgbClr val="0B0080"/>
                </a:solidFill>
                <a:effectLst/>
                <a:latin typeface="Arial" panose="020B0604020202020204" pitchFamily="34" charset="0"/>
                <a:ea typeface="Times New Roman" panose="02020603050405020304" pitchFamily="18" charset="0"/>
                <a:hlinkClick r:id="rId61" tooltip="T cells"/>
              </a:rPr>
              <a:t>T cells</a:t>
            </a:r>
            <a:r>
              <a:rPr lang="en-US" sz="1800">
                <a:solidFill>
                  <a:srgbClr val="252525"/>
                </a:solidFill>
                <a:effectLst/>
                <a:latin typeface="Arial" panose="020B0604020202020204" pitchFamily="34" charset="0"/>
                <a:ea typeface="Times New Roman" panose="02020603050405020304" pitchFamily="18" charset="0"/>
              </a:rPr>
              <a:t>, and upregulated during </a:t>
            </a:r>
            <a:r>
              <a:rPr lang="en-US" sz="1800" u="sng">
                <a:solidFill>
                  <a:srgbClr val="0B0080"/>
                </a:solidFill>
                <a:effectLst/>
                <a:latin typeface="Arial" panose="020B0604020202020204" pitchFamily="34" charset="0"/>
                <a:ea typeface="Times New Roman" panose="02020603050405020304" pitchFamily="18" charset="0"/>
                <a:hlinkClick r:id="rId62" tooltip="Inflammation"/>
              </a:rPr>
              <a:t>inflammation</a:t>
            </a:r>
            <a:r>
              <a:rPr lang="en-US" sz="1800">
                <a:solidFill>
                  <a:srgbClr val="252525"/>
                </a:solidFill>
                <a:effectLst/>
                <a:latin typeface="Arial" panose="020B0604020202020204" pitchFamily="34" charset="0"/>
                <a:ea typeface="Times New Roman" panose="02020603050405020304" pitchFamily="18" charset="0"/>
              </a:rPr>
              <a:t>. IL-17B is expressed in several peripheral tissues and immune tissues. IL-17C is also highly upregulated in </a:t>
            </a:r>
            <a:r>
              <a:rPr lang="en-US" sz="1800" u="sng">
                <a:solidFill>
                  <a:srgbClr val="0B0080"/>
                </a:solidFill>
                <a:effectLst/>
                <a:latin typeface="Arial" panose="020B0604020202020204" pitchFamily="34" charset="0"/>
                <a:ea typeface="Times New Roman" panose="02020603050405020304" pitchFamily="18" charset="0"/>
                <a:hlinkClick r:id="rId62" tooltip="Inflammation"/>
              </a:rPr>
              <a:t>inflammatory</a:t>
            </a:r>
            <a:r>
              <a:rPr lang="en-US" sz="1800">
                <a:solidFill>
                  <a:srgbClr val="252525"/>
                </a:solidFill>
                <a:effectLst/>
                <a:latin typeface="Arial" panose="020B0604020202020204" pitchFamily="34" charset="0"/>
                <a:ea typeface="Times New Roman" panose="02020603050405020304" pitchFamily="18" charset="0"/>
              </a:rPr>
              <a:t> conditions, although in resting conditions is low in abundance. IL-17D is highly expressed in the </a:t>
            </a:r>
            <a:r>
              <a:rPr lang="en-US" sz="1800" u="sng">
                <a:solidFill>
                  <a:srgbClr val="0B0080"/>
                </a:solidFill>
                <a:effectLst/>
                <a:latin typeface="Arial" panose="020B0604020202020204" pitchFamily="34" charset="0"/>
                <a:ea typeface="Times New Roman" panose="02020603050405020304" pitchFamily="18" charset="0"/>
                <a:hlinkClick r:id="rId63" tooltip="Nervous system"/>
              </a:rPr>
              <a:t>nervous system</a:t>
            </a:r>
            <a:r>
              <a:rPr lang="en-US" sz="1800">
                <a:solidFill>
                  <a:srgbClr val="252525"/>
                </a:solidFill>
                <a:effectLst/>
                <a:latin typeface="Arial" panose="020B0604020202020204" pitchFamily="34" charset="0"/>
                <a:ea typeface="Times New Roman" panose="02020603050405020304" pitchFamily="18" charset="0"/>
              </a:rPr>
              <a:t> and in </a:t>
            </a:r>
            <a:r>
              <a:rPr lang="en-US" sz="1800" u="sng">
                <a:solidFill>
                  <a:srgbClr val="0B0080"/>
                </a:solidFill>
                <a:effectLst/>
                <a:latin typeface="Arial" panose="020B0604020202020204" pitchFamily="34" charset="0"/>
                <a:ea typeface="Times New Roman" panose="02020603050405020304" pitchFamily="18" charset="0"/>
                <a:hlinkClick r:id="rId64" tooltip="Skeletal muscle"/>
              </a:rPr>
              <a:t>skeletal muscle</a:t>
            </a:r>
            <a:r>
              <a:rPr lang="en-US" sz="1800">
                <a:solidFill>
                  <a:srgbClr val="252525"/>
                </a:solidFill>
                <a:effectLst/>
                <a:latin typeface="Arial" panose="020B0604020202020204" pitchFamily="34" charset="0"/>
                <a:ea typeface="Times New Roman" panose="02020603050405020304" pitchFamily="18" charset="0"/>
              </a:rPr>
              <a:t> and IL-17E is found at low levels in various peripheral tissues.</a:t>
            </a:r>
            <a:r>
              <a:rPr lang="en-US" sz="1800" u="sng" baseline="30000">
                <a:solidFill>
                  <a:srgbClr val="0B0080"/>
                </a:solidFill>
                <a:effectLst/>
                <a:latin typeface="Arial" panose="020B0604020202020204" pitchFamily="34" charset="0"/>
                <a:ea typeface="Times New Roman" panose="02020603050405020304" pitchFamily="18" charset="0"/>
                <a:hlinkClick r:id="rId53"/>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Much progress has been made in the understanding of the regulation of IL-17. At first, Aggarwal </a:t>
            </a:r>
            <a:r>
              <a:rPr lang="en-US" sz="1800" i="1">
                <a:solidFill>
                  <a:srgbClr val="252525"/>
                </a:solidFill>
                <a:effectLst/>
                <a:latin typeface="Arial" panose="020B0604020202020204" pitchFamily="34" charset="0"/>
                <a:ea typeface="Times New Roman" panose="02020603050405020304" pitchFamily="18" charset="0"/>
              </a:rPr>
              <a:t>et al.</a:t>
            </a:r>
            <a:r>
              <a:rPr lang="en-US" sz="1800">
                <a:solidFill>
                  <a:srgbClr val="252525"/>
                </a:solidFill>
                <a:effectLst/>
                <a:latin typeface="Arial" panose="020B0604020202020204" pitchFamily="34" charset="0"/>
                <a:ea typeface="Times New Roman" panose="02020603050405020304" pitchFamily="18" charset="0"/>
              </a:rPr>
              <a:t> showed that production of IL-17 was dependent on </a:t>
            </a:r>
            <a:r>
              <a:rPr lang="en-US" sz="1800" u="sng">
                <a:solidFill>
                  <a:srgbClr val="0B0080"/>
                </a:solidFill>
                <a:effectLst/>
                <a:latin typeface="Arial" panose="020B0604020202020204" pitchFamily="34" charset="0"/>
                <a:ea typeface="Times New Roman" panose="02020603050405020304" pitchFamily="18" charset="0"/>
                <a:hlinkClick r:id="rId65" tooltip="Interleukin 23"/>
              </a:rPr>
              <a:t>IL-23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66"/>
              </a:rPr>
              <a:t>[11]</a:t>
            </a:r>
            <a:r>
              <a:rPr lang="en-US" sz="1800">
                <a:solidFill>
                  <a:srgbClr val="252525"/>
                </a:solidFill>
                <a:effectLst/>
                <a:latin typeface="Arial" panose="020B0604020202020204" pitchFamily="34" charset="0"/>
                <a:ea typeface="Times New Roman" panose="02020603050405020304" pitchFamily="18" charset="0"/>
              </a:rPr>
              <a:t> Later, a Korean group discovered that </a:t>
            </a:r>
            <a:r>
              <a:rPr lang="en-US" sz="1800" u="sng">
                <a:solidFill>
                  <a:srgbClr val="0B0080"/>
                </a:solidFill>
                <a:effectLst/>
                <a:latin typeface="Arial" panose="020B0604020202020204" pitchFamily="34" charset="0"/>
                <a:ea typeface="Times New Roman" panose="02020603050405020304" pitchFamily="18" charset="0"/>
                <a:hlinkClick r:id="rId67" tooltip="STAT protein"/>
              </a:rPr>
              <a:t>STAT3</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8" tooltip="NF-κB"/>
              </a:rPr>
              <a:t>NF-</a:t>
            </a:r>
            <a:r>
              <a:rPr lang="en-US" sz="1800" u="sng" err="1">
                <a:solidFill>
                  <a:srgbClr val="0B0080"/>
                </a:solidFill>
                <a:effectLst/>
                <a:latin typeface="Arial" panose="020B0604020202020204" pitchFamily="34" charset="0"/>
                <a:ea typeface="Times New Roman" panose="02020603050405020304" pitchFamily="18" charset="0"/>
                <a:hlinkClick r:id="rId68" tooltip="NF-κB"/>
              </a:rPr>
              <a:t>κB</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signalling</a:t>
            </a:r>
            <a:r>
              <a:rPr lang="en-US" sz="1800">
                <a:solidFill>
                  <a:srgbClr val="252525"/>
                </a:solidFill>
                <a:effectLst/>
                <a:latin typeface="Arial" panose="020B0604020202020204" pitchFamily="34" charset="0"/>
                <a:ea typeface="Times New Roman" panose="02020603050405020304" pitchFamily="18" charset="0"/>
              </a:rPr>
              <a:t> pathways are required for this IL-23-mediated IL-17 production.</a:t>
            </a:r>
            <a:r>
              <a:rPr lang="en-US" sz="1800" u="sng" baseline="30000">
                <a:solidFill>
                  <a:srgbClr val="0B0080"/>
                </a:solidFill>
                <a:effectLst/>
                <a:latin typeface="Arial" panose="020B0604020202020204" pitchFamily="34" charset="0"/>
                <a:ea typeface="Times New Roman" panose="02020603050405020304" pitchFamily="18" charset="0"/>
                <a:hlinkClick r:id="rId69"/>
              </a:rPr>
              <a:t>[12]</a:t>
            </a:r>
            <a:r>
              <a:rPr lang="en-US" sz="1800">
                <a:solidFill>
                  <a:srgbClr val="252525"/>
                </a:solidFill>
                <a:effectLst/>
                <a:latin typeface="Arial" panose="020B0604020202020204" pitchFamily="34" charset="0"/>
                <a:ea typeface="Times New Roman" panose="02020603050405020304" pitchFamily="18" charset="0"/>
              </a:rPr>
              <a:t> Consistent with this finding, Chen </a:t>
            </a:r>
            <a:r>
              <a:rPr lang="en-US" sz="1800" i="1">
                <a:solidFill>
                  <a:srgbClr val="252525"/>
                </a:solidFill>
                <a:effectLst/>
                <a:latin typeface="Arial" panose="020B0604020202020204" pitchFamily="34" charset="0"/>
                <a:ea typeface="Times New Roman" panose="02020603050405020304" pitchFamily="18" charset="0"/>
              </a:rPr>
              <a:t>et </a:t>
            </a:r>
            <a:r>
              <a:rPr lang="en-US" sz="1800" i="1" err="1">
                <a:solidFill>
                  <a:srgbClr val="252525"/>
                </a:solidFill>
                <a:effectLst/>
                <a:latin typeface="Arial" panose="020B0604020202020204" pitchFamily="34" charset="0"/>
                <a:ea typeface="Times New Roman" panose="02020603050405020304" pitchFamily="18" charset="0"/>
              </a:rPr>
              <a:t>al.</a:t>
            </a:r>
            <a:r>
              <a:rPr lang="en-US" sz="1800" err="1">
                <a:solidFill>
                  <a:srgbClr val="252525"/>
                </a:solidFill>
                <a:effectLst/>
                <a:latin typeface="Arial" panose="020B0604020202020204" pitchFamily="34" charset="0"/>
                <a:ea typeface="Times New Roman" panose="02020603050405020304" pitchFamily="18" charset="0"/>
              </a:rPr>
              <a:t>showed</a:t>
            </a:r>
            <a:r>
              <a:rPr lang="en-US" sz="1800">
                <a:solidFill>
                  <a:srgbClr val="252525"/>
                </a:solidFill>
                <a:effectLst/>
                <a:latin typeface="Arial" panose="020B0604020202020204" pitchFamily="34" charset="0"/>
                <a:ea typeface="Times New Roman" panose="02020603050405020304" pitchFamily="18" charset="0"/>
              </a:rPr>
              <a:t> that another molecule, </a:t>
            </a:r>
            <a:r>
              <a:rPr lang="en-US" sz="1800" u="sng">
                <a:solidFill>
                  <a:srgbClr val="0B0080"/>
                </a:solidFill>
                <a:effectLst/>
                <a:latin typeface="Arial" panose="020B0604020202020204" pitchFamily="34" charset="0"/>
                <a:ea typeface="Times New Roman" panose="02020603050405020304" pitchFamily="18" charset="0"/>
                <a:hlinkClick r:id="rId70" tooltip="SOCS3"/>
              </a:rPr>
              <a:t>SOCS3</a:t>
            </a:r>
            <a:r>
              <a:rPr lang="en-US" sz="1800">
                <a:solidFill>
                  <a:srgbClr val="252525"/>
                </a:solidFill>
                <a:effectLst/>
                <a:latin typeface="Arial" panose="020B0604020202020204" pitchFamily="34" charset="0"/>
                <a:ea typeface="Times New Roman" panose="02020603050405020304" pitchFamily="18" charset="0"/>
              </a:rPr>
              <a:t>, plays an important role in IL-17 production.</a:t>
            </a:r>
            <a:r>
              <a:rPr lang="en-US" sz="1800" u="sng" baseline="30000">
                <a:solidFill>
                  <a:srgbClr val="0B0080"/>
                </a:solidFill>
                <a:effectLst/>
                <a:latin typeface="Arial" panose="020B0604020202020204" pitchFamily="34" charset="0"/>
                <a:ea typeface="Times New Roman" panose="02020603050405020304" pitchFamily="18" charset="0"/>
                <a:hlinkClick r:id="rId71"/>
              </a:rPr>
              <a:t>[13]</a:t>
            </a:r>
            <a:r>
              <a:rPr lang="en-US" sz="1800">
                <a:solidFill>
                  <a:srgbClr val="252525"/>
                </a:solidFill>
                <a:effectLst/>
                <a:latin typeface="Arial" panose="020B0604020202020204" pitchFamily="34" charset="0"/>
                <a:ea typeface="Times New Roman" panose="02020603050405020304" pitchFamily="18" charset="0"/>
              </a:rPr>
              <a:t> In the absence of SOCS3, IL-23-induced STAT3 </a:t>
            </a:r>
            <a:r>
              <a:rPr lang="en-US" sz="1800" u="sng">
                <a:solidFill>
                  <a:srgbClr val="0B0080"/>
                </a:solidFill>
                <a:effectLst/>
                <a:latin typeface="Arial" panose="020B0604020202020204" pitchFamily="34" charset="0"/>
                <a:ea typeface="Times New Roman" panose="02020603050405020304" pitchFamily="18" charset="0"/>
                <a:hlinkClick r:id="rId72" tooltip="Phosphorylation"/>
              </a:rPr>
              <a:t>phosphorylation</a:t>
            </a:r>
            <a:r>
              <a:rPr lang="en-US" sz="1800">
                <a:solidFill>
                  <a:srgbClr val="252525"/>
                </a:solidFill>
                <a:effectLst/>
                <a:latin typeface="Arial" panose="020B0604020202020204" pitchFamily="34" charset="0"/>
                <a:ea typeface="Times New Roman" panose="02020603050405020304" pitchFamily="18" charset="0"/>
              </a:rPr>
              <a:t> is enhanced, and phosphorylated STAT3 binds to the </a:t>
            </a:r>
            <a:r>
              <a:rPr lang="en-US" sz="1800" u="sng">
                <a:solidFill>
                  <a:srgbClr val="0B0080"/>
                </a:solidFill>
                <a:effectLst/>
                <a:latin typeface="Arial" panose="020B0604020202020204" pitchFamily="34" charset="0"/>
                <a:ea typeface="Times New Roman" panose="02020603050405020304" pitchFamily="18" charset="0"/>
                <a:hlinkClick r:id="rId73" tooltip="Promoter (biology)"/>
              </a:rPr>
              <a:t>promotor</a:t>
            </a:r>
            <a:r>
              <a:rPr lang="en-US" sz="1800">
                <a:solidFill>
                  <a:srgbClr val="252525"/>
                </a:solidFill>
                <a:effectLst/>
                <a:latin typeface="Arial" panose="020B0604020202020204" pitchFamily="34" charset="0"/>
                <a:ea typeface="Times New Roman" panose="02020603050405020304" pitchFamily="18" charset="0"/>
              </a:rPr>
              <a:t> regions of both IL-17A and IL-17F increasing their gene activity. In contrast, some scientists believe IL-17 induction is independent of IL-23. Several groups have identified ways to induce IL-17 production both </a:t>
            </a:r>
            <a:r>
              <a:rPr lang="en-US" sz="1800" i="1">
                <a:solidFill>
                  <a:srgbClr val="252525"/>
                </a:solidFill>
                <a:effectLst/>
                <a:latin typeface="Arial" panose="020B0604020202020204" pitchFamily="34" charset="0"/>
                <a:ea typeface="Times New Roman" panose="02020603050405020304" pitchFamily="18" charset="0"/>
              </a:rPr>
              <a:t>in vitro</a:t>
            </a:r>
            <a:r>
              <a:rPr lang="en-US" sz="1800" u="sng" baseline="30000">
                <a:solidFill>
                  <a:srgbClr val="0B0080"/>
                </a:solidFill>
                <a:effectLst/>
                <a:latin typeface="Arial" panose="020B0604020202020204" pitchFamily="34" charset="0"/>
                <a:ea typeface="Times New Roman" panose="02020603050405020304" pitchFamily="18" charset="0"/>
                <a:hlinkClick r:id="rId74"/>
              </a:rPr>
              <a:t>[14]</a:t>
            </a:r>
            <a:r>
              <a:rPr lang="en-US" sz="1800">
                <a:solidFill>
                  <a:srgbClr val="252525"/>
                </a:solidFill>
                <a:effectLst/>
                <a:latin typeface="Arial" panose="020B0604020202020204" pitchFamily="34" charset="0"/>
                <a:ea typeface="Times New Roman" panose="02020603050405020304" pitchFamily="18" charset="0"/>
              </a:rPr>
              <a:t> and </a:t>
            </a:r>
            <a:r>
              <a:rPr lang="en-US" sz="1800" i="1">
                <a:solidFill>
                  <a:srgbClr val="252525"/>
                </a:solidFill>
                <a:effectLst/>
                <a:latin typeface="Arial" panose="020B0604020202020204" pitchFamily="34" charset="0"/>
                <a:ea typeface="Times New Roman" panose="02020603050405020304" pitchFamily="18" charset="0"/>
              </a:rPr>
              <a:t>in vivo</a:t>
            </a:r>
            <a:r>
              <a:rPr lang="en-US" sz="1800" u="sng" baseline="30000">
                <a:solidFill>
                  <a:srgbClr val="0B0080"/>
                </a:solidFill>
                <a:effectLst/>
                <a:latin typeface="Arial" panose="020B0604020202020204" pitchFamily="34" charset="0"/>
                <a:ea typeface="Times New Roman" panose="02020603050405020304" pitchFamily="18" charset="0"/>
                <a:hlinkClick r:id="rId75"/>
              </a:rPr>
              <a:t>[15]</a:t>
            </a:r>
            <a:r>
              <a:rPr lang="en-US" sz="1800" u="sng" baseline="30000">
                <a:solidFill>
                  <a:srgbClr val="0B0080"/>
                </a:solidFill>
                <a:effectLst/>
                <a:latin typeface="Arial" panose="020B0604020202020204" pitchFamily="34" charset="0"/>
                <a:ea typeface="Times New Roman" panose="02020603050405020304" pitchFamily="18" charset="0"/>
                <a:hlinkClick r:id="rId76"/>
              </a:rPr>
              <a:t>[16]</a:t>
            </a:r>
            <a:r>
              <a:rPr lang="en-US" sz="1800">
                <a:solidFill>
                  <a:srgbClr val="252525"/>
                </a:solidFill>
                <a:effectLst/>
                <a:latin typeface="Arial" panose="020B0604020202020204" pitchFamily="34" charset="0"/>
                <a:ea typeface="Times New Roman" panose="02020603050405020304" pitchFamily="18" charset="0"/>
              </a:rPr>
              <a:t> by distinct cytokines, called </a:t>
            </a:r>
            <a:r>
              <a:rPr lang="en-US" sz="1800" u="sng">
                <a:solidFill>
                  <a:srgbClr val="0B0080"/>
                </a:solidFill>
                <a:effectLst/>
                <a:latin typeface="Arial" panose="020B0604020202020204" pitchFamily="34" charset="0"/>
                <a:ea typeface="Times New Roman" panose="02020603050405020304" pitchFamily="18" charset="0"/>
                <a:hlinkClick r:id="rId35" tooltip="TGF-β"/>
              </a:rPr>
              <a:t>TGF-β</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2" tooltip="Interleukin 6"/>
              </a:rPr>
              <a:t>IL-6</a:t>
            </a:r>
            <a:r>
              <a:rPr lang="en-US" sz="1800">
                <a:solidFill>
                  <a:srgbClr val="252525"/>
                </a:solidFill>
                <a:effectLst/>
                <a:latin typeface="Arial" panose="020B0604020202020204" pitchFamily="34" charset="0"/>
                <a:ea typeface="Times New Roman" panose="02020603050405020304" pitchFamily="18" charset="0"/>
              </a:rPr>
              <a:t>, without the need for IL-23.</a:t>
            </a:r>
            <a:r>
              <a:rPr lang="en-US" sz="1800" u="sng" baseline="30000">
                <a:solidFill>
                  <a:srgbClr val="0B0080"/>
                </a:solidFill>
                <a:effectLst/>
                <a:latin typeface="Arial" panose="020B0604020202020204" pitchFamily="34" charset="0"/>
                <a:ea typeface="Times New Roman" panose="02020603050405020304" pitchFamily="18" charset="0"/>
                <a:hlinkClick r:id="rId74"/>
              </a:rPr>
              <a:t>[14]</a:t>
            </a:r>
            <a:r>
              <a:rPr lang="en-US" sz="1800" u="sng" baseline="30000">
                <a:solidFill>
                  <a:srgbClr val="0B0080"/>
                </a:solidFill>
                <a:effectLst/>
                <a:latin typeface="Arial" panose="020B0604020202020204" pitchFamily="34" charset="0"/>
                <a:ea typeface="Times New Roman" panose="02020603050405020304" pitchFamily="18" charset="0"/>
                <a:hlinkClick r:id="rId75"/>
              </a:rPr>
              <a:t>[15]</a:t>
            </a:r>
            <a:r>
              <a:rPr lang="en-US" sz="1800" u="sng" baseline="30000">
                <a:solidFill>
                  <a:srgbClr val="0B0080"/>
                </a:solidFill>
                <a:effectLst/>
                <a:latin typeface="Arial" panose="020B0604020202020204" pitchFamily="34" charset="0"/>
                <a:ea typeface="Times New Roman" panose="02020603050405020304" pitchFamily="18" charset="0"/>
                <a:hlinkClick r:id="rId76"/>
              </a:rPr>
              <a:t>[16]</a:t>
            </a:r>
            <a:r>
              <a:rPr lang="en-US" sz="1800">
                <a:solidFill>
                  <a:srgbClr val="252525"/>
                </a:solidFill>
                <a:effectLst/>
                <a:latin typeface="Arial" panose="020B0604020202020204" pitchFamily="34" charset="0"/>
                <a:ea typeface="Times New Roman" panose="02020603050405020304" pitchFamily="18" charset="0"/>
              </a:rPr>
              <a:t> Although IL-23 is not required for IL-17 expression in this situation, IL-23 may play a role in promoting survival and/or proliferation of the IL-17 producing </a:t>
            </a:r>
            <a:r>
              <a:rPr lang="en-US" sz="1800" u="sng">
                <a:solidFill>
                  <a:srgbClr val="0B0080"/>
                </a:solidFill>
                <a:effectLst/>
                <a:latin typeface="Arial" panose="020B0604020202020204" pitchFamily="34" charset="0"/>
                <a:ea typeface="Times New Roman" panose="02020603050405020304" pitchFamily="18" charset="0"/>
                <a:hlinkClick r:id="rId5" tooltip="T-cell"/>
              </a:rPr>
              <a:t>T-cells</a:t>
            </a:r>
            <a:r>
              <a:rPr lang="en-US" sz="1800">
                <a:solidFill>
                  <a:srgbClr val="252525"/>
                </a:solidFill>
                <a:effectLst/>
                <a:latin typeface="Arial" panose="020B0604020202020204" pitchFamily="34" charset="0"/>
                <a:ea typeface="Times New Roman" panose="02020603050405020304" pitchFamily="18" charset="0"/>
              </a:rPr>
              <a:t>. Recently, Ivanov </a:t>
            </a:r>
            <a:r>
              <a:rPr lang="en-US" sz="1800" i="1">
                <a:solidFill>
                  <a:srgbClr val="252525"/>
                </a:solidFill>
                <a:effectLst/>
                <a:latin typeface="Arial" panose="020B0604020202020204" pitchFamily="34" charset="0"/>
                <a:ea typeface="Times New Roman" panose="02020603050405020304" pitchFamily="18" charset="0"/>
              </a:rPr>
              <a:t>et al.</a:t>
            </a:r>
            <a:r>
              <a:rPr lang="en-US" sz="1800">
                <a:solidFill>
                  <a:srgbClr val="252525"/>
                </a:solidFill>
                <a:effectLst/>
                <a:latin typeface="Arial" panose="020B0604020202020204" pitchFamily="34" charset="0"/>
                <a:ea typeface="Times New Roman" panose="02020603050405020304" pitchFamily="18" charset="0"/>
              </a:rPr>
              <a:t> found that the </a:t>
            </a:r>
            <a:r>
              <a:rPr lang="en-US" sz="1800" u="sng">
                <a:solidFill>
                  <a:srgbClr val="0B0080"/>
                </a:solidFill>
                <a:effectLst/>
                <a:latin typeface="Arial" panose="020B0604020202020204" pitchFamily="34" charset="0"/>
                <a:ea typeface="Times New Roman" panose="02020603050405020304" pitchFamily="18" charset="0"/>
                <a:hlinkClick r:id="rId77" tooltip="Thymus"/>
              </a:rPr>
              <a:t>thymus</a:t>
            </a:r>
            <a:r>
              <a:rPr lang="en-US" sz="1800">
                <a:solidFill>
                  <a:srgbClr val="252525"/>
                </a:solidFill>
                <a:effectLst/>
                <a:latin typeface="Arial" panose="020B0604020202020204" pitchFamily="34" charset="0"/>
                <a:ea typeface="Times New Roman" panose="02020603050405020304" pitchFamily="18" charset="0"/>
              </a:rPr>
              <a:t> specific </a:t>
            </a:r>
            <a:r>
              <a:rPr lang="en-US" sz="1800" u="sng">
                <a:solidFill>
                  <a:srgbClr val="0B0080"/>
                </a:solidFill>
                <a:effectLst/>
                <a:latin typeface="Arial" panose="020B0604020202020204" pitchFamily="34" charset="0"/>
                <a:ea typeface="Times New Roman" panose="02020603050405020304" pitchFamily="18" charset="0"/>
                <a:hlinkClick r:id="rId78" tooltip="Nuclear receptor"/>
              </a:rPr>
              <a:t>nuclear 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9" tooltip="RAR-related orphan receptor gamma"/>
              </a:rPr>
              <a:t>ROR-γ</a:t>
            </a:r>
            <a:r>
              <a:rPr lang="en-US" sz="1800">
                <a:solidFill>
                  <a:srgbClr val="252525"/>
                </a:solidFill>
                <a:effectLst/>
                <a:latin typeface="Arial" panose="020B0604020202020204" pitchFamily="34" charset="0"/>
                <a:ea typeface="Times New Roman" panose="02020603050405020304" pitchFamily="18" charset="0"/>
              </a:rPr>
              <a:t>, directs differentiation of IL-17-producing T cells.</a:t>
            </a:r>
            <a:r>
              <a:rPr lang="en-US" sz="1800" u="sng" baseline="30000">
                <a:solidFill>
                  <a:srgbClr val="0B0080"/>
                </a:solidFill>
                <a:effectLst/>
                <a:latin typeface="Arial" panose="020B0604020202020204" pitchFamily="34" charset="0"/>
                <a:ea typeface="Times New Roman" panose="02020603050405020304" pitchFamily="18" charset="0"/>
                <a:hlinkClick r:id="rId80"/>
              </a:rPr>
              <a:t>[17]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81" tooltip="Edit section: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IL-17(A) is a 155-amino acid protein that is a </a:t>
            </a:r>
            <a:r>
              <a:rPr lang="en-US" sz="1800" u="sng">
                <a:solidFill>
                  <a:srgbClr val="0B0080"/>
                </a:solidFill>
                <a:effectLst/>
                <a:latin typeface="Arial" panose="020B0604020202020204" pitchFamily="34" charset="0"/>
                <a:ea typeface="Times New Roman" panose="02020603050405020304" pitchFamily="18" charset="0"/>
                <a:hlinkClick r:id="rId82" tooltip="Disulfide"/>
              </a:rPr>
              <a:t>disulfide</a:t>
            </a:r>
            <a:r>
              <a:rPr lang="en-US" sz="1800">
                <a:solidFill>
                  <a:srgbClr val="252525"/>
                </a:solidFill>
                <a:effectLst/>
                <a:latin typeface="Arial" panose="020B0604020202020204" pitchFamily="34" charset="0"/>
                <a:ea typeface="Times New Roman" panose="02020603050405020304" pitchFamily="18" charset="0"/>
              </a:rPr>
              <a:t>-linked, </a:t>
            </a:r>
            <a:r>
              <a:rPr lang="en-US" sz="1800" err="1">
                <a:solidFill>
                  <a:srgbClr val="252525"/>
                </a:solidFill>
                <a:effectLst/>
                <a:latin typeface="Arial" panose="020B0604020202020204" pitchFamily="34" charset="0"/>
                <a:ea typeface="Times New Roman" panose="02020603050405020304" pitchFamily="18" charset="0"/>
              </a:rPr>
              <a:t>homodimeric</a:t>
            </a:r>
            <a:r>
              <a:rPr lang="en-US" sz="1800">
                <a:solidFill>
                  <a:srgbClr val="252525"/>
                </a:solidFill>
                <a:effectLst/>
                <a:latin typeface="Arial" panose="020B0604020202020204" pitchFamily="34" charset="0"/>
                <a:ea typeface="Times New Roman" panose="02020603050405020304" pitchFamily="18" charset="0"/>
              </a:rPr>
              <a:t>, secreted </a:t>
            </a:r>
            <a:r>
              <a:rPr lang="en-US" sz="1800" u="sng">
                <a:solidFill>
                  <a:srgbClr val="0B0080"/>
                </a:solidFill>
                <a:effectLst/>
                <a:latin typeface="Arial" panose="020B0604020202020204" pitchFamily="34" charset="0"/>
                <a:ea typeface="Times New Roman" panose="02020603050405020304" pitchFamily="18" charset="0"/>
                <a:hlinkClick r:id="rId83" tooltip="Glycoprotein"/>
              </a:rPr>
              <a:t>glycoprotein</a:t>
            </a:r>
            <a:r>
              <a:rPr lang="en-US" sz="1800">
                <a:solidFill>
                  <a:srgbClr val="252525"/>
                </a:solidFill>
                <a:effectLst/>
                <a:latin typeface="Arial" panose="020B0604020202020204" pitchFamily="34" charset="0"/>
                <a:ea typeface="Times New Roman" panose="02020603050405020304" pitchFamily="18" charset="0"/>
              </a:rPr>
              <a:t> with a molecular mass of 35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0"/>
              </a:rPr>
              <a:t>[7]</a:t>
            </a:r>
            <a:r>
              <a:rPr lang="en-US" sz="1800">
                <a:solidFill>
                  <a:srgbClr val="252525"/>
                </a:solidFill>
                <a:effectLst/>
                <a:latin typeface="Arial" panose="020B0604020202020204" pitchFamily="34" charset="0"/>
                <a:ea typeface="Times New Roman" panose="02020603050405020304" pitchFamily="18" charset="0"/>
              </a:rPr>
              <a:t> Each subunit of the homodimer is approximately 15-20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 The structure of IL-17 consists of a </a:t>
            </a:r>
            <a:r>
              <a:rPr lang="en-US" sz="1800" u="sng">
                <a:solidFill>
                  <a:srgbClr val="0B0080"/>
                </a:solidFill>
                <a:effectLst/>
                <a:latin typeface="Arial" panose="020B0604020202020204" pitchFamily="34" charset="0"/>
                <a:ea typeface="Times New Roman" panose="02020603050405020304" pitchFamily="18" charset="0"/>
                <a:hlinkClick r:id="rId84" tooltip="Signal peptide"/>
              </a:rPr>
              <a:t>signal peptide</a:t>
            </a:r>
            <a:r>
              <a:rPr lang="en-US" sz="1800">
                <a:solidFill>
                  <a:srgbClr val="252525"/>
                </a:solidFill>
                <a:effectLst/>
                <a:latin typeface="Arial" panose="020B0604020202020204" pitchFamily="34" charset="0"/>
                <a:ea typeface="Times New Roman" panose="02020603050405020304" pitchFamily="18" charset="0"/>
              </a:rPr>
              <a:t> of 23 amino acids (aa) followed by a 123-aa chain region characteristic of the IL-17 family. An N-linked </a:t>
            </a:r>
            <a:r>
              <a:rPr lang="en-US" sz="1800" u="sng">
                <a:solidFill>
                  <a:srgbClr val="0B0080"/>
                </a:solidFill>
                <a:effectLst/>
                <a:latin typeface="Arial" panose="020B0604020202020204" pitchFamily="34" charset="0"/>
                <a:ea typeface="Times New Roman" panose="02020603050405020304" pitchFamily="18" charset="0"/>
                <a:hlinkClick r:id="rId85" tooltip="Glycosylation"/>
              </a:rPr>
              <a:t>glycosylation</a:t>
            </a:r>
            <a:r>
              <a:rPr lang="en-US" sz="1800">
                <a:solidFill>
                  <a:srgbClr val="252525"/>
                </a:solidFill>
                <a:effectLst/>
                <a:latin typeface="Arial" panose="020B0604020202020204" pitchFamily="34" charset="0"/>
                <a:ea typeface="Times New Roman" panose="02020603050405020304" pitchFamily="18" charset="0"/>
              </a:rPr>
              <a:t> site on the protein was first identified after purification of the protein revealed two bands, one at 15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 and another at 20 </a:t>
            </a:r>
            <a:r>
              <a:rPr lang="en-US" sz="1800" err="1">
                <a:solidFill>
                  <a:srgbClr val="252525"/>
                </a:solidFill>
                <a:effectLst/>
                <a:latin typeface="Arial" panose="020B0604020202020204" pitchFamily="34" charset="0"/>
                <a:ea typeface="Times New Roman" panose="02020603050405020304" pitchFamily="18" charset="0"/>
              </a:rPr>
              <a:t>KDa</a:t>
            </a:r>
            <a:r>
              <a:rPr lang="en-US" sz="1800">
                <a:solidFill>
                  <a:srgbClr val="252525"/>
                </a:solidFill>
                <a:effectLst/>
                <a:latin typeface="Arial" panose="020B0604020202020204" pitchFamily="34" charset="0"/>
                <a:ea typeface="Times New Roman" panose="02020603050405020304" pitchFamily="18" charset="0"/>
              </a:rPr>
              <a:t>. Comparison of different members of the IL-17 family revealed four conserved cysteines that form two </a:t>
            </a:r>
            <a:r>
              <a:rPr lang="en-US" sz="1800" u="sng">
                <a:solidFill>
                  <a:srgbClr val="0B0080"/>
                </a:solidFill>
                <a:effectLst/>
                <a:latin typeface="Arial" panose="020B0604020202020204" pitchFamily="34" charset="0"/>
                <a:ea typeface="Times New Roman" panose="02020603050405020304" pitchFamily="18" charset="0"/>
                <a:hlinkClick r:id="rId86" tooltip="Disulfide bond"/>
              </a:rPr>
              <a:t>disulfide bonds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9"/>
              </a:rPr>
              <a:t>[10]</a:t>
            </a:r>
            <a:r>
              <a:rPr lang="en-US" sz="1800">
                <a:solidFill>
                  <a:srgbClr val="252525"/>
                </a:solidFill>
                <a:effectLst/>
                <a:latin typeface="Arial" panose="020B0604020202020204" pitchFamily="34" charset="0"/>
                <a:ea typeface="Times New Roman" panose="02020603050405020304" pitchFamily="18" charset="0"/>
              </a:rPr>
              <a:t> IL-17 is unique in that it bears no resemblance to other </a:t>
            </a:r>
            <a:r>
              <a:rPr lang="en-US" sz="1800" err="1">
                <a:solidFill>
                  <a:srgbClr val="252525"/>
                </a:solidFill>
                <a:effectLst/>
                <a:latin typeface="Arial" panose="020B0604020202020204" pitchFamily="34" charset="0"/>
                <a:ea typeface="Times New Roman" panose="02020603050405020304" pitchFamily="18" charset="0"/>
              </a:rPr>
              <a:t>known</a:t>
            </a:r>
            <a:r>
              <a:rPr lang="en-US" sz="1800" u="sng" err="1">
                <a:solidFill>
                  <a:srgbClr val="0B0080"/>
                </a:solidFill>
                <a:effectLst/>
                <a:latin typeface="Arial" panose="020B0604020202020204" pitchFamily="34" charset="0"/>
                <a:ea typeface="Times New Roman" panose="02020603050405020304" pitchFamily="18" charset="0"/>
                <a:hlinkClick r:id="rId87" tooltip="Interleukin"/>
              </a:rPr>
              <a:t>interleukins</a:t>
            </a:r>
            <a:r>
              <a:rPr lang="en-US" sz="1800">
                <a:solidFill>
                  <a:srgbClr val="252525"/>
                </a:solidFill>
                <a:effectLst/>
                <a:latin typeface="Arial" panose="020B0604020202020204" pitchFamily="34" charset="0"/>
                <a:ea typeface="Times New Roman" panose="02020603050405020304" pitchFamily="18" charset="0"/>
              </a:rPr>
              <a:t>. Furthermore, IL-17 bears no resemblance to any other known proteins or structural domains.</a:t>
            </a:r>
            <a:r>
              <a:rPr lang="en-US" sz="1800" u="sng" baseline="30000">
                <a:solidFill>
                  <a:srgbClr val="0B0080"/>
                </a:solidFill>
                <a:effectLst/>
                <a:latin typeface="Arial" panose="020B0604020202020204" pitchFamily="34" charset="0"/>
                <a:ea typeface="Times New Roman" panose="02020603050405020304" pitchFamily="18" charset="0"/>
                <a:hlinkClick r:id="rId53"/>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crystal structure of IL-17F, which is 50% homologous to IL-17A, revealed that IL-17F is structurally similar to the cysteine knot family of proteins that includes </a:t>
            </a:r>
            <a:r>
              <a:rPr lang="en-US" sz="1800" err="1">
                <a:solidFill>
                  <a:srgbClr val="252525"/>
                </a:solidFill>
                <a:effectLst/>
                <a:latin typeface="Arial" panose="020B0604020202020204" pitchFamily="34" charset="0"/>
                <a:ea typeface="Times New Roman" panose="02020603050405020304" pitchFamily="18" charset="0"/>
              </a:rPr>
              <a:t>the</a:t>
            </a:r>
            <a:r>
              <a:rPr lang="en-US" sz="1800" u="sng" err="1">
                <a:solidFill>
                  <a:srgbClr val="0B0080"/>
                </a:solidFill>
                <a:effectLst/>
                <a:latin typeface="Arial" panose="020B0604020202020204" pitchFamily="34" charset="0"/>
                <a:ea typeface="Times New Roman" panose="02020603050405020304" pitchFamily="18" charset="0"/>
                <a:hlinkClick r:id="rId88" tooltip="Neurotrophin"/>
              </a:rPr>
              <a:t>neurotrophins</a:t>
            </a:r>
            <a:r>
              <a:rPr lang="en-US" sz="1800">
                <a:solidFill>
                  <a:srgbClr val="252525"/>
                </a:solidFill>
                <a:effectLst/>
                <a:latin typeface="Arial" panose="020B0604020202020204" pitchFamily="34" charset="0"/>
                <a:ea typeface="Times New Roman" panose="02020603050405020304" pitchFamily="18" charset="0"/>
              </a:rPr>
              <a:t>. The </a:t>
            </a:r>
            <a:r>
              <a:rPr lang="en-US" sz="1800" u="sng">
                <a:solidFill>
                  <a:srgbClr val="0B0080"/>
                </a:solidFill>
                <a:effectLst/>
                <a:latin typeface="Arial" panose="020B0604020202020204" pitchFamily="34" charset="0"/>
                <a:ea typeface="Times New Roman" panose="02020603050405020304" pitchFamily="18" charset="0"/>
                <a:hlinkClick r:id="rId89" tooltip="Cysteine knot"/>
              </a:rPr>
              <a:t>cysteine knot</a:t>
            </a:r>
            <a:r>
              <a:rPr lang="en-US" sz="1800">
                <a:solidFill>
                  <a:srgbClr val="252525"/>
                </a:solidFill>
                <a:effectLst/>
                <a:latin typeface="Arial" panose="020B0604020202020204" pitchFamily="34" charset="0"/>
                <a:ea typeface="Times New Roman" panose="02020603050405020304" pitchFamily="18" charset="0"/>
              </a:rPr>
              <a:t> fold is characterized by two sets of paired </a:t>
            </a:r>
            <a:r>
              <a:rPr lang="en-US" sz="1800" u="sng">
                <a:solidFill>
                  <a:srgbClr val="0B0080"/>
                </a:solidFill>
                <a:effectLst/>
                <a:latin typeface="Arial" panose="020B0604020202020204" pitchFamily="34" charset="0"/>
                <a:ea typeface="Times New Roman" panose="02020603050405020304" pitchFamily="18" charset="0"/>
                <a:hlinkClick r:id="rId90" tooltip="Β-strand"/>
              </a:rPr>
              <a:t>β-strands</a:t>
            </a:r>
            <a:r>
              <a:rPr lang="en-US" sz="1800">
                <a:solidFill>
                  <a:srgbClr val="252525"/>
                </a:solidFill>
                <a:effectLst/>
                <a:latin typeface="Arial" panose="020B0604020202020204" pitchFamily="34" charset="0"/>
                <a:ea typeface="Times New Roman" panose="02020603050405020304" pitchFamily="18" charset="0"/>
              </a:rPr>
              <a:t> stabilized by three disulfide interactions. However, in contrast to the other cysteine knot proteins, IL-17F lacks the third disulfide bond. Instead, a </a:t>
            </a:r>
            <a:r>
              <a:rPr lang="en-US" sz="1800" u="sng">
                <a:solidFill>
                  <a:srgbClr val="0B0080"/>
                </a:solidFill>
                <a:effectLst/>
                <a:latin typeface="Arial" panose="020B0604020202020204" pitchFamily="34" charset="0"/>
                <a:ea typeface="Times New Roman" panose="02020603050405020304" pitchFamily="18" charset="0"/>
                <a:hlinkClick r:id="rId91" tooltip="Serine"/>
              </a:rPr>
              <a:t>serine</a:t>
            </a:r>
            <a:r>
              <a:rPr lang="en-US" sz="1800">
                <a:solidFill>
                  <a:srgbClr val="252525"/>
                </a:solidFill>
                <a:effectLst/>
                <a:latin typeface="Arial" panose="020B0604020202020204" pitchFamily="34" charset="0"/>
                <a:ea typeface="Times New Roman" panose="02020603050405020304" pitchFamily="18" charset="0"/>
              </a:rPr>
              <a:t> replaces the cysteine at this position. This unique feature is conserved in the other IL-17 family members. IL-17F also dimerizes in a fashion similar to </a:t>
            </a:r>
            <a:r>
              <a:rPr lang="en-US" sz="1800" u="sng">
                <a:solidFill>
                  <a:srgbClr val="0B0080"/>
                </a:solidFill>
                <a:effectLst/>
                <a:latin typeface="Arial" panose="020B0604020202020204" pitchFamily="34" charset="0"/>
                <a:ea typeface="Times New Roman" panose="02020603050405020304" pitchFamily="18" charset="0"/>
                <a:hlinkClick r:id="rId92" tooltip="Nerve growth factor"/>
              </a:rPr>
              <a:t>nerve growth factor</a:t>
            </a:r>
            <a:r>
              <a:rPr lang="en-US" sz="1800">
                <a:solidFill>
                  <a:srgbClr val="252525"/>
                </a:solidFill>
                <a:effectLst/>
                <a:latin typeface="Arial" panose="020B0604020202020204" pitchFamily="34" charset="0"/>
                <a:ea typeface="Times New Roman" panose="02020603050405020304" pitchFamily="18" charset="0"/>
              </a:rPr>
              <a:t> (NGF) and other </a:t>
            </a:r>
            <a:r>
              <a:rPr lang="en-US" sz="1800" err="1">
                <a:solidFill>
                  <a:srgbClr val="252525"/>
                </a:solidFill>
                <a:effectLst/>
                <a:latin typeface="Arial" panose="020B0604020202020204" pitchFamily="34" charset="0"/>
                <a:ea typeface="Times New Roman" panose="02020603050405020304" pitchFamily="18" charset="0"/>
              </a:rPr>
              <a:t>neurotrophins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3"/>
              </a:rPr>
              <a:t>[1]</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Therapeutic target</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94" tooltip="Edit section: Therapeutic target"/>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Because of its involvement in autoimmune conditions, IL-17 inhibitors are being investigated as possible treatments, e.g. </a:t>
            </a:r>
            <a:r>
              <a:rPr lang="en-US" sz="1800" u="sng" err="1">
                <a:solidFill>
                  <a:srgbClr val="A55858"/>
                </a:solidFill>
                <a:effectLst/>
                <a:latin typeface="Arial" panose="020B0604020202020204" pitchFamily="34" charset="0"/>
                <a:ea typeface="Times New Roman" panose="02020603050405020304" pitchFamily="18" charset="0"/>
                <a:hlinkClick r:id="rId95" tooltip="Vidofludimus (page does not exist)"/>
              </a:rPr>
              <a:t>vidofludimus</a:t>
            </a:r>
            <a:r>
              <a:rPr lang="en-US" sz="1800">
                <a:solidFill>
                  <a:srgbClr val="252525"/>
                </a:solidFill>
                <a:effectLst/>
                <a:latin typeface="Arial" panose="020B0604020202020204" pitchFamily="34" charset="0"/>
                <a:ea typeface="Times New Roman" panose="02020603050405020304" pitchFamily="18" charset="0"/>
              </a:rPr>
              <a:t> in phase IIB for rheumatoid arthritis, psoriasis and inflammatory bowel disease.</a:t>
            </a:r>
            <a:r>
              <a:rPr lang="en-US" sz="1800" u="sng" baseline="30000">
                <a:solidFill>
                  <a:srgbClr val="0B0080"/>
                </a:solidFill>
                <a:effectLst/>
                <a:latin typeface="Arial" panose="020B0604020202020204" pitchFamily="34" charset="0"/>
                <a:ea typeface="Times New Roman" panose="02020603050405020304" pitchFamily="18" charset="0"/>
                <a:hlinkClick r:id="rId96"/>
              </a:rPr>
              <a:t>[18]</a:t>
            </a:r>
            <a:r>
              <a:rPr lang="en-US" sz="1800">
                <a:solidFill>
                  <a:srgbClr val="252525"/>
                </a:solidFill>
                <a:effectLst/>
                <a:latin typeface="Arial" panose="020B0604020202020204" pitchFamily="34" charset="0"/>
                <a:ea typeface="Times New Roman" panose="02020603050405020304" pitchFamily="18" charset="0"/>
              </a:rPr>
              <a:t> As of early 2012, clinical trials of IL-17 antibodies against psoriasis have shown extremely promising results in Phase II.</a:t>
            </a:r>
            <a:r>
              <a:rPr lang="en-US" sz="1800" u="sng" baseline="30000">
                <a:solidFill>
                  <a:srgbClr val="0B0080"/>
                </a:solidFill>
                <a:effectLst/>
                <a:latin typeface="Arial" panose="020B0604020202020204" pitchFamily="34" charset="0"/>
                <a:ea typeface="Times New Roman" panose="02020603050405020304" pitchFamily="18" charset="0"/>
                <a:hlinkClick r:id="rId97"/>
              </a:rPr>
              <a:t>[19]</a:t>
            </a:r>
            <a:r>
              <a:rPr lang="en-US" sz="1800">
                <a:solidFill>
                  <a:srgbClr val="252525"/>
                </a:solidFill>
                <a:effectLst/>
                <a:latin typeface="Arial" panose="020B0604020202020204" pitchFamily="34" charset="0"/>
                <a:ea typeface="Times New Roman" panose="02020603050405020304" pitchFamily="18" charset="0"/>
              </a:rPr>
              <a:t> IL-17 has also been implicated in multiple sclerosis.</a:t>
            </a:r>
            <a:r>
              <a:rPr lang="en-US" sz="1800" u="sng" baseline="30000">
                <a:solidFill>
                  <a:srgbClr val="0B0080"/>
                </a:solidFill>
                <a:effectLst/>
                <a:latin typeface="Arial" panose="020B0604020202020204" pitchFamily="34" charset="0"/>
                <a:ea typeface="Times New Roman" panose="02020603050405020304" pitchFamily="18" charset="0"/>
                <a:hlinkClick r:id="rId98"/>
              </a:rPr>
              <a:t>[20]</a:t>
            </a:r>
            <a:r>
              <a:rPr lang="en-US" sz="1800">
                <a:solidFill>
                  <a:srgbClr val="252525"/>
                </a:solidFill>
                <a:effectLst/>
                <a:latin typeface="Arial" panose="020B0604020202020204" pitchFamily="34" charset="0"/>
                <a:ea typeface="Times New Roman" panose="02020603050405020304" pitchFamily="18" charset="0"/>
              </a:rPr>
              <a:t> The anti-IL-23 antibody </a:t>
            </a:r>
            <a:r>
              <a:rPr lang="en-US" sz="1800" err="1">
                <a:solidFill>
                  <a:srgbClr val="252525"/>
                </a:solidFill>
                <a:effectLst/>
                <a:latin typeface="Arial" panose="020B0604020202020204" pitchFamily="34" charset="0"/>
                <a:ea typeface="Times New Roman" panose="02020603050405020304" pitchFamily="18" charset="0"/>
              </a:rPr>
              <a:t>ustekinumab</a:t>
            </a:r>
            <a:r>
              <a:rPr lang="en-US" sz="1800">
                <a:solidFill>
                  <a:srgbClr val="252525"/>
                </a:solidFill>
                <a:effectLst/>
                <a:latin typeface="Arial" panose="020B0604020202020204" pitchFamily="34" charset="0"/>
                <a:ea typeface="Times New Roman" panose="02020603050405020304" pitchFamily="18" charset="0"/>
              </a:rPr>
              <a:t> can be used to effectively treat psoriasis by reducing IL-17.</a:t>
            </a:r>
            <a:r>
              <a:rPr lang="en-US" sz="1800" u="sng" baseline="30000">
                <a:solidFill>
                  <a:srgbClr val="0B0080"/>
                </a:solidFill>
                <a:effectLst/>
                <a:latin typeface="Arial" panose="020B0604020202020204" pitchFamily="34" charset="0"/>
                <a:ea typeface="Times New Roman" panose="02020603050405020304" pitchFamily="18" charset="0"/>
                <a:hlinkClick r:id="rId99"/>
              </a:rPr>
              <a:t>[21]</a:t>
            </a:r>
            <a:r>
              <a:rPr lang="en-US" sz="1800">
                <a:solidFill>
                  <a:srgbClr val="252525"/>
                </a:solidFill>
                <a:effectLst/>
                <a:latin typeface="Arial" panose="020B0604020202020204" pitchFamily="34" charset="0"/>
                <a:ea typeface="Times New Roman" panose="02020603050405020304" pitchFamily="18" charset="0"/>
              </a:rPr>
              <a:t> Based on emerging evidence from animal models, IL-17 has been suggested as a target for anti-inflammatory therapies to improve recovery post-stroke.</a:t>
            </a:r>
            <a:r>
              <a:rPr lang="en-US" sz="1800" u="sng" baseline="30000">
                <a:solidFill>
                  <a:srgbClr val="0B0080"/>
                </a:solidFill>
                <a:effectLst/>
                <a:latin typeface="Arial" panose="020B0604020202020204" pitchFamily="34" charset="0"/>
                <a:ea typeface="Times New Roman" panose="02020603050405020304" pitchFamily="18" charset="0"/>
                <a:hlinkClick r:id="rId100"/>
              </a:rPr>
              <a:t>[22]</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Receptors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01" tooltip="Edit section: Receptor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i="1">
                <a:solidFill>
                  <a:srgbClr val="252525"/>
                </a:solidFill>
                <a:effectLst/>
                <a:latin typeface="Arial" panose="020B0604020202020204" pitchFamily="34" charset="0"/>
                <a:ea typeface="Times New Roman" panose="02020603050405020304" pitchFamily="18" charset="0"/>
              </a:rPr>
              <a:t>See also </a:t>
            </a:r>
            <a:r>
              <a:rPr lang="en-US" sz="1800" i="1" u="sng">
                <a:solidFill>
                  <a:srgbClr val="0B0080"/>
                </a:solidFill>
                <a:effectLst/>
                <a:latin typeface="Arial" panose="020B0604020202020204" pitchFamily="34" charset="0"/>
                <a:ea typeface="Times New Roman" panose="02020603050405020304" pitchFamily="18" charset="0"/>
                <a:hlinkClick r:id="rId17" tooltip="Interleukin-17 receptor"/>
              </a:rPr>
              <a:t>Interleukin-17 receptors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IL-17 receptor family consists of five, broadly distributed receptors (IL-17RA, B, C, D and E) that present with individual ligand specificities. Within this family of receptors, IL-17RA is the best-described. IL-17RA binds both IL-17A and IL-17F and is expressed in multiple tissues: vascular endothelial cells, peripheral T cells, B cell lineages, fibroblast, lung, myelomonocytic cells, and marrow stromal cells.</a:t>
            </a:r>
            <a:r>
              <a:rPr lang="en-US" sz="1800" u="sng" baseline="30000">
                <a:solidFill>
                  <a:srgbClr val="0B0080"/>
                </a:solidFill>
                <a:effectLst/>
                <a:latin typeface="Arial" panose="020B0604020202020204" pitchFamily="34" charset="0"/>
                <a:ea typeface="Times New Roman" panose="02020603050405020304" pitchFamily="18" charset="0"/>
                <a:hlinkClick r:id="rId30"/>
              </a:rPr>
              <a:t>[7]</a:t>
            </a:r>
            <a:r>
              <a:rPr lang="en-US" sz="1800" u="sng" baseline="30000">
                <a:solidFill>
                  <a:srgbClr val="0B0080"/>
                </a:solidFill>
                <a:effectLst/>
                <a:latin typeface="Arial" panose="020B0604020202020204" pitchFamily="34" charset="0"/>
                <a:ea typeface="Times New Roman" panose="02020603050405020304" pitchFamily="18" charset="0"/>
                <a:hlinkClick r:id="rId102"/>
              </a:rPr>
              <a:t>[23]</a:t>
            </a:r>
            <a:r>
              <a:rPr lang="en-US" sz="1800" u="sng" baseline="30000">
                <a:solidFill>
                  <a:srgbClr val="0B0080"/>
                </a:solidFill>
                <a:effectLst/>
                <a:latin typeface="Arial" panose="020B0604020202020204" pitchFamily="34" charset="0"/>
                <a:ea typeface="Times New Roman" panose="02020603050405020304" pitchFamily="18" charset="0"/>
                <a:hlinkClick r:id="rId103"/>
              </a:rPr>
              <a:t>[24]</a:t>
            </a:r>
            <a:r>
              <a:rPr lang="en-US" sz="1800">
                <a:solidFill>
                  <a:srgbClr val="252525"/>
                </a:solidFill>
                <a:effectLst/>
                <a:latin typeface="Arial" panose="020B0604020202020204" pitchFamily="34" charset="0"/>
                <a:ea typeface="Times New Roman" panose="02020603050405020304" pitchFamily="18" charset="0"/>
              </a:rPr>
              <a:t> Signal transduction for both IL-17A and IL-17F requires the presence of a heterodimeric complex consisting of both IL-17RA and IL-17RC and the absence of either receptor results in ineffective signal transduction. This pattern is reciprocated for other members of the IL-17 family such as IL-17E, which requires an IL-17RA-IL-17RB complex (also known as IL-17Rh1, IL-17BR or IL-25R) for effective function.</a:t>
            </a:r>
            <a:r>
              <a:rPr lang="en-US" sz="1800" u="sng" baseline="30000">
                <a:solidFill>
                  <a:srgbClr val="0B0080"/>
                </a:solidFill>
                <a:effectLst/>
                <a:latin typeface="Arial" panose="020B0604020202020204" pitchFamily="34" charset="0"/>
                <a:ea typeface="Times New Roman" panose="02020603050405020304" pitchFamily="18" charset="0"/>
                <a:hlinkClick r:id="rId104"/>
              </a:rPr>
              <a:t>[25]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Another member of this receptor family, IL-17RB, binds both IL-17B and IL-17E.</a:t>
            </a:r>
            <a:r>
              <a:rPr lang="en-US" sz="1800" u="sng" baseline="30000">
                <a:solidFill>
                  <a:srgbClr val="0B0080"/>
                </a:solidFill>
                <a:effectLst/>
                <a:latin typeface="Arial" panose="020B0604020202020204" pitchFamily="34" charset="0"/>
                <a:ea typeface="Times New Roman" panose="02020603050405020304" pitchFamily="18" charset="0"/>
                <a:hlinkClick r:id="rId30"/>
              </a:rPr>
              <a:t>[7]</a:t>
            </a:r>
            <a:r>
              <a:rPr lang="en-US" sz="1800" u="sng" baseline="30000">
                <a:solidFill>
                  <a:srgbClr val="0B0080"/>
                </a:solidFill>
                <a:effectLst/>
                <a:latin typeface="Arial" panose="020B0604020202020204" pitchFamily="34" charset="0"/>
                <a:ea typeface="Times New Roman" panose="02020603050405020304" pitchFamily="18" charset="0"/>
                <a:hlinkClick r:id="rId103"/>
              </a:rPr>
              <a:t>[24]</a:t>
            </a:r>
            <a:r>
              <a:rPr lang="en-US" sz="1800">
                <a:solidFill>
                  <a:srgbClr val="252525"/>
                </a:solidFill>
                <a:effectLst/>
                <a:latin typeface="Arial" panose="020B0604020202020204" pitchFamily="34" charset="0"/>
                <a:ea typeface="Times New Roman" panose="02020603050405020304" pitchFamily="18" charset="0"/>
              </a:rPr>
              <a:t> Furthermore, it is expressed in the kidney, pancreas, liver, brain, and intestine.</a:t>
            </a:r>
            <a:r>
              <a:rPr lang="en-US" sz="1800" u="sng" baseline="30000">
                <a:solidFill>
                  <a:srgbClr val="0B0080"/>
                </a:solidFill>
                <a:effectLst/>
                <a:latin typeface="Arial" panose="020B0604020202020204" pitchFamily="34" charset="0"/>
                <a:ea typeface="Times New Roman" panose="02020603050405020304" pitchFamily="18" charset="0"/>
                <a:hlinkClick r:id="rId30"/>
              </a:rPr>
              <a:t>[7]</a:t>
            </a:r>
            <a:r>
              <a:rPr lang="en-US" sz="1800">
                <a:solidFill>
                  <a:srgbClr val="252525"/>
                </a:solidFill>
                <a:effectLst/>
                <a:latin typeface="Arial" panose="020B0604020202020204" pitchFamily="34" charset="0"/>
                <a:ea typeface="Times New Roman" panose="02020603050405020304" pitchFamily="18" charset="0"/>
              </a:rPr>
              <a:t> IL-17RC is expressed by the prostate, cartilage, kidney, liver, heart, and muscle, and its gene may undergo </a:t>
            </a:r>
            <a:r>
              <a:rPr lang="en-US" sz="1800" u="sng">
                <a:solidFill>
                  <a:srgbClr val="0B0080"/>
                </a:solidFill>
                <a:effectLst/>
                <a:latin typeface="Arial" panose="020B0604020202020204" pitchFamily="34" charset="0"/>
                <a:ea typeface="Times New Roman" panose="02020603050405020304" pitchFamily="18" charset="0"/>
                <a:hlinkClick r:id="rId105" tooltip="Alternate splicing"/>
              </a:rPr>
              <a:t>alternate splicing</a:t>
            </a:r>
            <a:r>
              <a:rPr lang="en-US" sz="1800">
                <a:solidFill>
                  <a:srgbClr val="252525"/>
                </a:solidFill>
                <a:effectLst/>
                <a:latin typeface="Arial" panose="020B0604020202020204" pitchFamily="34" charset="0"/>
                <a:ea typeface="Times New Roman" panose="02020603050405020304" pitchFamily="18" charset="0"/>
              </a:rPr>
              <a:t> to produce a soluble receptor in addition to its cell membrane-bound form. In similar manner, the gene for IL-17RD may undergo alternative splicing to yield a soluble receptor. This feature may allow these receptors to inhibit the stimulatory effects of their yet-undefined ligands.</a:t>
            </a:r>
            <a:r>
              <a:rPr lang="en-US" sz="1800" u="sng" baseline="30000">
                <a:solidFill>
                  <a:srgbClr val="0B0080"/>
                </a:solidFill>
                <a:effectLst/>
                <a:latin typeface="Arial" panose="020B0604020202020204" pitchFamily="34" charset="0"/>
                <a:ea typeface="Times New Roman" panose="02020603050405020304" pitchFamily="18" charset="0"/>
                <a:hlinkClick r:id="rId30"/>
              </a:rPr>
              <a:t>[7]</a:t>
            </a:r>
            <a:r>
              <a:rPr lang="en-US" sz="1800" u="sng" baseline="30000">
                <a:solidFill>
                  <a:srgbClr val="0B0080"/>
                </a:solidFill>
                <a:effectLst/>
                <a:latin typeface="Arial" panose="020B0604020202020204" pitchFamily="34" charset="0"/>
                <a:ea typeface="Times New Roman" panose="02020603050405020304" pitchFamily="18" charset="0"/>
                <a:hlinkClick r:id="rId103"/>
              </a:rPr>
              <a:t>[24]</a:t>
            </a:r>
            <a:r>
              <a:rPr lang="en-US" sz="1800">
                <a:solidFill>
                  <a:srgbClr val="252525"/>
                </a:solidFill>
                <a:effectLst/>
                <a:latin typeface="Arial" panose="020B0604020202020204" pitchFamily="34" charset="0"/>
                <a:ea typeface="Times New Roman" panose="02020603050405020304" pitchFamily="18" charset="0"/>
              </a:rPr>
              <a:t> The least-described of these receptors, IL-17RE, is known to be expressed in the pancreas, brain, and prostate.</a:t>
            </a:r>
            <a:r>
              <a:rPr lang="en-US" sz="1800" u="sng" baseline="30000">
                <a:solidFill>
                  <a:srgbClr val="0B0080"/>
                </a:solidFill>
                <a:effectLst/>
                <a:latin typeface="Arial" panose="020B0604020202020204" pitchFamily="34" charset="0"/>
                <a:ea typeface="Times New Roman" panose="02020603050405020304" pitchFamily="18" charset="0"/>
                <a:hlinkClick r:id="rId30"/>
              </a:rPr>
              <a:t>[7]</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Signal transduction by these receptors is as diverse as their distribution. These receptors do not exhibit a significant similarity in extracellular or intracellular amino acid sequence when compared to other cytokine receptors.</a:t>
            </a:r>
            <a:r>
              <a:rPr lang="en-US" sz="1800" u="sng" baseline="30000">
                <a:solidFill>
                  <a:srgbClr val="0B0080"/>
                </a:solidFill>
                <a:effectLst/>
                <a:latin typeface="Arial" panose="020B0604020202020204" pitchFamily="34" charset="0"/>
                <a:ea typeface="Times New Roman" panose="02020603050405020304" pitchFamily="18" charset="0"/>
                <a:hlinkClick r:id="rId102"/>
              </a:rPr>
              <a:t>[23]</a:t>
            </a:r>
            <a:r>
              <a:rPr lang="en-US" sz="1800">
                <a:solidFill>
                  <a:srgbClr val="252525"/>
                </a:solidFill>
                <a:effectLst/>
                <a:latin typeface="Arial" panose="020B0604020202020204" pitchFamily="34" charset="0"/>
                <a:ea typeface="Times New Roman" panose="02020603050405020304" pitchFamily="18" charset="0"/>
              </a:rPr>
              <a:t> Transcription factors such as </a:t>
            </a:r>
            <a:r>
              <a:rPr lang="en-US" sz="1800" u="sng">
                <a:solidFill>
                  <a:srgbClr val="0B0080"/>
                </a:solidFill>
                <a:effectLst/>
                <a:latin typeface="Arial" panose="020B0604020202020204" pitchFamily="34" charset="0"/>
                <a:ea typeface="Times New Roman" panose="02020603050405020304" pitchFamily="18" charset="0"/>
                <a:hlinkClick r:id="rId106" tooltip="TRAF"/>
              </a:rPr>
              <a:t>TRAF6</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07" tooltip="Janus kinase"/>
              </a:rPr>
              <a:t>JNK</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08" tooltip="Erk kinase"/>
              </a:rPr>
              <a:t>Erk1/2</a:t>
            </a:r>
            <a:r>
              <a:rPr lang="en-US" sz="1800">
                <a:solidFill>
                  <a:srgbClr val="252525"/>
                </a:solidFill>
                <a:effectLst/>
                <a:latin typeface="Arial" panose="020B0604020202020204" pitchFamily="34" charset="0"/>
                <a:ea typeface="Times New Roman" panose="02020603050405020304" pitchFamily="18" charset="0"/>
              </a:rPr>
              <a:t>, p38, </a:t>
            </a:r>
            <a:r>
              <a:rPr lang="en-US" sz="1800" u="sng">
                <a:solidFill>
                  <a:srgbClr val="0B0080"/>
                </a:solidFill>
                <a:effectLst/>
                <a:latin typeface="Arial" panose="020B0604020202020204" pitchFamily="34" charset="0"/>
                <a:ea typeface="Times New Roman" panose="02020603050405020304" pitchFamily="18" charset="0"/>
                <a:hlinkClick r:id="rId109" tooltip="AP-1 transcription factor"/>
              </a:rPr>
              <a:t>AP-1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68" tooltip="NF-κB"/>
              </a:rPr>
              <a:t>NF-</a:t>
            </a:r>
            <a:r>
              <a:rPr lang="en-US" sz="1800" u="sng" err="1">
                <a:solidFill>
                  <a:srgbClr val="0B0080"/>
                </a:solidFill>
                <a:effectLst/>
                <a:latin typeface="Arial" panose="020B0604020202020204" pitchFamily="34" charset="0"/>
                <a:ea typeface="Times New Roman" panose="02020603050405020304" pitchFamily="18" charset="0"/>
                <a:hlinkClick r:id="rId68" tooltip="NF-κB"/>
              </a:rPr>
              <a:t>κB</a:t>
            </a:r>
            <a:r>
              <a:rPr lang="en-US" sz="1800">
                <a:solidFill>
                  <a:srgbClr val="252525"/>
                </a:solidFill>
                <a:effectLst/>
                <a:latin typeface="Arial" panose="020B0604020202020204" pitchFamily="34" charset="0"/>
                <a:ea typeface="Times New Roman" panose="02020603050405020304" pitchFamily="18" charset="0"/>
              </a:rPr>
              <a:t> have been implicated in IL-17 mediated signaling in a stimulation-dependent, tissue-specific manner.</a:t>
            </a:r>
            <a:r>
              <a:rPr lang="en-US" sz="1800" u="sng" baseline="30000">
                <a:solidFill>
                  <a:srgbClr val="0B0080"/>
                </a:solidFill>
                <a:effectLst/>
                <a:latin typeface="Arial" panose="020B0604020202020204" pitchFamily="34" charset="0"/>
                <a:ea typeface="Times New Roman" panose="02020603050405020304" pitchFamily="18" charset="0"/>
                <a:hlinkClick r:id="rId102"/>
              </a:rPr>
              <a:t>[23]</a:t>
            </a:r>
            <a:r>
              <a:rPr lang="en-US" sz="1800" u="sng" baseline="30000">
                <a:solidFill>
                  <a:srgbClr val="0B0080"/>
                </a:solidFill>
                <a:effectLst/>
                <a:latin typeface="Arial" panose="020B0604020202020204" pitchFamily="34" charset="0"/>
                <a:ea typeface="Times New Roman" panose="02020603050405020304" pitchFamily="18" charset="0"/>
                <a:hlinkClick r:id="rId103"/>
              </a:rPr>
              <a:t>[24]</a:t>
            </a:r>
            <a:r>
              <a:rPr lang="en-US" sz="1800" u="sng" baseline="30000">
                <a:solidFill>
                  <a:srgbClr val="0B0080"/>
                </a:solidFill>
                <a:effectLst/>
                <a:latin typeface="Arial" panose="020B0604020202020204" pitchFamily="34" charset="0"/>
                <a:ea typeface="Times New Roman" panose="02020603050405020304" pitchFamily="18" charset="0"/>
                <a:hlinkClick r:id="rId110"/>
              </a:rPr>
              <a:t>[26]</a:t>
            </a:r>
            <a:r>
              <a:rPr lang="en-US" sz="1800">
                <a:solidFill>
                  <a:srgbClr val="252525"/>
                </a:solidFill>
                <a:effectLst/>
                <a:latin typeface="Arial" panose="020B0604020202020204" pitchFamily="34" charset="0"/>
                <a:ea typeface="Times New Roman" panose="02020603050405020304" pitchFamily="18" charset="0"/>
              </a:rPr>
              <a:t> Other signaling mechanisms have also been proposed, but more work is needed to fully elucidate the true signaling pathways used by these diverse receptors.</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44</a:t>
            </a:fld>
            <a:endParaRPr lang="en-NG"/>
          </a:p>
        </p:txBody>
      </p:sp>
    </p:spTree>
    <p:extLst>
      <p:ext uri="{BB962C8B-B14F-4D97-AF65-F5344CB8AC3E}">
        <p14:creationId xmlns:p14="http://schemas.microsoft.com/office/powerpoint/2010/main" val="71818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IL-8</a:t>
            </a:r>
            <a:r>
              <a:rPr lang="en-US" sz="1800" b="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a:solidFill>
                  <a:srgbClr val="000000"/>
                </a:solidFill>
                <a:effectLst/>
                <a:latin typeface="Arial-BoldMT"/>
                <a:ea typeface="Times New Roman" panose="02020603050405020304" pitchFamily="18" charset="0"/>
                <a:cs typeface="Arial-BoldMT"/>
              </a:rPr>
              <a:t> </a:t>
            </a:r>
            <a:r>
              <a:rPr lang="en-US" sz="1800">
                <a:solidFill>
                  <a:srgbClr val="252525"/>
                </a:solidFill>
                <a:effectLst/>
                <a:latin typeface="Arial" panose="020B0604020202020204" pitchFamily="34" charset="0"/>
                <a:ea typeface="Times New Roman" panose="02020603050405020304" pitchFamily="18" charset="0"/>
              </a:rPr>
              <a:t>IL-8, also known as </a:t>
            </a:r>
            <a:r>
              <a:rPr lang="en-US" sz="1800" i="1">
                <a:solidFill>
                  <a:srgbClr val="252525"/>
                </a:solidFill>
                <a:effectLst/>
                <a:latin typeface="Arial" panose="020B0604020202020204" pitchFamily="34" charset="0"/>
                <a:ea typeface="Times New Roman" panose="02020603050405020304" pitchFamily="18" charset="0"/>
              </a:rPr>
              <a:t>neutrophil chemotactic factor</a:t>
            </a:r>
            <a:r>
              <a:rPr lang="en-US" sz="1800">
                <a:solidFill>
                  <a:srgbClr val="252525"/>
                </a:solidFill>
                <a:effectLst/>
                <a:latin typeface="Arial" panose="020B0604020202020204" pitchFamily="34" charset="0"/>
                <a:ea typeface="Times New Roman" panose="02020603050405020304" pitchFamily="18" charset="0"/>
              </a:rPr>
              <a:t>, has two primary functions. It induces </a:t>
            </a:r>
            <a:r>
              <a:rPr lang="en-US" sz="1800" u="sng">
                <a:solidFill>
                  <a:srgbClr val="0B0080"/>
                </a:solidFill>
                <a:effectLst/>
                <a:latin typeface="Arial" panose="020B0604020202020204" pitchFamily="34" charset="0"/>
                <a:ea typeface="Times New Roman" panose="02020603050405020304" pitchFamily="18" charset="0"/>
                <a:hlinkClick r:id="rId3" tooltip="Chemotaxis"/>
              </a:rPr>
              <a:t>chemotaxis</a:t>
            </a:r>
            <a:r>
              <a:rPr lang="en-US" sz="1800">
                <a:solidFill>
                  <a:srgbClr val="252525"/>
                </a:solidFill>
                <a:effectLst/>
                <a:latin typeface="Arial" panose="020B0604020202020204" pitchFamily="34" charset="0"/>
                <a:ea typeface="Times New Roman" panose="02020603050405020304" pitchFamily="18" charset="0"/>
              </a:rPr>
              <a:t> in target cells, primarily neutrophils but also other granulocytes, causing them to migrate toward the site of infection. IL-8 also induces phagocytosis once they have arrived. IL-8 is also known to be a potent promoter of </a:t>
            </a:r>
            <a:r>
              <a:rPr lang="en-US" sz="1800" u="sng">
                <a:solidFill>
                  <a:srgbClr val="0B0080"/>
                </a:solidFill>
                <a:effectLst/>
                <a:latin typeface="Arial" panose="020B0604020202020204" pitchFamily="34" charset="0"/>
                <a:ea typeface="Times New Roman" panose="02020603050405020304" pitchFamily="18" charset="0"/>
                <a:hlinkClick r:id="rId4" tooltip="Angiogenesis"/>
              </a:rPr>
              <a:t>angiogenesis</a:t>
            </a:r>
            <a:r>
              <a:rPr lang="en-US" sz="1800">
                <a:solidFill>
                  <a:srgbClr val="252525"/>
                </a:solidFill>
                <a:effectLst/>
                <a:latin typeface="Arial" panose="020B0604020202020204" pitchFamily="34" charset="0"/>
                <a:ea typeface="Times New Roman" panose="02020603050405020304" pitchFamily="18" charset="0"/>
              </a:rPr>
              <a:t>. In target cells, IL-8 induces a series of physiological responses required for migration and phagocytosis, such as increases in intracellular Ca</a:t>
            </a:r>
            <a:r>
              <a:rPr lang="en-US" sz="1800" baseline="30000">
                <a:solidFill>
                  <a:srgbClr val="252525"/>
                </a:solidFill>
                <a:effectLst/>
                <a:latin typeface="Arial" panose="020B0604020202020204" pitchFamily="34" charset="0"/>
                <a:ea typeface="Times New Roman" panose="02020603050405020304" pitchFamily="18" charset="0"/>
              </a:rPr>
              <a:t>2+</a:t>
            </a:r>
            <a:r>
              <a:rPr lang="en-US" sz="1800">
                <a:solidFill>
                  <a:srgbClr val="252525"/>
                </a:solidFill>
                <a:effectLst/>
                <a:latin typeface="Arial" panose="020B0604020202020204" pitchFamily="34" charset="0"/>
                <a:ea typeface="Times New Roman" panose="02020603050405020304" pitchFamily="18" charset="0"/>
              </a:rPr>
              <a:t>, exocytosis (e.g. </a:t>
            </a:r>
            <a:r>
              <a:rPr lang="en-US" sz="1800" u="sng">
                <a:solidFill>
                  <a:srgbClr val="0B0080"/>
                </a:solidFill>
                <a:effectLst/>
                <a:latin typeface="Arial" panose="020B0604020202020204" pitchFamily="34" charset="0"/>
                <a:ea typeface="Times New Roman" panose="02020603050405020304" pitchFamily="18" charset="0"/>
                <a:hlinkClick r:id="rId5" tooltip="Histamine"/>
              </a:rPr>
              <a:t>histamine</a:t>
            </a:r>
            <a:r>
              <a:rPr lang="en-US" sz="1800">
                <a:solidFill>
                  <a:srgbClr val="252525"/>
                </a:solidFill>
                <a:effectLst/>
                <a:latin typeface="Arial" panose="020B0604020202020204" pitchFamily="34" charset="0"/>
                <a:ea typeface="Times New Roman" panose="02020603050405020304" pitchFamily="18" charset="0"/>
              </a:rPr>
              <a:t> release), and the </a:t>
            </a:r>
            <a:r>
              <a:rPr lang="en-US" sz="1800" u="sng">
                <a:solidFill>
                  <a:srgbClr val="0B0080"/>
                </a:solidFill>
                <a:effectLst/>
                <a:latin typeface="Arial" panose="020B0604020202020204" pitchFamily="34" charset="0"/>
                <a:ea typeface="Times New Roman" panose="02020603050405020304" pitchFamily="18" charset="0"/>
                <a:hlinkClick r:id="rId6" tooltip="Respiratory burst"/>
              </a:rPr>
              <a:t>respiratory burst</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IL-8 can be secreted by any cells with </a:t>
            </a:r>
            <a:r>
              <a:rPr lang="en-US" sz="1800" u="sng">
                <a:solidFill>
                  <a:srgbClr val="0B0080"/>
                </a:solidFill>
                <a:effectLst/>
                <a:latin typeface="Arial" panose="020B0604020202020204" pitchFamily="34" charset="0"/>
                <a:ea typeface="Times New Roman" panose="02020603050405020304" pitchFamily="18" charset="0"/>
                <a:hlinkClick r:id="rId7" tooltip="Toll-like receptor"/>
              </a:rPr>
              <a:t>toll-like receptors</a:t>
            </a:r>
            <a:r>
              <a:rPr lang="en-US" sz="1800">
                <a:solidFill>
                  <a:srgbClr val="252525"/>
                </a:solidFill>
                <a:effectLst/>
                <a:latin typeface="Arial" panose="020B0604020202020204" pitchFamily="34" charset="0"/>
                <a:ea typeface="Times New Roman" panose="02020603050405020304" pitchFamily="18" charset="0"/>
              </a:rPr>
              <a:t> that are involved in the innate immune response. Usually, it is the </a:t>
            </a:r>
            <a:r>
              <a:rPr lang="en-US" sz="1800" u="sng">
                <a:solidFill>
                  <a:srgbClr val="0B0080"/>
                </a:solidFill>
                <a:effectLst/>
                <a:latin typeface="Arial" panose="020B0604020202020204" pitchFamily="34" charset="0"/>
                <a:ea typeface="Times New Roman" panose="02020603050405020304" pitchFamily="18" charset="0"/>
                <a:hlinkClick r:id="rId8" tooltip="Macrophages"/>
              </a:rPr>
              <a:t>macrophages</a:t>
            </a:r>
            <a:r>
              <a:rPr lang="en-US" sz="1800">
                <a:solidFill>
                  <a:srgbClr val="252525"/>
                </a:solidFill>
                <a:effectLst/>
                <a:latin typeface="Arial" panose="020B0604020202020204" pitchFamily="34" charset="0"/>
                <a:ea typeface="Times New Roman" panose="02020603050405020304" pitchFamily="18" charset="0"/>
              </a:rPr>
              <a:t> that see an antigen first, and thus are the first cells to release IL-8 to recruit other cells. Both monomer and </a:t>
            </a:r>
            <a:r>
              <a:rPr lang="en-US" sz="1800" u="sng">
                <a:solidFill>
                  <a:srgbClr val="0B0080"/>
                </a:solidFill>
                <a:effectLst/>
                <a:latin typeface="Arial" panose="020B0604020202020204" pitchFamily="34" charset="0"/>
                <a:ea typeface="Times New Roman" panose="02020603050405020304" pitchFamily="18" charset="0"/>
                <a:hlinkClick r:id="rId9" tooltip="Homodimer"/>
              </a:rPr>
              <a:t>homodimer</a:t>
            </a:r>
            <a:r>
              <a:rPr lang="en-US" sz="1800">
                <a:solidFill>
                  <a:srgbClr val="252525"/>
                </a:solidFill>
                <a:effectLst/>
                <a:latin typeface="Arial" panose="020B0604020202020204" pitchFamily="34" charset="0"/>
                <a:ea typeface="Times New Roman" panose="02020603050405020304" pitchFamily="18" charset="0"/>
              </a:rPr>
              <a:t> forms of IL-8 have been reported to be potent inducers of the chemokine receptors CXCR1 and CXCR2. The homodimer is more potent, but </a:t>
            </a:r>
            <a:r>
              <a:rPr lang="en-US" sz="1800" u="sng">
                <a:solidFill>
                  <a:srgbClr val="0B0080"/>
                </a:solidFill>
                <a:effectLst/>
                <a:latin typeface="Arial" panose="020B0604020202020204" pitchFamily="34" charset="0"/>
                <a:ea typeface="Times New Roman" panose="02020603050405020304" pitchFamily="18" charset="0"/>
                <a:hlinkClick r:id="rId10" tooltip="Methylation"/>
              </a:rPr>
              <a:t>methylation</a:t>
            </a:r>
            <a:r>
              <a:rPr lang="en-US" sz="1800">
                <a:solidFill>
                  <a:srgbClr val="252525"/>
                </a:solidFill>
                <a:effectLst/>
                <a:latin typeface="Arial" panose="020B0604020202020204" pitchFamily="34" charset="0"/>
                <a:ea typeface="Times New Roman" panose="02020603050405020304" pitchFamily="18" charset="0"/>
              </a:rPr>
              <a:t> of Leu25 can block the activity of homodimers.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IL-8 is believed to play a role in the pathogenesis of </a:t>
            </a:r>
            <a:r>
              <a:rPr lang="en-US" sz="1800" u="sng">
                <a:solidFill>
                  <a:srgbClr val="0B0080"/>
                </a:solidFill>
                <a:effectLst/>
                <a:latin typeface="Arial" panose="020B0604020202020204" pitchFamily="34" charset="0"/>
                <a:ea typeface="Times New Roman" panose="02020603050405020304" pitchFamily="18" charset="0"/>
                <a:hlinkClick r:id="rId11" tooltip="Bronchiolitis"/>
              </a:rPr>
              <a:t>bronchiolitis</a:t>
            </a:r>
            <a:r>
              <a:rPr lang="en-US" sz="1800">
                <a:solidFill>
                  <a:srgbClr val="252525"/>
                </a:solidFill>
                <a:effectLst/>
                <a:latin typeface="Arial" panose="020B0604020202020204" pitchFamily="34" charset="0"/>
                <a:ea typeface="Times New Roman" panose="02020603050405020304" pitchFamily="18" charset="0"/>
              </a:rPr>
              <a:t>, a common respiratory tract disease caused by viral infection.{fact}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IL-8 is a member of the CXC chemokine family. The genes encoding this and the other ten members of the CXC chemokine family form a cluster in a region mapped to chromosome 4q.</a:t>
            </a:r>
            <a:r>
              <a:rPr lang="en-US" sz="1800" u="sng" baseline="30000">
                <a:solidFill>
                  <a:srgbClr val="0B0080"/>
                </a:solidFill>
                <a:effectLst/>
                <a:latin typeface="Arial" panose="020B0604020202020204" pitchFamily="34" charset="0"/>
                <a:ea typeface="Times New Roman" panose="02020603050405020304" pitchFamily="18" charset="0"/>
                <a:hlinkClick r:id="rId12"/>
              </a:rPr>
              <a:t>[4]</a:t>
            </a:r>
            <a:r>
              <a:rPr lang="en-US" sz="1800" u="sng" baseline="30000">
                <a:solidFill>
                  <a:srgbClr val="0B0080"/>
                </a:solidFill>
                <a:effectLst/>
                <a:latin typeface="Arial" panose="020B0604020202020204" pitchFamily="34" charset="0"/>
                <a:ea typeface="Times New Roman" panose="02020603050405020304" pitchFamily="18" charset="0"/>
                <a:hlinkClick r:id="rId13"/>
              </a:rPr>
              <a:t>[5]</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u="sng">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Clinical significance</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4" tooltip="Edit section: Clinical significance"/>
              </a:rPr>
              <a:t>edit</a:t>
            </a:r>
            <a:r>
              <a:rPr lang="en-US" sz="18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Interleukin-8 is often associated with inflammation. As an example, it has been cited as a proinflammatory mediator in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5" tooltip="Gingivitis"/>
              </a:rPr>
              <a:t>gingivitis</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
              </a:rPr>
              <a:t>[7]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7" tooltip="Psoriasis"/>
              </a:rPr>
              <a:t>psoriasis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a:solidFill>
                  <a:srgbClr val="663366"/>
                </a:solidFill>
                <a:effectLst/>
                <a:latin typeface="Arial" panose="020B0604020202020204" pitchFamily="34" charset="0"/>
                <a:ea typeface="Times New Roman" panose="02020603050405020304" pitchFamily="18" charset="0"/>
                <a:cs typeface="Times New Roman" panose="02020603050405020304" pitchFamily="18" charset="0"/>
                <a:hlinkClick r:id="rId18"/>
              </a:rPr>
              <a:t>[2]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Interleukin-8 secretion is increased by oxidant stress, which thereby cause the recruitment of inflammatory cells and induces a further increase in oxidant stress mediators, making it a key parameter in localized inflammation.</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9"/>
              </a:rPr>
              <a:t>[8]</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IL-8 was shown to be associated with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0" tooltip="Obesity"/>
              </a:rPr>
              <a:t>obesity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1"/>
              </a:rPr>
              <a:t>[9]</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If a pregnant mother has high levels of interleukin-8, there is an increased risk of </a:t>
            </a:r>
            <a:r>
              <a:rPr lang="en-US" sz="1800" u="none" strike="noStrike">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2" tooltip="Schizophrenia"/>
              </a:rPr>
              <a:t>schizophrenia</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in her offspring.</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3"/>
              </a:rPr>
              <a:t>[10]</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High levels of Interleukin 8 have been shown to reduce the likelihood of positive responses to antipsychotic medication in schizophrenia.</a:t>
            </a:r>
            <a:r>
              <a:rPr lang="en-US" sz="1800" u="none" strike="noStrike"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24"/>
              </a:rPr>
              <a:t>[11]</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45</a:t>
            </a:fld>
            <a:endParaRPr lang="en-NG"/>
          </a:p>
        </p:txBody>
      </p:sp>
    </p:spTree>
    <p:extLst>
      <p:ext uri="{BB962C8B-B14F-4D97-AF65-F5344CB8AC3E}">
        <p14:creationId xmlns:p14="http://schemas.microsoft.com/office/powerpoint/2010/main" val="252150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Discovery</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 tooltip="Edit section: Discovery"/>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Mouse granulocyte colony-stimulating factor (G-CSF) was first </a:t>
            </a:r>
            <a:r>
              <a:rPr lang="en-US" sz="1800" err="1">
                <a:solidFill>
                  <a:srgbClr val="252525"/>
                </a:solidFill>
                <a:effectLst/>
                <a:latin typeface="Arial" panose="020B0604020202020204" pitchFamily="34" charset="0"/>
                <a:ea typeface="Times New Roman" panose="02020603050405020304" pitchFamily="18" charset="0"/>
              </a:rPr>
              <a:t>recognised</a:t>
            </a:r>
            <a:r>
              <a:rPr lang="en-US" sz="1800">
                <a:solidFill>
                  <a:srgbClr val="252525"/>
                </a:solidFill>
                <a:effectLst/>
                <a:latin typeface="Arial" panose="020B0604020202020204" pitchFamily="34" charset="0"/>
                <a:ea typeface="Times New Roman" panose="02020603050405020304" pitchFamily="18" charset="0"/>
              </a:rPr>
              <a:t> and purified in </a:t>
            </a:r>
            <a:r>
              <a:rPr lang="en-US" sz="1800" u="sng">
                <a:solidFill>
                  <a:srgbClr val="0B0080"/>
                </a:solidFill>
                <a:effectLst/>
                <a:latin typeface="Arial" panose="020B0604020202020204" pitchFamily="34" charset="0"/>
                <a:ea typeface="Times New Roman" panose="02020603050405020304" pitchFamily="18" charset="0"/>
                <a:hlinkClick r:id="rId4" tooltip="Walter and Eliza Hall Institute"/>
              </a:rPr>
              <a:t>Walter and Eliza Hall Institute</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 tooltip="Australia"/>
              </a:rPr>
              <a:t>Australia</a:t>
            </a:r>
            <a:r>
              <a:rPr lang="en-US" sz="1800">
                <a:solidFill>
                  <a:srgbClr val="252525"/>
                </a:solidFill>
                <a:effectLst/>
                <a:latin typeface="Arial" panose="020B0604020202020204" pitchFamily="34" charset="0"/>
                <a:ea typeface="Times New Roman" panose="02020603050405020304" pitchFamily="18" charset="0"/>
              </a:rPr>
              <a:t> in 1983,</a:t>
            </a:r>
            <a:r>
              <a:rPr lang="en-US" sz="1800" u="sng" baseline="30000">
                <a:solidFill>
                  <a:srgbClr val="0B0080"/>
                </a:solidFill>
                <a:effectLst/>
                <a:latin typeface="Arial" panose="020B0604020202020204" pitchFamily="34" charset="0"/>
                <a:ea typeface="Times New Roman" panose="02020603050405020304" pitchFamily="18" charset="0"/>
                <a:hlinkClick r:id="rId6"/>
              </a:rPr>
              <a:t>[1]</a:t>
            </a:r>
            <a:r>
              <a:rPr lang="en-US" sz="1800">
                <a:solidFill>
                  <a:srgbClr val="252525"/>
                </a:solidFill>
                <a:effectLst/>
                <a:latin typeface="Arial" panose="020B0604020202020204" pitchFamily="34" charset="0"/>
                <a:ea typeface="Times New Roman" panose="02020603050405020304" pitchFamily="18" charset="0"/>
              </a:rPr>
              <a:t> and the human form was cloned by groups from </a:t>
            </a:r>
            <a:r>
              <a:rPr lang="en-US" sz="1800" u="sng">
                <a:solidFill>
                  <a:srgbClr val="0B0080"/>
                </a:solidFill>
                <a:effectLst/>
                <a:latin typeface="Arial" panose="020B0604020202020204" pitchFamily="34" charset="0"/>
                <a:ea typeface="Times New Roman" panose="02020603050405020304" pitchFamily="18" charset="0"/>
                <a:hlinkClick r:id="rId7" tooltip="Japan"/>
              </a:rPr>
              <a:t>Japan</a:t>
            </a:r>
            <a:r>
              <a:rPr lang="en-US" sz="1800">
                <a:solidFill>
                  <a:srgbClr val="252525"/>
                </a:solidFill>
                <a:effectLst/>
                <a:latin typeface="Arial" panose="020B0604020202020204" pitchFamily="34" charset="0"/>
                <a:ea typeface="Times New Roman" panose="02020603050405020304" pitchFamily="18" charset="0"/>
              </a:rPr>
              <a:t> and the </a:t>
            </a:r>
            <a:r>
              <a:rPr lang="en-US" sz="1800" u="sng">
                <a:solidFill>
                  <a:srgbClr val="0B0080"/>
                </a:solidFill>
                <a:effectLst/>
                <a:latin typeface="Arial" panose="020B0604020202020204" pitchFamily="34" charset="0"/>
                <a:ea typeface="Times New Roman" panose="02020603050405020304" pitchFamily="18" charset="0"/>
                <a:hlinkClick r:id="rId8" tooltip="Germany"/>
              </a:rPr>
              <a:t>Germany</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9" tooltip="United States"/>
              </a:rPr>
              <a:t>United States</a:t>
            </a:r>
            <a:r>
              <a:rPr lang="en-US" sz="1800">
                <a:solidFill>
                  <a:srgbClr val="252525"/>
                </a:solidFill>
                <a:effectLst/>
                <a:latin typeface="Arial" panose="020B0604020202020204" pitchFamily="34" charset="0"/>
                <a:ea typeface="Times New Roman" panose="02020603050405020304" pitchFamily="18" charset="0"/>
              </a:rPr>
              <a:t> in 1986.</a:t>
            </a:r>
            <a:r>
              <a:rPr lang="en-US" sz="1800" u="sng" baseline="30000">
                <a:solidFill>
                  <a:srgbClr val="0B0080"/>
                </a:solidFill>
                <a:effectLst/>
                <a:latin typeface="Arial" panose="020B0604020202020204" pitchFamily="34" charset="0"/>
                <a:ea typeface="Times New Roman" panose="02020603050405020304" pitchFamily="18" charset="0"/>
                <a:hlinkClick r:id="rId10"/>
              </a:rPr>
              <a:t>[2]</a:t>
            </a:r>
            <a:r>
              <a:rPr lang="en-US" sz="1800" u="sng" baseline="30000">
                <a:solidFill>
                  <a:srgbClr val="0B0080"/>
                </a:solidFill>
                <a:effectLst/>
                <a:latin typeface="Arial" panose="020B0604020202020204" pitchFamily="34" charset="0"/>
                <a:ea typeface="Times New Roman" panose="02020603050405020304" pitchFamily="18" charset="0"/>
                <a:hlinkClick r:id="rId11"/>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Biological 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2" tooltip="Edit section: Biological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G-CSF is produced by </a:t>
            </a:r>
            <a:r>
              <a:rPr lang="en-US" sz="1800" u="sng">
                <a:solidFill>
                  <a:srgbClr val="0B0080"/>
                </a:solidFill>
                <a:effectLst/>
                <a:latin typeface="Arial" panose="020B0604020202020204" pitchFamily="34" charset="0"/>
                <a:ea typeface="Times New Roman" panose="02020603050405020304" pitchFamily="18" charset="0"/>
                <a:hlinkClick r:id="rId13" tooltip="Endothelium"/>
              </a:rPr>
              <a:t>endothelium</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4" tooltip="Macrophage"/>
              </a:rPr>
              <a:t>macrophages</a:t>
            </a:r>
            <a:r>
              <a:rPr lang="en-US" sz="1800">
                <a:solidFill>
                  <a:srgbClr val="252525"/>
                </a:solidFill>
                <a:effectLst/>
                <a:latin typeface="Arial" panose="020B0604020202020204" pitchFamily="34" charset="0"/>
                <a:ea typeface="Times New Roman" panose="02020603050405020304" pitchFamily="18" charset="0"/>
              </a:rPr>
              <a:t>, and a number of other </a:t>
            </a:r>
            <a:r>
              <a:rPr lang="en-US" sz="1800" u="sng">
                <a:solidFill>
                  <a:srgbClr val="0B0080"/>
                </a:solidFill>
                <a:effectLst/>
                <a:latin typeface="Arial" panose="020B0604020202020204" pitchFamily="34" charset="0"/>
                <a:ea typeface="Times New Roman" panose="02020603050405020304" pitchFamily="18" charset="0"/>
                <a:hlinkClick r:id="rId15" tooltip="Immune system"/>
              </a:rPr>
              <a:t>immune</a:t>
            </a:r>
            <a:r>
              <a:rPr lang="en-US" sz="1800">
                <a:solidFill>
                  <a:srgbClr val="252525"/>
                </a:solidFill>
                <a:effectLst/>
                <a:latin typeface="Arial" panose="020B0604020202020204" pitchFamily="34" charset="0"/>
                <a:ea typeface="Times New Roman" panose="02020603050405020304" pitchFamily="18" charset="0"/>
              </a:rPr>
              <a:t> cells. The natural human glycoprotein exists in two forms, a 174- and 177-</a:t>
            </a:r>
            <a:r>
              <a:rPr lang="en-US" sz="1800" u="sng">
                <a:solidFill>
                  <a:srgbClr val="0B0080"/>
                </a:solidFill>
                <a:effectLst/>
                <a:latin typeface="Arial" panose="020B0604020202020204" pitchFamily="34" charset="0"/>
                <a:ea typeface="Times New Roman" panose="02020603050405020304" pitchFamily="18" charset="0"/>
                <a:hlinkClick r:id="rId16" tooltip="Amino acid"/>
              </a:rPr>
              <a:t>amino-acid</a:t>
            </a:r>
            <a:r>
              <a:rPr lang="en-US" sz="1800">
                <a:solidFill>
                  <a:srgbClr val="252525"/>
                </a:solidFill>
                <a:effectLst/>
                <a:latin typeface="Arial" panose="020B0604020202020204" pitchFamily="34" charset="0"/>
                <a:ea typeface="Times New Roman" panose="02020603050405020304" pitchFamily="18" charset="0"/>
              </a:rPr>
              <a:t>-long </a:t>
            </a:r>
            <a:r>
              <a:rPr lang="en-US" sz="1800" u="sng">
                <a:solidFill>
                  <a:srgbClr val="0B0080"/>
                </a:solidFill>
                <a:effectLst/>
                <a:latin typeface="Arial" panose="020B0604020202020204" pitchFamily="34" charset="0"/>
                <a:ea typeface="Times New Roman" panose="02020603050405020304" pitchFamily="18" charset="0"/>
                <a:hlinkClick r:id="rId17" tooltip="Protein"/>
              </a:rPr>
              <a:t>protein</a:t>
            </a:r>
            <a:r>
              <a:rPr lang="en-US" sz="1800">
                <a:solidFill>
                  <a:srgbClr val="252525"/>
                </a:solidFill>
                <a:effectLst/>
                <a:latin typeface="Arial" panose="020B0604020202020204" pitchFamily="34" charset="0"/>
                <a:ea typeface="Times New Roman" panose="02020603050405020304" pitchFamily="18" charset="0"/>
              </a:rPr>
              <a:t> of molecular weight 19,600 grams per mole. The more-abundant and more-active 174-amino acid form has been used in the development of pharmaceutical products by </a:t>
            </a:r>
            <a:r>
              <a:rPr lang="en-US" sz="1800" u="sng">
                <a:solidFill>
                  <a:srgbClr val="0B0080"/>
                </a:solidFill>
                <a:effectLst/>
                <a:latin typeface="Arial" panose="020B0604020202020204" pitchFamily="34" charset="0"/>
                <a:ea typeface="Times New Roman" panose="02020603050405020304" pitchFamily="18" charset="0"/>
                <a:hlinkClick r:id="rId18" tooltip="Recombinant DNA"/>
              </a:rPr>
              <a:t>recombinant DNA</a:t>
            </a:r>
            <a:r>
              <a:rPr lang="en-US" sz="1800">
                <a:solidFill>
                  <a:srgbClr val="252525"/>
                </a:solidFill>
                <a:effectLst/>
                <a:latin typeface="Arial" panose="020B0604020202020204" pitchFamily="34" charset="0"/>
                <a:ea typeface="Times New Roman" panose="02020603050405020304" pitchFamily="18" charset="0"/>
              </a:rPr>
              <a:t> (rDNA) technology.</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a:t>
            </a:r>
            <a:r>
              <a:rPr lang="en-US" sz="1800" u="sng">
                <a:solidFill>
                  <a:srgbClr val="0B0080"/>
                </a:solidFill>
                <a:effectLst/>
                <a:latin typeface="Arial" panose="020B0604020202020204" pitchFamily="34" charset="0"/>
                <a:ea typeface="Times New Roman" panose="02020603050405020304" pitchFamily="18" charset="0"/>
                <a:hlinkClick r:id="rId19" tooltip="Granulocyte colony-stimulating factor receptor"/>
              </a:rPr>
              <a:t>G-CSF-receptor</a:t>
            </a:r>
            <a:r>
              <a:rPr lang="en-US" sz="1800">
                <a:solidFill>
                  <a:srgbClr val="252525"/>
                </a:solidFill>
                <a:effectLst/>
                <a:latin typeface="Arial" panose="020B0604020202020204" pitchFamily="34" charset="0"/>
                <a:ea typeface="Times New Roman" panose="02020603050405020304" pitchFamily="18" charset="0"/>
              </a:rPr>
              <a:t> is present on precursor cells in the </a:t>
            </a:r>
            <a:r>
              <a:rPr lang="en-US" sz="1800" u="sng">
                <a:solidFill>
                  <a:srgbClr val="0B0080"/>
                </a:solidFill>
                <a:effectLst/>
                <a:latin typeface="Arial" panose="020B0604020202020204" pitchFamily="34" charset="0"/>
                <a:ea typeface="Times New Roman" panose="02020603050405020304" pitchFamily="18" charset="0"/>
                <a:hlinkClick r:id="rId20" tooltip="Bone marrow"/>
              </a:rPr>
              <a:t>bone marrow</a:t>
            </a:r>
            <a:r>
              <a:rPr lang="en-US" sz="1800">
                <a:solidFill>
                  <a:srgbClr val="252525"/>
                </a:solidFill>
                <a:effectLst/>
                <a:latin typeface="Arial" panose="020B0604020202020204" pitchFamily="34" charset="0"/>
                <a:ea typeface="Times New Roman" panose="02020603050405020304" pitchFamily="18" charset="0"/>
              </a:rPr>
              <a:t>, and, in response to stimulation by G-CSF, initiates proliferation and </a:t>
            </a:r>
            <a:r>
              <a:rPr lang="en-US" sz="1800" u="sng">
                <a:solidFill>
                  <a:srgbClr val="0B0080"/>
                </a:solidFill>
                <a:effectLst/>
                <a:latin typeface="Arial" panose="020B0604020202020204" pitchFamily="34" charset="0"/>
                <a:ea typeface="Times New Roman" panose="02020603050405020304" pitchFamily="18" charset="0"/>
                <a:hlinkClick r:id="rId21" tooltip="Cellular differentiation"/>
              </a:rPr>
              <a:t>differentiation</a:t>
            </a:r>
            <a:r>
              <a:rPr lang="en-US" sz="1800">
                <a:solidFill>
                  <a:srgbClr val="252525"/>
                </a:solidFill>
                <a:effectLst/>
                <a:latin typeface="Arial" panose="020B0604020202020204" pitchFamily="34" charset="0"/>
                <a:ea typeface="Times New Roman" panose="02020603050405020304" pitchFamily="18" charset="0"/>
              </a:rPr>
              <a:t> into mature </a:t>
            </a:r>
            <a:r>
              <a:rPr lang="en-US" sz="1800" u="sng">
                <a:solidFill>
                  <a:srgbClr val="0B0080"/>
                </a:solidFill>
                <a:effectLst/>
                <a:latin typeface="Arial" panose="020B0604020202020204" pitchFamily="34" charset="0"/>
                <a:ea typeface="Times New Roman" panose="02020603050405020304" pitchFamily="18" charset="0"/>
                <a:hlinkClick r:id="rId22" tooltip="Granulocyte"/>
              </a:rPr>
              <a:t>granulocytes</a:t>
            </a:r>
            <a:r>
              <a:rPr lang="en-US" sz="1800">
                <a:solidFill>
                  <a:srgbClr val="252525"/>
                </a:solidFill>
                <a:effectLst/>
                <a:latin typeface="Arial" panose="020B0604020202020204" pitchFamily="34" charset="0"/>
                <a:ea typeface="Times New Roman" panose="02020603050405020304" pitchFamily="18" charset="0"/>
              </a:rPr>
              <a:t>. G-CSF is also a potent inducer of HSCs mobilization from the bone marrow into the bloodstream, although it has been shown that it does not directly affect the hematopoietic progenitors that are mobilized.</a:t>
            </a:r>
            <a:r>
              <a:rPr lang="en-US" sz="1800" u="sng" baseline="30000">
                <a:solidFill>
                  <a:srgbClr val="0B0080"/>
                </a:solidFill>
                <a:effectLst/>
                <a:latin typeface="Arial" panose="020B0604020202020204" pitchFamily="34" charset="0"/>
                <a:ea typeface="Times New Roman" panose="02020603050405020304" pitchFamily="18" charset="0"/>
                <a:hlinkClick r:id="rId23"/>
              </a:rPr>
              <a:t>[4]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Beside the effect on the hematopoietic system, G-CSF can also act on neuronal cells as a neurotrophic factor. Indeed, its receptor is expressed by neurons in the brain and spinal cord. The action of G-CSF in the central nervous system is to induce </a:t>
            </a:r>
            <a:r>
              <a:rPr lang="en-US" sz="1800" u="sng">
                <a:solidFill>
                  <a:srgbClr val="0B0080"/>
                </a:solidFill>
                <a:effectLst/>
                <a:latin typeface="Arial" panose="020B0604020202020204" pitchFamily="34" charset="0"/>
                <a:ea typeface="Times New Roman" panose="02020603050405020304" pitchFamily="18" charset="0"/>
                <a:hlinkClick r:id="rId24" tooltip="Neurogenesis"/>
              </a:rPr>
              <a:t>neurogenesis</a:t>
            </a:r>
            <a:r>
              <a:rPr lang="en-US" sz="1800">
                <a:solidFill>
                  <a:srgbClr val="252525"/>
                </a:solidFill>
                <a:effectLst/>
                <a:latin typeface="Arial" panose="020B0604020202020204" pitchFamily="34" charset="0"/>
                <a:ea typeface="Times New Roman" panose="02020603050405020304" pitchFamily="18" charset="0"/>
              </a:rPr>
              <a:t>, to increase the </a:t>
            </a:r>
            <a:r>
              <a:rPr lang="en-US" sz="1800" u="sng">
                <a:solidFill>
                  <a:srgbClr val="0B0080"/>
                </a:solidFill>
                <a:effectLst/>
                <a:latin typeface="Arial" panose="020B0604020202020204" pitchFamily="34" charset="0"/>
                <a:ea typeface="Times New Roman" panose="02020603050405020304" pitchFamily="18" charset="0"/>
                <a:hlinkClick r:id="rId25" tooltip="Neuroplasticity"/>
              </a:rPr>
              <a:t>neuroplasticity</a:t>
            </a:r>
            <a:r>
              <a:rPr lang="en-US" sz="1800">
                <a:solidFill>
                  <a:srgbClr val="252525"/>
                </a:solidFill>
                <a:effectLst/>
                <a:latin typeface="Arial" panose="020B0604020202020204" pitchFamily="34" charset="0"/>
                <a:ea typeface="Times New Roman" panose="02020603050405020304" pitchFamily="18" charset="0"/>
              </a:rPr>
              <a:t> and to </a:t>
            </a:r>
            <a:r>
              <a:rPr lang="en-US" sz="1800" err="1">
                <a:solidFill>
                  <a:srgbClr val="252525"/>
                </a:solidFill>
                <a:effectLst/>
                <a:latin typeface="Arial" panose="020B0604020202020204" pitchFamily="34" charset="0"/>
                <a:ea typeface="Times New Roman" panose="02020603050405020304" pitchFamily="18" charset="0"/>
              </a:rPr>
              <a:t>counteract</a:t>
            </a:r>
            <a:r>
              <a:rPr lang="en-US" sz="1800" u="sng" err="1">
                <a:solidFill>
                  <a:srgbClr val="0B0080"/>
                </a:solidFill>
                <a:effectLst/>
                <a:latin typeface="Arial" panose="020B0604020202020204" pitchFamily="34" charset="0"/>
                <a:ea typeface="Times New Roman" panose="02020603050405020304" pitchFamily="18" charset="0"/>
                <a:hlinkClick r:id="rId26" tooltip="Apoptosis"/>
              </a:rPr>
              <a:t>apoptosis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7"/>
              </a:rPr>
              <a:t>[5]</a:t>
            </a:r>
            <a:r>
              <a:rPr lang="en-US" sz="1800" u="sng" baseline="30000">
                <a:solidFill>
                  <a:srgbClr val="0B0080"/>
                </a:solidFill>
                <a:effectLst/>
                <a:latin typeface="Arial" panose="020B0604020202020204" pitchFamily="34" charset="0"/>
                <a:ea typeface="Times New Roman" panose="02020603050405020304" pitchFamily="18" charset="0"/>
                <a:hlinkClick r:id="rId28"/>
              </a:rPr>
              <a:t>[6]</a:t>
            </a:r>
            <a:r>
              <a:rPr lang="en-US" sz="1800">
                <a:solidFill>
                  <a:srgbClr val="252525"/>
                </a:solidFill>
                <a:effectLst/>
                <a:latin typeface="Arial" panose="020B0604020202020204" pitchFamily="34" charset="0"/>
                <a:ea typeface="Times New Roman" panose="02020603050405020304" pitchFamily="18" charset="0"/>
              </a:rPr>
              <a:t> These properties are currently under investigations for the development of treatments of neurological diseases such as </a:t>
            </a:r>
            <a:r>
              <a:rPr lang="en-US" sz="1800" u="sng">
                <a:solidFill>
                  <a:srgbClr val="0B0080"/>
                </a:solidFill>
                <a:effectLst/>
                <a:latin typeface="Arial" panose="020B0604020202020204" pitchFamily="34" charset="0"/>
                <a:ea typeface="Times New Roman" panose="02020603050405020304" pitchFamily="18" charset="0"/>
                <a:hlinkClick r:id="rId29" tooltip="Cerebral ischemia"/>
              </a:rPr>
              <a:t>cerebral ischemia</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Genetics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0" tooltip="Edit section: Genetic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gene for G-CSF is located on </a:t>
            </a:r>
            <a:r>
              <a:rPr lang="en-US" sz="1800" u="sng">
                <a:solidFill>
                  <a:srgbClr val="0B0080"/>
                </a:solidFill>
                <a:effectLst/>
                <a:latin typeface="Arial" panose="020B0604020202020204" pitchFamily="34" charset="0"/>
                <a:ea typeface="Times New Roman" panose="02020603050405020304" pitchFamily="18" charset="0"/>
                <a:hlinkClick r:id="rId31" tooltip="Chromosome"/>
              </a:rPr>
              <a:t>chromosome</a:t>
            </a:r>
            <a:r>
              <a:rPr lang="en-US" sz="1800">
                <a:solidFill>
                  <a:srgbClr val="252525"/>
                </a:solidFill>
                <a:effectLst/>
                <a:latin typeface="Arial" panose="020B0604020202020204" pitchFamily="34" charset="0"/>
                <a:ea typeface="Times New Roman" panose="02020603050405020304" pitchFamily="18" charset="0"/>
              </a:rPr>
              <a:t> 17, locus q11.2-q12. Nagata et al. found that the GCSF gene has 4 </a:t>
            </a:r>
            <a:r>
              <a:rPr lang="en-US" sz="1800" u="sng">
                <a:solidFill>
                  <a:srgbClr val="0B0080"/>
                </a:solidFill>
                <a:effectLst/>
                <a:latin typeface="Arial" panose="020B0604020202020204" pitchFamily="34" charset="0"/>
                <a:ea typeface="Times New Roman" panose="02020603050405020304" pitchFamily="18" charset="0"/>
                <a:hlinkClick r:id="rId32" tooltip="Intron"/>
              </a:rPr>
              <a:t>introns</a:t>
            </a:r>
            <a:r>
              <a:rPr lang="en-US" sz="1800">
                <a:solidFill>
                  <a:srgbClr val="252525"/>
                </a:solidFill>
                <a:effectLst/>
                <a:latin typeface="Arial" panose="020B0604020202020204" pitchFamily="34" charset="0"/>
                <a:ea typeface="Times New Roman" panose="02020603050405020304" pitchFamily="18" charset="0"/>
              </a:rPr>
              <a:t>, and that 2 different </a:t>
            </a:r>
            <a:r>
              <a:rPr lang="en-US" sz="1800" u="sng" err="1">
                <a:solidFill>
                  <a:srgbClr val="0B0080"/>
                </a:solidFill>
                <a:effectLst/>
                <a:latin typeface="Arial" panose="020B0604020202020204" pitchFamily="34" charset="0"/>
                <a:ea typeface="Times New Roman" panose="02020603050405020304" pitchFamily="18" charset="0"/>
                <a:hlinkClick r:id="rId33" tooltip="Polypeptide"/>
              </a:rPr>
              <a:t>polypeptides</a:t>
            </a:r>
            <a:r>
              <a:rPr lang="en-US" sz="1800" err="1">
                <a:solidFill>
                  <a:srgbClr val="252525"/>
                </a:solidFill>
                <a:effectLst/>
                <a:latin typeface="Arial" panose="020B0604020202020204" pitchFamily="34" charset="0"/>
                <a:ea typeface="Times New Roman" panose="02020603050405020304" pitchFamily="18" charset="0"/>
              </a:rPr>
              <a:t>are</a:t>
            </a:r>
            <a:r>
              <a:rPr lang="en-US" sz="1800">
                <a:solidFill>
                  <a:srgbClr val="252525"/>
                </a:solidFill>
                <a:effectLst/>
                <a:latin typeface="Arial" panose="020B0604020202020204" pitchFamily="34" charset="0"/>
                <a:ea typeface="Times New Roman" panose="02020603050405020304" pitchFamily="18" charset="0"/>
              </a:rPr>
              <a:t> synthesized from the same gene by differential splicing of mRNA.</a:t>
            </a:r>
            <a:r>
              <a:rPr lang="en-US" sz="1800" u="sng" baseline="30000">
                <a:solidFill>
                  <a:srgbClr val="0B0080"/>
                </a:solidFill>
                <a:effectLst/>
                <a:latin typeface="Arial" panose="020B0604020202020204" pitchFamily="34" charset="0"/>
                <a:ea typeface="Times New Roman" panose="02020603050405020304" pitchFamily="18" charset="0"/>
                <a:hlinkClick r:id="rId10"/>
              </a:rPr>
              <a:t>[2]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2 polypeptides differ by the presence or absence of 3 amino acids. Expression studies indicate that both have authentic GCSF activity.</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is thought that stability of the G-CSF mRNA is regulated by an RNA element called the </a:t>
            </a:r>
            <a:r>
              <a:rPr lang="en-US" sz="1800" u="sng">
                <a:solidFill>
                  <a:srgbClr val="0B0080"/>
                </a:solidFill>
                <a:effectLst/>
                <a:latin typeface="Arial" panose="020B0604020202020204" pitchFamily="34" charset="0"/>
                <a:ea typeface="Times New Roman" panose="02020603050405020304" pitchFamily="18" charset="0"/>
                <a:hlinkClick r:id="rId34" tooltip="G-CSF factor stem-loop destabilising element"/>
              </a:rPr>
              <a:t>G-CSF factor stem-loop </a:t>
            </a:r>
            <a:r>
              <a:rPr lang="en-US" sz="1800" u="sng" err="1">
                <a:solidFill>
                  <a:srgbClr val="0B0080"/>
                </a:solidFill>
                <a:effectLst/>
                <a:latin typeface="Arial" panose="020B0604020202020204" pitchFamily="34" charset="0"/>
                <a:ea typeface="Times New Roman" panose="02020603050405020304" pitchFamily="18" charset="0"/>
                <a:hlinkClick r:id="rId34" tooltip="G-CSF factor stem-loop destabilising element"/>
              </a:rPr>
              <a:t>destabilising</a:t>
            </a:r>
            <a:r>
              <a:rPr lang="en-US" sz="1800" u="sng">
                <a:solidFill>
                  <a:srgbClr val="0B0080"/>
                </a:solidFill>
                <a:effectLst/>
                <a:latin typeface="Arial" panose="020B0604020202020204" pitchFamily="34" charset="0"/>
                <a:ea typeface="Times New Roman" panose="02020603050405020304" pitchFamily="18" charset="0"/>
                <a:hlinkClick r:id="rId34" tooltip="G-CSF factor stem-loop destabilising element"/>
              </a:rPr>
              <a:t> element</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Therapeutic use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5" tooltip="Edit section: Therapeutic us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G-CSF stimulates the production of granulocytes, a type of white blood cell. In </a:t>
            </a:r>
            <a:r>
              <a:rPr lang="en-US" sz="1800" u="sng">
                <a:solidFill>
                  <a:srgbClr val="0B0080"/>
                </a:solidFill>
                <a:effectLst/>
                <a:latin typeface="Arial" panose="020B0604020202020204" pitchFamily="34" charset="0"/>
                <a:ea typeface="Times New Roman" panose="02020603050405020304" pitchFamily="18" charset="0"/>
                <a:hlinkClick r:id="rId36" tooltip="Oncology"/>
              </a:rPr>
              <a:t>oncology</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7" tooltip="Hematology"/>
              </a:rPr>
              <a:t>hematology</a:t>
            </a:r>
            <a:r>
              <a:rPr lang="en-US" sz="1800">
                <a:solidFill>
                  <a:srgbClr val="252525"/>
                </a:solidFill>
                <a:effectLst/>
                <a:latin typeface="Arial" panose="020B0604020202020204" pitchFamily="34" charset="0"/>
                <a:ea typeface="Times New Roman" panose="02020603050405020304" pitchFamily="18" charset="0"/>
              </a:rPr>
              <a:t>, a recombinant form of G-CSF is used with certain cancer patients to accelerate recovery from </a:t>
            </a:r>
            <a:r>
              <a:rPr lang="en-US" sz="1800" u="sng">
                <a:solidFill>
                  <a:srgbClr val="0B0080"/>
                </a:solidFill>
                <a:effectLst/>
                <a:latin typeface="Arial" panose="020B0604020202020204" pitchFamily="34" charset="0"/>
                <a:ea typeface="Times New Roman" panose="02020603050405020304" pitchFamily="18" charset="0"/>
                <a:hlinkClick r:id="rId38" tooltip="Neutropenia"/>
              </a:rPr>
              <a:t>neutropenia</a:t>
            </a:r>
            <a:r>
              <a:rPr lang="en-US" sz="1800">
                <a:solidFill>
                  <a:srgbClr val="252525"/>
                </a:solidFill>
                <a:effectLst/>
                <a:latin typeface="Arial" panose="020B0604020202020204" pitchFamily="34" charset="0"/>
                <a:ea typeface="Times New Roman" panose="02020603050405020304" pitchFamily="18" charset="0"/>
              </a:rPr>
              <a:t> after </a:t>
            </a:r>
            <a:r>
              <a:rPr lang="en-US" sz="1800" u="sng">
                <a:solidFill>
                  <a:srgbClr val="0B0080"/>
                </a:solidFill>
                <a:effectLst/>
                <a:latin typeface="Arial" panose="020B0604020202020204" pitchFamily="34" charset="0"/>
                <a:ea typeface="Times New Roman" panose="02020603050405020304" pitchFamily="18" charset="0"/>
                <a:hlinkClick r:id="rId39" tooltip="Chemotherapy"/>
              </a:rPr>
              <a:t>chemotherapy</a:t>
            </a:r>
            <a:r>
              <a:rPr lang="en-US" sz="1800">
                <a:solidFill>
                  <a:srgbClr val="252525"/>
                </a:solidFill>
                <a:effectLst/>
                <a:latin typeface="Arial" panose="020B0604020202020204" pitchFamily="34" charset="0"/>
                <a:ea typeface="Times New Roman" panose="02020603050405020304" pitchFamily="18" charset="0"/>
              </a:rPr>
              <a:t>, allowing higher-intensity treatment regimens. Chemotherapy can </a:t>
            </a:r>
            <a:r>
              <a:rPr lang="en-US" sz="1800" err="1">
                <a:solidFill>
                  <a:srgbClr val="252525"/>
                </a:solidFill>
                <a:effectLst/>
                <a:latin typeface="Arial" panose="020B0604020202020204" pitchFamily="34" charset="0"/>
                <a:ea typeface="Times New Roman" panose="02020603050405020304" pitchFamily="18" charset="0"/>
              </a:rPr>
              <a:t>cause</a:t>
            </a:r>
            <a:r>
              <a:rPr lang="en-US" sz="1800" u="sng" err="1">
                <a:solidFill>
                  <a:srgbClr val="0B0080"/>
                </a:solidFill>
                <a:effectLst/>
                <a:latin typeface="Arial" panose="020B0604020202020204" pitchFamily="34" charset="0"/>
                <a:ea typeface="Times New Roman" panose="02020603050405020304" pitchFamily="18" charset="0"/>
                <a:hlinkClick r:id="rId40" tooltip="Myelosuppression"/>
              </a:rPr>
              <a:t>myelosuppression</a:t>
            </a:r>
            <a:r>
              <a:rPr lang="en-US" sz="1800">
                <a:solidFill>
                  <a:srgbClr val="252525"/>
                </a:solidFill>
                <a:effectLst/>
                <a:latin typeface="Arial" panose="020B0604020202020204" pitchFamily="34" charset="0"/>
                <a:ea typeface="Times New Roman" panose="02020603050405020304" pitchFamily="18" charset="0"/>
              </a:rPr>
              <a:t> and unacceptably low levels of </a:t>
            </a:r>
            <a:r>
              <a:rPr lang="en-US" sz="1800" u="sng">
                <a:solidFill>
                  <a:srgbClr val="0B0080"/>
                </a:solidFill>
                <a:effectLst/>
                <a:latin typeface="Arial" panose="020B0604020202020204" pitchFamily="34" charset="0"/>
                <a:ea typeface="Times New Roman" panose="02020603050405020304" pitchFamily="18" charset="0"/>
                <a:hlinkClick r:id="rId41" tooltip="White blood cell"/>
              </a:rPr>
              <a:t>white blood cells</a:t>
            </a:r>
            <a:r>
              <a:rPr lang="en-US" sz="1800">
                <a:solidFill>
                  <a:srgbClr val="252525"/>
                </a:solidFill>
                <a:effectLst/>
                <a:latin typeface="Arial" panose="020B0604020202020204" pitchFamily="34" charset="0"/>
                <a:ea typeface="Times New Roman" panose="02020603050405020304" pitchFamily="18" charset="0"/>
              </a:rPr>
              <a:t>, making patients susceptible to </a:t>
            </a:r>
            <a:r>
              <a:rPr lang="en-US" sz="1800" u="sng">
                <a:solidFill>
                  <a:srgbClr val="0B0080"/>
                </a:solidFill>
                <a:effectLst/>
                <a:latin typeface="Arial" panose="020B0604020202020204" pitchFamily="34" charset="0"/>
                <a:ea typeface="Times New Roman" panose="02020603050405020304" pitchFamily="18" charset="0"/>
                <a:hlinkClick r:id="rId42" tooltip="Infection"/>
              </a:rPr>
              <a:t>infections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43" tooltip="Sepsis"/>
              </a:rPr>
              <a:t>sepsis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G-CSF is also used to increase the number of </a:t>
            </a:r>
            <a:r>
              <a:rPr lang="en-US" sz="1800" u="sng">
                <a:solidFill>
                  <a:srgbClr val="0B0080"/>
                </a:solidFill>
                <a:effectLst/>
                <a:latin typeface="Arial" panose="020B0604020202020204" pitchFamily="34" charset="0"/>
                <a:ea typeface="Times New Roman" panose="02020603050405020304" pitchFamily="18" charset="0"/>
                <a:hlinkClick r:id="rId44" tooltip="Hematopoietic stem cells"/>
              </a:rPr>
              <a:t>hematopoietic stem cells</a:t>
            </a:r>
            <a:r>
              <a:rPr lang="en-US" sz="1800">
                <a:solidFill>
                  <a:srgbClr val="252525"/>
                </a:solidFill>
                <a:effectLst/>
                <a:latin typeface="Arial" panose="020B0604020202020204" pitchFamily="34" charset="0"/>
                <a:ea typeface="Times New Roman" panose="02020603050405020304" pitchFamily="18" charset="0"/>
              </a:rPr>
              <a:t> in the blood of the donor before collection by </a:t>
            </a:r>
            <a:r>
              <a:rPr lang="en-US" sz="1800" u="sng">
                <a:solidFill>
                  <a:srgbClr val="0B0080"/>
                </a:solidFill>
                <a:effectLst/>
                <a:latin typeface="Arial" panose="020B0604020202020204" pitchFamily="34" charset="0"/>
                <a:ea typeface="Times New Roman" panose="02020603050405020304" pitchFamily="18" charset="0"/>
                <a:hlinkClick r:id="rId45" tooltip="Leukapheresis"/>
              </a:rPr>
              <a:t>leukapheresis</a:t>
            </a:r>
            <a:r>
              <a:rPr lang="en-US" sz="1800">
                <a:solidFill>
                  <a:srgbClr val="252525"/>
                </a:solidFill>
                <a:effectLst/>
                <a:latin typeface="Arial" panose="020B0604020202020204" pitchFamily="34" charset="0"/>
                <a:ea typeface="Times New Roman" panose="02020603050405020304" pitchFamily="18" charset="0"/>
              </a:rPr>
              <a:t> for use in </a:t>
            </a:r>
            <a:r>
              <a:rPr lang="en-US" sz="1800" u="sng">
                <a:solidFill>
                  <a:srgbClr val="0B0080"/>
                </a:solidFill>
                <a:effectLst/>
                <a:latin typeface="Arial" panose="020B0604020202020204" pitchFamily="34" charset="0"/>
                <a:ea typeface="Times New Roman" panose="02020603050405020304" pitchFamily="18" charset="0"/>
                <a:hlinkClick r:id="rId46" tooltip="Hematopoietic stem cell transplantation"/>
              </a:rPr>
              <a:t>hematopoietic stem cell transplantation</a:t>
            </a:r>
            <a:r>
              <a:rPr lang="en-US" sz="1800">
                <a:solidFill>
                  <a:srgbClr val="252525"/>
                </a:solidFill>
                <a:effectLst/>
                <a:latin typeface="Arial" panose="020B0604020202020204" pitchFamily="34" charset="0"/>
                <a:ea typeface="Times New Roman" panose="02020603050405020304" pitchFamily="18" charset="0"/>
              </a:rPr>
              <a:t>. For this purpose, G-CSF appears to be safe in </a:t>
            </a:r>
            <a:r>
              <a:rPr lang="en-US" sz="1800" u="sng">
                <a:solidFill>
                  <a:srgbClr val="0B0080"/>
                </a:solidFill>
                <a:effectLst/>
                <a:latin typeface="Arial" panose="020B0604020202020204" pitchFamily="34" charset="0"/>
                <a:ea typeface="Times New Roman" panose="02020603050405020304" pitchFamily="18" charset="0"/>
                <a:hlinkClick r:id="rId47" tooltip="Pregnancy"/>
              </a:rPr>
              <a:t>pregnancy</a:t>
            </a:r>
            <a:r>
              <a:rPr lang="en-US" sz="1800">
                <a:solidFill>
                  <a:srgbClr val="252525"/>
                </a:solidFill>
                <a:effectLst/>
                <a:latin typeface="Arial" panose="020B0604020202020204" pitchFamily="34" charset="0"/>
                <a:ea typeface="Times New Roman" panose="02020603050405020304" pitchFamily="18" charset="0"/>
              </a:rPr>
              <a:t> during </a:t>
            </a:r>
            <a:r>
              <a:rPr lang="en-US" sz="1800" u="sng">
                <a:solidFill>
                  <a:srgbClr val="0B0080"/>
                </a:solidFill>
                <a:effectLst/>
                <a:latin typeface="Arial" panose="020B0604020202020204" pitchFamily="34" charset="0"/>
                <a:ea typeface="Times New Roman" panose="02020603050405020304" pitchFamily="18" charset="0"/>
                <a:hlinkClick r:id="rId48" tooltip="Implantation"/>
              </a:rPr>
              <a:t>implantation</a:t>
            </a:r>
            <a:r>
              <a:rPr lang="en-US" sz="1800">
                <a:solidFill>
                  <a:srgbClr val="252525"/>
                </a:solidFill>
                <a:effectLst/>
                <a:latin typeface="Arial" panose="020B0604020202020204" pitchFamily="34" charset="0"/>
                <a:ea typeface="Times New Roman" panose="02020603050405020304" pitchFamily="18" charset="0"/>
              </a:rPr>
              <a:t> as well as during the second and third </a:t>
            </a:r>
            <a:r>
              <a:rPr lang="en-US" sz="1800" u="sng">
                <a:solidFill>
                  <a:srgbClr val="0B0080"/>
                </a:solidFill>
                <a:effectLst/>
                <a:latin typeface="Arial" panose="020B0604020202020204" pitchFamily="34" charset="0"/>
                <a:ea typeface="Times New Roman" panose="02020603050405020304" pitchFamily="18" charset="0"/>
                <a:hlinkClick r:id="rId49" tooltip="Trimester"/>
              </a:rPr>
              <a:t>trimesters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0"/>
              </a:rPr>
              <a:t>[7]</a:t>
            </a:r>
            <a:r>
              <a:rPr lang="en-US" sz="1800" u="sng">
                <a:solidFill>
                  <a:srgbClr val="0B0080"/>
                </a:solidFill>
                <a:effectLst/>
                <a:latin typeface="Arial" panose="020B0604020202020204" pitchFamily="34" charset="0"/>
                <a:ea typeface="Times New Roman" panose="02020603050405020304" pitchFamily="18" charset="0"/>
                <a:hlinkClick r:id="rId51" tooltip="Breastfeeding"/>
              </a:rPr>
              <a:t>Breastfeeding</a:t>
            </a:r>
            <a:r>
              <a:rPr lang="en-US" sz="1800">
                <a:solidFill>
                  <a:srgbClr val="252525"/>
                </a:solidFill>
                <a:effectLst/>
                <a:latin typeface="Arial" panose="020B0604020202020204" pitchFamily="34" charset="0"/>
                <a:ea typeface="Times New Roman" panose="02020603050405020304" pitchFamily="18" charset="0"/>
              </a:rPr>
              <a:t> should be withheld for 3 days after CSF administration to allow for </a:t>
            </a:r>
            <a:r>
              <a:rPr lang="en-US" sz="1800" u="sng">
                <a:solidFill>
                  <a:srgbClr val="0B0080"/>
                </a:solidFill>
                <a:effectLst/>
                <a:latin typeface="Arial" panose="020B0604020202020204" pitchFamily="34" charset="0"/>
                <a:ea typeface="Times New Roman" panose="02020603050405020304" pitchFamily="18" charset="0"/>
                <a:hlinkClick r:id="rId52" tooltip="Clearance (medicine)"/>
              </a:rPr>
              <a:t>clearance</a:t>
            </a:r>
            <a:r>
              <a:rPr lang="en-US" sz="1800">
                <a:solidFill>
                  <a:srgbClr val="252525"/>
                </a:solidFill>
                <a:effectLst/>
                <a:latin typeface="Arial" panose="020B0604020202020204" pitchFamily="34" charset="0"/>
                <a:ea typeface="Times New Roman" panose="02020603050405020304" pitchFamily="18" charset="0"/>
              </a:rPr>
              <a:t> of it from the milk.</a:t>
            </a:r>
            <a:r>
              <a:rPr lang="en-US" sz="1800" u="sng" baseline="30000">
                <a:solidFill>
                  <a:srgbClr val="0B0080"/>
                </a:solidFill>
                <a:effectLst/>
                <a:latin typeface="Arial" panose="020B0604020202020204" pitchFamily="34" charset="0"/>
                <a:ea typeface="Times New Roman" panose="02020603050405020304" pitchFamily="18" charset="0"/>
                <a:hlinkClick r:id="rId50"/>
              </a:rPr>
              <a:t>[7]</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G-CSF may also be given to the receiver in hematopoietic stem cell transplantation, to compensate for </a:t>
            </a:r>
            <a:r>
              <a:rPr lang="en-US" sz="1800" u="sng">
                <a:solidFill>
                  <a:srgbClr val="0B0080"/>
                </a:solidFill>
                <a:effectLst/>
                <a:latin typeface="Arial" panose="020B0604020202020204" pitchFamily="34" charset="0"/>
                <a:ea typeface="Times New Roman" panose="02020603050405020304" pitchFamily="18" charset="0"/>
                <a:hlinkClick r:id="rId53" tooltip="Conditioning regimens"/>
              </a:rPr>
              <a:t>conditioning regimens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err="1">
                <a:solidFill>
                  <a:srgbClr val="A55858"/>
                </a:solidFill>
                <a:effectLst/>
                <a:latin typeface="Arial" panose="020B0604020202020204" pitchFamily="34" charset="0"/>
                <a:ea typeface="Times New Roman" panose="02020603050405020304" pitchFamily="18" charset="0"/>
                <a:hlinkClick r:id="rId54" tooltip="Itescu (page does not exist)"/>
              </a:rPr>
              <a:t>Itescu</a:t>
            </a:r>
            <a:r>
              <a:rPr lang="en-US" sz="1800">
                <a:solidFill>
                  <a:srgbClr val="252525"/>
                </a:solidFill>
                <a:effectLst/>
                <a:latin typeface="Arial" panose="020B0604020202020204" pitchFamily="34" charset="0"/>
                <a:ea typeface="Times New Roman" panose="02020603050405020304" pitchFamily="18" charset="0"/>
              </a:rPr>
              <a:t> planned in 2004 to use G-CSF to treat heart degeneration by injecting it into the blood-stream, plus </a:t>
            </a:r>
            <a:r>
              <a:rPr lang="en-US" sz="1800" u="sng">
                <a:solidFill>
                  <a:srgbClr val="0B0080"/>
                </a:solidFill>
                <a:effectLst/>
                <a:latin typeface="Arial" panose="020B0604020202020204" pitchFamily="34" charset="0"/>
                <a:ea typeface="Times New Roman" panose="02020603050405020304" pitchFamily="18" charset="0"/>
                <a:hlinkClick r:id="rId55" tooltip="Stromal cell-derived factor-1"/>
              </a:rPr>
              <a:t>SDF</a:t>
            </a:r>
            <a:r>
              <a:rPr lang="en-US" sz="1800">
                <a:solidFill>
                  <a:srgbClr val="252525"/>
                </a:solidFill>
                <a:effectLst/>
                <a:latin typeface="Arial" panose="020B0604020202020204" pitchFamily="34" charset="0"/>
                <a:ea typeface="Times New Roman" panose="02020603050405020304" pitchFamily="18" charset="0"/>
              </a:rPr>
              <a:t> (stromal cell-derived factor) directly to the heart.</a:t>
            </a:r>
            <a:r>
              <a:rPr lang="en-US" sz="1800" u="sng" baseline="30000">
                <a:solidFill>
                  <a:srgbClr val="0B0080"/>
                </a:solidFill>
                <a:effectLst/>
                <a:latin typeface="Arial" panose="020B0604020202020204" pitchFamily="34" charset="0"/>
                <a:ea typeface="Times New Roman" panose="02020603050405020304" pitchFamily="18" charset="0"/>
                <a:hlinkClick r:id="rId56"/>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 </a:t>
            </a:r>
            <a:r>
              <a:rPr lang="en-US" sz="1800" u="sng">
                <a:solidFill>
                  <a:srgbClr val="0B0080"/>
                </a:solidFill>
                <a:effectLst/>
                <a:latin typeface="Arial" panose="020B0604020202020204" pitchFamily="34" charset="0"/>
                <a:ea typeface="Times New Roman" panose="02020603050405020304" pitchFamily="18" charset="0"/>
                <a:hlinkClick r:id="rId57" tooltip="Washington University School of Medicine"/>
              </a:rPr>
              <a:t>Washington University School of Medicine</a:t>
            </a:r>
            <a:r>
              <a:rPr lang="en-US" sz="1800">
                <a:solidFill>
                  <a:srgbClr val="252525"/>
                </a:solidFill>
                <a:effectLst/>
                <a:latin typeface="Arial" panose="020B0604020202020204" pitchFamily="34" charset="0"/>
                <a:ea typeface="Times New Roman" panose="02020603050405020304" pitchFamily="18" charset="0"/>
              </a:rPr>
              <a:t> study in mice has shown that G-CSF may decrease </a:t>
            </a:r>
            <a:r>
              <a:rPr lang="en-US" sz="1800" u="sng">
                <a:solidFill>
                  <a:srgbClr val="0B0080"/>
                </a:solidFill>
                <a:effectLst/>
                <a:latin typeface="Arial" panose="020B0604020202020204" pitchFamily="34" charset="0"/>
                <a:ea typeface="Times New Roman" panose="02020603050405020304" pitchFamily="18" charset="0"/>
                <a:hlinkClick r:id="rId58" tooltip="Bone mineral density"/>
              </a:rPr>
              <a:t>bone mineral density</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59"/>
              </a:rPr>
              <a:t>[9]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Due to its neuroprotective properties, G-CSF is currently under investigation for </a:t>
            </a:r>
            <a:r>
              <a:rPr lang="en-US" sz="1800" u="sng">
                <a:solidFill>
                  <a:srgbClr val="0B0080"/>
                </a:solidFill>
                <a:effectLst/>
                <a:latin typeface="Arial" panose="020B0604020202020204" pitchFamily="34" charset="0"/>
                <a:ea typeface="Times New Roman" panose="02020603050405020304" pitchFamily="18" charset="0"/>
                <a:hlinkClick r:id="rId29" tooltip="Cerebral ischemia"/>
              </a:rPr>
              <a:t>cerebral ischemia</a:t>
            </a:r>
            <a:r>
              <a:rPr lang="en-US" sz="1800">
                <a:solidFill>
                  <a:srgbClr val="252525"/>
                </a:solidFill>
                <a:effectLst/>
                <a:latin typeface="Arial" panose="020B0604020202020204" pitchFamily="34" charset="0"/>
                <a:ea typeface="Times New Roman" panose="02020603050405020304" pitchFamily="18" charset="0"/>
              </a:rPr>
              <a:t> in a clinical phase IIb </a:t>
            </a:r>
            <a:r>
              <a:rPr lang="en-US" sz="1800" u="sng" baseline="30000">
                <a:solidFill>
                  <a:srgbClr val="0B0080"/>
                </a:solidFill>
                <a:effectLst/>
                <a:latin typeface="Arial" panose="020B0604020202020204" pitchFamily="34" charset="0"/>
                <a:ea typeface="Times New Roman" panose="02020603050405020304" pitchFamily="18" charset="0"/>
                <a:hlinkClick r:id="rId60"/>
              </a:rPr>
              <a:t>[10]</a:t>
            </a:r>
            <a:r>
              <a:rPr lang="en-US" sz="1800">
                <a:solidFill>
                  <a:srgbClr val="252525"/>
                </a:solidFill>
                <a:effectLst/>
                <a:latin typeface="Arial" panose="020B0604020202020204" pitchFamily="34" charset="0"/>
                <a:ea typeface="Times New Roman" panose="02020603050405020304" pitchFamily="18" charset="0"/>
              </a:rPr>
              <a:t> and several clinical pilot studies are published for other neurological disease such </a:t>
            </a:r>
            <a:r>
              <a:rPr lang="en-US" sz="1800" err="1">
                <a:solidFill>
                  <a:srgbClr val="252525"/>
                </a:solidFill>
                <a:effectLst/>
                <a:latin typeface="Arial" panose="020B0604020202020204" pitchFamily="34" charset="0"/>
                <a:ea typeface="Times New Roman" panose="02020603050405020304" pitchFamily="18" charset="0"/>
              </a:rPr>
              <a:t>as</a:t>
            </a:r>
            <a:r>
              <a:rPr lang="en-US" sz="1800" u="sng" err="1">
                <a:solidFill>
                  <a:srgbClr val="0B0080"/>
                </a:solidFill>
                <a:effectLst/>
                <a:latin typeface="Arial" panose="020B0604020202020204" pitchFamily="34" charset="0"/>
                <a:ea typeface="Times New Roman" panose="02020603050405020304" pitchFamily="18" charset="0"/>
                <a:hlinkClick r:id="rId61" tooltip="Amyotrophic lateral sclerosis"/>
              </a:rPr>
              <a:t>amyotrophic</a:t>
            </a:r>
            <a:r>
              <a:rPr lang="en-US" sz="1800" u="sng">
                <a:solidFill>
                  <a:srgbClr val="0B0080"/>
                </a:solidFill>
                <a:effectLst/>
                <a:latin typeface="Arial" panose="020B0604020202020204" pitchFamily="34" charset="0"/>
                <a:ea typeface="Times New Roman" panose="02020603050405020304" pitchFamily="18" charset="0"/>
                <a:hlinkClick r:id="rId61" tooltip="Amyotrophic lateral sclerosis"/>
              </a:rPr>
              <a:t> lateral sclerosis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62"/>
              </a:rPr>
              <a:t>[11]</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63" tooltip="Sweet's syndrome"/>
              </a:rPr>
              <a:t>Sweet's syndrome</a:t>
            </a:r>
            <a:r>
              <a:rPr lang="en-US" sz="1800">
                <a:solidFill>
                  <a:srgbClr val="252525"/>
                </a:solidFill>
                <a:effectLst/>
                <a:latin typeface="Arial" panose="020B0604020202020204" pitchFamily="34" charset="0"/>
                <a:ea typeface="Times New Roman" panose="02020603050405020304" pitchFamily="18" charset="0"/>
              </a:rPr>
              <a:t> is a known side effect of using this drug.</a:t>
            </a:r>
            <a:r>
              <a:rPr lang="en-US" sz="1800" u="sng" baseline="30000">
                <a:solidFill>
                  <a:srgbClr val="0B0080"/>
                </a:solidFill>
                <a:effectLst/>
                <a:latin typeface="Arial" panose="020B0604020202020204" pitchFamily="34" charset="0"/>
                <a:ea typeface="Times New Roman" panose="02020603050405020304" pitchFamily="18" charset="0"/>
                <a:hlinkClick r:id="rId64"/>
              </a:rPr>
              <a:t>[12]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was first marketed by </a:t>
            </a:r>
            <a:r>
              <a:rPr lang="en-US" sz="1800" u="sng">
                <a:solidFill>
                  <a:srgbClr val="0B0080"/>
                </a:solidFill>
                <a:effectLst/>
                <a:latin typeface="Arial" panose="020B0604020202020204" pitchFamily="34" charset="0"/>
                <a:ea typeface="Times New Roman" panose="02020603050405020304" pitchFamily="18" charset="0"/>
                <a:hlinkClick r:id="rId65" tooltip="Amgen"/>
              </a:rPr>
              <a:t>Amgen</a:t>
            </a:r>
            <a:r>
              <a:rPr lang="en-US" sz="1800">
                <a:solidFill>
                  <a:srgbClr val="252525"/>
                </a:solidFill>
                <a:effectLst/>
                <a:latin typeface="Arial" panose="020B0604020202020204" pitchFamily="34" charset="0"/>
                <a:ea typeface="Times New Roman" panose="02020603050405020304" pitchFamily="18" charset="0"/>
              </a:rPr>
              <a:t> with the brand name </a:t>
            </a:r>
            <a:r>
              <a:rPr lang="en-US" sz="1800" u="sng">
                <a:solidFill>
                  <a:srgbClr val="0B0080"/>
                </a:solidFill>
                <a:effectLst/>
                <a:latin typeface="Arial" panose="020B0604020202020204" pitchFamily="34" charset="0"/>
                <a:ea typeface="Times New Roman" panose="02020603050405020304" pitchFamily="18" charset="0"/>
                <a:hlinkClick r:id="rId66" tooltip="Neupogen"/>
              </a:rPr>
              <a:t>Neupogen</a:t>
            </a:r>
            <a:r>
              <a:rPr lang="en-US" sz="1800">
                <a:solidFill>
                  <a:srgbClr val="252525"/>
                </a:solidFill>
                <a:effectLst/>
                <a:latin typeface="Arial" panose="020B0604020202020204" pitchFamily="34" charset="0"/>
                <a:ea typeface="Times New Roman" panose="02020603050405020304" pitchFamily="18" charset="0"/>
              </a:rPr>
              <a:t>. Several bio-generic versions are now also available in markets such as Europe and Australia.</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recombinant human G-CSF </a:t>
            </a:r>
            <a:r>
              <a:rPr lang="en-US" sz="1800" err="1">
                <a:solidFill>
                  <a:srgbClr val="252525"/>
                </a:solidFill>
                <a:effectLst/>
                <a:latin typeface="Arial" panose="020B0604020202020204" pitchFamily="34" charset="0"/>
                <a:ea typeface="Times New Roman" panose="02020603050405020304" pitchFamily="18" charset="0"/>
              </a:rPr>
              <a:t>synthesised</a:t>
            </a:r>
            <a:r>
              <a:rPr lang="en-US" sz="1800">
                <a:solidFill>
                  <a:srgbClr val="252525"/>
                </a:solidFill>
                <a:effectLst/>
                <a:latin typeface="Arial" panose="020B0604020202020204" pitchFamily="34" charset="0"/>
                <a:ea typeface="Times New Roman" panose="02020603050405020304" pitchFamily="18" charset="0"/>
              </a:rPr>
              <a:t> in an </a:t>
            </a:r>
            <a:r>
              <a:rPr lang="en-US" sz="1800" i="1" u="sng">
                <a:solidFill>
                  <a:srgbClr val="0B0080"/>
                </a:solidFill>
                <a:effectLst/>
                <a:latin typeface="Arial" panose="020B0604020202020204" pitchFamily="34" charset="0"/>
                <a:ea typeface="Times New Roman" panose="02020603050405020304" pitchFamily="18" charset="0"/>
                <a:hlinkClick r:id="rId67" tooltip="E. coli"/>
              </a:rPr>
              <a:t>E. coli</a:t>
            </a:r>
            <a:r>
              <a:rPr lang="en-US" sz="1800">
                <a:solidFill>
                  <a:srgbClr val="252525"/>
                </a:solidFill>
                <a:effectLst/>
                <a:latin typeface="Arial" panose="020B0604020202020204" pitchFamily="34" charset="0"/>
                <a:ea typeface="Times New Roman" panose="02020603050405020304" pitchFamily="18" charset="0"/>
              </a:rPr>
              <a:t> expression system is called </a:t>
            </a:r>
            <a:r>
              <a:rPr lang="en-US" sz="1800" u="sng">
                <a:solidFill>
                  <a:srgbClr val="0B0080"/>
                </a:solidFill>
                <a:effectLst/>
                <a:latin typeface="Arial" panose="020B0604020202020204" pitchFamily="34" charset="0"/>
                <a:ea typeface="Times New Roman" panose="02020603050405020304" pitchFamily="18" charset="0"/>
                <a:hlinkClick r:id="rId68" tooltip="Filgrastim"/>
              </a:rPr>
              <a:t>filgrastim</a:t>
            </a:r>
            <a:r>
              <a:rPr lang="en-US" sz="1800">
                <a:solidFill>
                  <a:srgbClr val="252525"/>
                </a:solidFill>
                <a:effectLst/>
                <a:latin typeface="Arial" panose="020B0604020202020204" pitchFamily="34" charset="0"/>
                <a:ea typeface="Times New Roman" panose="02020603050405020304" pitchFamily="18" charset="0"/>
              </a:rPr>
              <a:t>. The structure of filgrastim differs slightly from the structure of the natural glycoprotein. Most published studies have used filgrastim. Filgrastim (Neupogen) and </a:t>
            </a:r>
            <a:r>
              <a:rPr lang="en-US" sz="1800" u="sng">
                <a:solidFill>
                  <a:srgbClr val="0B0080"/>
                </a:solidFill>
                <a:effectLst/>
                <a:latin typeface="Arial" panose="020B0604020202020204" pitchFamily="34" charset="0"/>
                <a:ea typeface="Times New Roman" panose="02020603050405020304" pitchFamily="18" charset="0"/>
                <a:hlinkClick r:id="rId69" tooltip="Pegfilgrastim"/>
              </a:rPr>
              <a:t>PEG-filgrastim</a:t>
            </a:r>
            <a:r>
              <a:rPr lang="en-US" sz="1800">
                <a:solidFill>
                  <a:srgbClr val="252525"/>
                </a:solidFill>
                <a:effectLst/>
                <a:latin typeface="Arial" panose="020B0604020202020204" pitchFamily="34" charset="0"/>
                <a:ea typeface="Times New Roman" panose="02020603050405020304" pitchFamily="18" charset="0"/>
              </a:rPr>
              <a:t> (Neulasta) are two commercially-available forms of </a:t>
            </a:r>
            <a:r>
              <a:rPr lang="en-US" sz="1800" err="1">
                <a:solidFill>
                  <a:srgbClr val="252525"/>
                </a:solidFill>
                <a:effectLst/>
                <a:latin typeface="Arial" panose="020B0604020202020204" pitchFamily="34" charset="0"/>
                <a:ea typeface="Times New Roman" panose="02020603050405020304" pitchFamily="18" charset="0"/>
              </a:rPr>
              <a:t>rhG</a:t>
            </a:r>
            <a:r>
              <a:rPr lang="en-US" sz="1800">
                <a:solidFill>
                  <a:srgbClr val="252525"/>
                </a:solidFill>
                <a:effectLst/>
                <a:latin typeface="Arial" panose="020B0604020202020204" pitchFamily="34" charset="0"/>
                <a:ea typeface="Times New Roman" panose="02020603050405020304" pitchFamily="18" charset="0"/>
              </a:rPr>
              <a:t>-CSF (recombinant human G-CSF). The PEG (</a:t>
            </a:r>
            <a:r>
              <a:rPr lang="en-US" sz="1800" u="sng">
                <a:solidFill>
                  <a:srgbClr val="0B0080"/>
                </a:solidFill>
                <a:effectLst/>
                <a:latin typeface="Arial" panose="020B0604020202020204" pitchFamily="34" charset="0"/>
                <a:ea typeface="Times New Roman" panose="02020603050405020304" pitchFamily="18" charset="0"/>
                <a:hlinkClick r:id="rId70" tooltip="Polyethylene glycol"/>
              </a:rPr>
              <a:t>polyethylene glycol</a:t>
            </a:r>
            <a:r>
              <a:rPr lang="en-US" sz="1800">
                <a:solidFill>
                  <a:srgbClr val="252525"/>
                </a:solidFill>
                <a:effectLst/>
                <a:latin typeface="Arial" panose="020B0604020202020204" pitchFamily="34" charset="0"/>
                <a:ea typeface="Times New Roman" panose="02020603050405020304" pitchFamily="18" charset="0"/>
              </a:rPr>
              <a:t>) form has a much longer </a:t>
            </a:r>
            <a:r>
              <a:rPr lang="en-US" sz="1800" u="sng">
                <a:solidFill>
                  <a:srgbClr val="0B0080"/>
                </a:solidFill>
                <a:effectLst/>
                <a:latin typeface="Arial" panose="020B0604020202020204" pitchFamily="34" charset="0"/>
                <a:ea typeface="Times New Roman" panose="02020603050405020304" pitchFamily="18" charset="0"/>
                <a:hlinkClick r:id="rId71" tooltip="Half-life"/>
              </a:rPr>
              <a:t>half-life</a:t>
            </a:r>
            <a:r>
              <a:rPr lang="en-US" sz="1800">
                <a:solidFill>
                  <a:srgbClr val="252525"/>
                </a:solidFill>
                <a:effectLst/>
                <a:latin typeface="Arial" panose="020B0604020202020204" pitchFamily="34" charset="0"/>
                <a:ea typeface="Times New Roman" panose="02020603050405020304" pitchFamily="18" charset="0"/>
              </a:rPr>
              <a:t>, reducing the necessity of daily injections.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Another form of recombinant human G-CSF called </a:t>
            </a:r>
            <a:r>
              <a:rPr lang="en-US" sz="1800" u="sng" err="1">
                <a:solidFill>
                  <a:srgbClr val="0B0080"/>
                </a:solidFill>
                <a:effectLst/>
                <a:latin typeface="Arial" panose="020B0604020202020204" pitchFamily="34" charset="0"/>
                <a:ea typeface="Times New Roman" panose="02020603050405020304" pitchFamily="18" charset="0"/>
                <a:hlinkClick r:id="rId72" tooltip="Lenograstim"/>
              </a:rPr>
              <a:t>lenograstim</a:t>
            </a:r>
            <a:r>
              <a:rPr lang="en-US" sz="1800">
                <a:solidFill>
                  <a:srgbClr val="252525"/>
                </a:solidFill>
                <a:effectLst/>
                <a:latin typeface="Arial" panose="020B0604020202020204" pitchFamily="34" charset="0"/>
                <a:ea typeface="Times New Roman" panose="02020603050405020304" pitchFamily="18" charset="0"/>
              </a:rPr>
              <a:t> is </a:t>
            </a:r>
            <a:r>
              <a:rPr lang="en-US" sz="1800" err="1">
                <a:solidFill>
                  <a:srgbClr val="252525"/>
                </a:solidFill>
                <a:effectLst/>
                <a:latin typeface="Arial" panose="020B0604020202020204" pitchFamily="34" charset="0"/>
                <a:ea typeface="Times New Roman" panose="02020603050405020304" pitchFamily="18" charset="0"/>
              </a:rPr>
              <a:t>synthesised</a:t>
            </a:r>
            <a:r>
              <a:rPr lang="en-US" sz="1800">
                <a:solidFill>
                  <a:srgbClr val="252525"/>
                </a:solidFill>
                <a:effectLst/>
                <a:latin typeface="Arial" panose="020B0604020202020204" pitchFamily="34" charset="0"/>
                <a:ea typeface="Times New Roman" panose="02020603050405020304" pitchFamily="18" charset="0"/>
              </a:rPr>
              <a:t> in </a:t>
            </a:r>
            <a:r>
              <a:rPr lang="en-US" sz="1800" u="sng">
                <a:solidFill>
                  <a:srgbClr val="0B0080"/>
                </a:solidFill>
                <a:effectLst/>
                <a:latin typeface="Arial" panose="020B0604020202020204" pitchFamily="34" charset="0"/>
                <a:ea typeface="Times New Roman" panose="02020603050405020304" pitchFamily="18" charset="0"/>
                <a:hlinkClick r:id="rId73" tooltip="Chinese Hamster Ovary cell"/>
              </a:rPr>
              <a:t>Chinese Hamster Ovary cells</a:t>
            </a:r>
            <a:r>
              <a:rPr lang="en-US" sz="1800">
                <a:solidFill>
                  <a:srgbClr val="252525"/>
                </a:solidFill>
                <a:effectLst/>
                <a:latin typeface="Arial" panose="020B0604020202020204" pitchFamily="34" charset="0"/>
                <a:ea typeface="Times New Roman" panose="02020603050405020304" pitchFamily="18" charset="0"/>
              </a:rPr>
              <a:t> (CHO cells). As this is a mammalian cell expression system, </a:t>
            </a:r>
            <a:r>
              <a:rPr lang="en-US" sz="1800" err="1">
                <a:solidFill>
                  <a:srgbClr val="252525"/>
                </a:solidFill>
                <a:effectLst/>
                <a:latin typeface="Arial" panose="020B0604020202020204" pitchFamily="34" charset="0"/>
                <a:ea typeface="Times New Roman" panose="02020603050405020304" pitchFamily="18" charset="0"/>
              </a:rPr>
              <a:t>lenograstim</a:t>
            </a:r>
            <a:r>
              <a:rPr lang="en-US" sz="1800">
                <a:solidFill>
                  <a:srgbClr val="252525"/>
                </a:solidFill>
                <a:effectLst/>
                <a:latin typeface="Arial" panose="020B0604020202020204" pitchFamily="34" charset="0"/>
                <a:ea typeface="Times New Roman" panose="02020603050405020304" pitchFamily="18" charset="0"/>
              </a:rPr>
              <a:t> is indistinguishable from the 174-amino acid natural human G-CSF. No clinical or therapeutic consequences of the differences between filgrastim and </a:t>
            </a:r>
            <a:r>
              <a:rPr lang="en-US" sz="1800" err="1">
                <a:solidFill>
                  <a:srgbClr val="252525"/>
                </a:solidFill>
                <a:effectLst/>
                <a:latin typeface="Arial" panose="020B0604020202020204" pitchFamily="34" charset="0"/>
                <a:ea typeface="Times New Roman" panose="02020603050405020304" pitchFamily="18" charset="0"/>
              </a:rPr>
              <a:t>lenograstim</a:t>
            </a:r>
            <a:r>
              <a:rPr lang="en-US" sz="1800">
                <a:solidFill>
                  <a:srgbClr val="252525"/>
                </a:solidFill>
                <a:effectLst/>
                <a:latin typeface="Arial" panose="020B0604020202020204" pitchFamily="34" charset="0"/>
                <a:ea typeface="Times New Roman" panose="02020603050405020304" pitchFamily="18" charset="0"/>
              </a:rPr>
              <a:t> have yet been identified, but there are no formal comparative studies.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G-CSF when given early after exposure to radiation may improve white blood cell counts, and is stockpiled for use in radiation incidents.</a:t>
            </a:r>
            <a:r>
              <a:rPr lang="en-US" sz="1800" u="sng" baseline="30000">
                <a:solidFill>
                  <a:srgbClr val="0B0080"/>
                </a:solidFill>
                <a:effectLst/>
                <a:latin typeface="Arial" panose="020B0604020202020204" pitchFamily="34" charset="0"/>
                <a:ea typeface="Times New Roman" panose="02020603050405020304" pitchFamily="18" charset="0"/>
                <a:hlinkClick r:id="rId74"/>
              </a:rPr>
              <a:t>[13]</a:t>
            </a:r>
            <a:r>
              <a:rPr lang="en-US" sz="1800" u="sng" baseline="30000">
                <a:solidFill>
                  <a:srgbClr val="0B0080"/>
                </a:solidFill>
                <a:effectLst/>
                <a:latin typeface="Arial" panose="020B0604020202020204" pitchFamily="34" charset="0"/>
                <a:ea typeface="Times New Roman" panose="02020603050405020304" pitchFamily="18" charset="0"/>
                <a:hlinkClick r:id="rId75"/>
              </a:rPr>
              <a:t>[14]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People who have been administered colony-stimulating factors do not have a higher risk of </a:t>
            </a:r>
            <a:r>
              <a:rPr lang="en-US" sz="1800" u="sng">
                <a:solidFill>
                  <a:srgbClr val="0B0080"/>
                </a:solidFill>
                <a:effectLst/>
                <a:latin typeface="Arial" panose="020B0604020202020204" pitchFamily="34" charset="0"/>
                <a:ea typeface="Times New Roman" panose="02020603050405020304" pitchFamily="18" charset="0"/>
                <a:hlinkClick r:id="rId76" tooltip="Leukemia"/>
              </a:rPr>
              <a:t>leukemia</a:t>
            </a:r>
            <a:r>
              <a:rPr lang="en-US" sz="1800">
                <a:solidFill>
                  <a:srgbClr val="252525"/>
                </a:solidFill>
                <a:effectLst/>
                <a:latin typeface="Arial" panose="020B0604020202020204" pitchFamily="34" charset="0"/>
                <a:ea typeface="Times New Roman" panose="02020603050405020304" pitchFamily="18" charset="0"/>
              </a:rPr>
              <a:t> than people who have not.</a:t>
            </a:r>
            <a:r>
              <a:rPr lang="en-US" sz="1800" u="sng" baseline="30000">
                <a:solidFill>
                  <a:srgbClr val="0B0080"/>
                </a:solidFill>
                <a:effectLst/>
                <a:latin typeface="Arial" panose="020B0604020202020204" pitchFamily="34" charset="0"/>
                <a:ea typeface="Times New Roman" panose="02020603050405020304" pitchFamily="18" charset="0"/>
                <a:hlinkClick r:id="rId50"/>
              </a:rPr>
              <a:t>[7]</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13</a:t>
            </a:fld>
            <a:endParaRPr lang="en-NG"/>
          </a:p>
        </p:txBody>
      </p:sp>
    </p:spTree>
    <p:extLst>
      <p:ext uri="{BB962C8B-B14F-4D97-AF65-F5344CB8AC3E}">
        <p14:creationId xmlns:p14="http://schemas.microsoft.com/office/powerpoint/2010/main" val="30014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GM-CSF</a:t>
            </a:r>
            <a:r>
              <a:rPr lang="en-US" sz="1800" b="0" kern="0">
                <a:solidFill>
                  <a:srgbClr val="365F91"/>
                </a:solidFill>
                <a:effectLst/>
                <a:latin typeface="Arial-BoldMT"/>
                <a:ea typeface="Times New Roman" panose="02020603050405020304" pitchFamily="18" charset="0"/>
                <a:cs typeface="Arial-BoldMT"/>
              </a:rPr>
              <a:t>,</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Granulocyte macrophage colony-stimulating factor</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n-US" sz="1800" i="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Not to be confused with </a:t>
            </a:r>
            <a:r>
              <a:rPr lang="en-US" sz="1800" i="1"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Granulocyte colony-stimulating factor"/>
              </a:rPr>
              <a:t>granulocyte colony-stimulating factor</a:t>
            </a:r>
            <a:r>
              <a:rPr lang="en-US" sz="1800" i="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Granulocyte-macrophage colony-stimulating factor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GM-CSF</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also known as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colony stimulating factor 2 (CSF2)</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Protein"/>
              </a:rPr>
              <a:t>protein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secreted </a:t>
            </a:r>
            <a:r>
              <a:rPr lang="en-US" sz="1800" err="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by</a:t>
            </a:r>
            <a:r>
              <a:rPr lang="en-US" sz="1800" u="sng" err="1">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Macrophage"/>
              </a:rPr>
              <a:t>macrophages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tooltip="T cell"/>
              </a:rPr>
              <a:t>T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Mast cells"/>
              </a:rPr>
              <a:t>mast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tooltip="NK cells"/>
              </a:rPr>
              <a:t>NK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Endothelial cell"/>
              </a:rPr>
              <a:t>endothelial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0" tooltip="Fibroblast"/>
              </a:rPr>
              <a:t>fibroblasts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1" tooltip="Edit section: Fun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GM-CSF is a </a:t>
            </a:r>
            <a:r>
              <a:rPr lang="en-US" sz="1800" u="sng">
                <a:solidFill>
                  <a:srgbClr val="0B0080"/>
                </a:solidFill>
                <a:effectLst/>
                <a:latin typeface="Arial" panose="020B0604020202020204" pitchFamily="34" charset="0"/>
                <a:ea typeface="Times New Roman" panose="02020603050405020304" pitchFamily="18" charset="0"/>
                <a:hlinkClick r:id="rId12" tooltip="Cytokine"/>
              </a:rPr>
              <a:t>cytokine</a:t>
            </a:r>
            <a:r>
              <a:rPr lang="en-US" sz="1800">
                <a:solidFill>
                  <a:srgbClr val="252525"/>
                </a:solidFill>
                <a:effectLst/>
                <a:latin typeface="Arial" panose="020B0604020202020204" pitchFamily="34" charset="0"/>
                <a:ea typeface="Times New Roman" panose="02020603050405020304" pitchFamily="18" charset="0"/>
              </a:rPr>
              <a:t> that functions as a </a:t>
            </a:r>
            <a:r>
              <a:rPr lang="en-US" sz="1800" u="sng">
                <a:solidFill>
                  <a:srgbClr val="0B0080"/>
                </a:solidFill>
                <a:effectLst/>
                <a:latin typeface="Arial" panose="020B0604020202020204" pitchFamily="34" charset="0"/>
                <a:ea typeface="Times New Roman" panose="02020603050405020304" pitchFamily="18" charset="0"/>
                <a:hlinkClick r:id="rId13" tooltip="White blood cell"/>
              </a:rPr>
              <a:t>white blood cell</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4" tooltip="Growth factor"/>
              </a:rPr>
              <a:t>growth factor</a:t>
            </a:r>
            <a:r>
              <a:rPr lang="en-US" sz="1800">
                <a:solidFill>
                  <a:srgbClr val="252525"/>
                </a:solidFill>
                <a:effectLst/>
                <a:latin typeface="Arial" panose="020B0604020202020204" pitchFamily="34" charset="0"/>
                <a:ea typeface="Times New Roman" panose="02020603050405020304" pitchFamily="18" charset="0"/>
              </a:rPr>
              <a:t>. GM-CSF stimulates </a:t>
            </a:r>
            <a:r>
              <a:rPr lang="en-US" sz="1800" u="sng">
                <a:solidFill>
                  <a:srgbClr val="0B0080"/>
                </a:solidFill>
                <a:effectLst/>
                <a:latin typeface="Arial" panose="020B0604020202020204" pitchFamily="34" charset="0"/>
                <a:ea typeface="Times New Roman" panose="02020603050405020304" pitchFamily="18" charset="0"/>
                <a:hlinkClick r:id="rId15" tooltip="Stem cell"/>
              </a:rPr>
              <a:t>stem cells</a:t>
            </a:r>
            <a:r>
              <a:rPr lang="en-US" sz="1800">
                <a:solidFill>
                  <a:srgbClr val="252525"/>
                </a:solidFill>
                <a:effectLst/>
                <a:latin typeface="Arial" panose="020B0604020202020204" pitchFamily="34" charset="0"/>
                <a:ea typeface="Times New Roman" panose="02020603050405020304" pitchFamily="18" charset="0"/>
              </a:rPr>
              <a:t> to produce </a:t>
            </a:r>
            <a:r>
              <a:rPr lang="en-US" sz="1800" u="sng">
                <a:solidFill>
                  <a:srgbClr val="0B0080"/>
                </a:solidFill>
                <a:effectLst/>
                <a:latin typeface="Arial" panose="020B0604020202020204" pitchFamily="34" charset="0"/>
                <a:ea typeface="Times New Roman" panose="02020603050405020304" pitchFamily="18" charset="0"/>
                <a:hlinkClick r:id="rId16" tooltip="Granulocyte"/>
              </a:rPr>
              <a:t>granulocytes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7" tooltip="Neutrophil"/>
              </a:rPr>
              <a:t>neutrophils</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8" tooltip="Eosinophil"/>
              </a:rPr>
              <a:t>eosinophils</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and</a:t>
            </a:r>
            <a:r>
              <a:rPr lang="en-US" sz="1800" u="sng" err="1">
                <a:solidFill>
                  <a:srgbClr val="0B0080"/>
                </a:solidFill>
                <a:effectLst/>
                <a:latin typeface="Arial" panose="020B0604020202020204" pitchFamily="34" charset="0"/>
                <a:ea typeface="Times New Roman" panose="02020603050405020304" pitchFamily="18" charset="0"/>
                <a:hlinkClick r:id="rId19" tooltip="Basophil"/>
              </a:rPr>
              <a:t>basophils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0" tooltip="Monocyte"/>
              </a:rPr>
              <a:t>monocytes</a:t>
            </a:r>
            <a:r>
              <a:rPr lang="en-US" sz="1800">
                <a:solidFill>
                  <a:srgbClr val="252525"/>
                </a:solidFill>
                <a:effectLst/>
                <a:latin typeface="Arial" panose="020B0604020202020204" pitchFamily="34" charset="0"/>
                <a:ea typeface="Times New Roman" panose="02020603050405020304" pitchFamily="18" charset="0"/>
              </a:rPr>
              <a:t>. Monocytes exit the circulation and migrate into tissue, whereupon they mature into </a:t>
            </a:r>
            <a:r>
              <a:rPr lang="en-US" sz="1800" u="sng">
                <a:solidFill>
                  <a:srgbClr val="0B0080"/>
                </a:solidFill>
                <a:effectLst/>
                <a:latin typeface="Arial" panose="020B0604020202020204" pitchFamily="34" charset="0"/>
                <a:ea typeface="Times New Roman" panose="02020603050405020304" pitchFamily="18" charset="0"/>
                <a:hlinkClick r:id="rId5" tooltip="Macrophage"/>
              </a:rPr>
              <a:t>macrophages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1" tooltip="Dendritic cell"/>
              </a:rPr>
              <a:t>dendritic cells</a:t>
            </a:r>
            <a:r>
              <a:rPr lang="en-US" sz="1800">
                <a:solidFill>
                  <a:srgbClr val="252525"/>
                </a:solidFill>
                <a:effectLst/>
                <a:latin typeface="Arial" panose="020B0604020202020204" pitchFamily="34" charset="0"/>
                <a:ea typeface="Times New Roman" panose="02020603050405020304" pitchFamily="18" charset="0"/>
              </a:rPr>
              <a:t>. Thus, it is part of the </a:t>
            </a:r>
            <a:r>
              <a:rPr lang="en-US" sz="1800" u="sng">
                <a:solidFill>
                  <a:srgbClr val="0B0080"/>
                </a:solidFill>
                <a:effectLst/>
                <a:latin typeface="Arial" panose="020B0604020202020204" pitchFamily="34" charset="0"/>
                <a:ea typeface="Times New Roman" panose="02020603050405020304" pitchFamily="18" charset="0"/>
                <a:hlinkClick r:id="rId22" tooltip="Immune system"/>
              </a:rPr>
              <a:t>immune</a:t>
            </a:r>
            <a:r>
              <a:rPr lang="en-US" sz="1800">
                <a:solidFill>
                  <a:srgbClr val="252525"/>
                </a:solidFill>
                <a:effectLst/>
                <a:latin typeface="Arial" panose="020B0604020202020204" pitchFamily="34" charset="0"/>
                <a:ea typeface="Times New Roman" panose="02020603050405020304" pitchFamily="18" charset="0"/>
              </a:rPr>
              <a:t>/</a:t>
            </a:r>
            <a:r>
              <a:rPr lang="en-US" sz="1800" u="sng">
                <a:solidFill>
                  <a:srgbClr val="0B0080"/>
                </a:solidFill>
                <a:effectLst/>
                <a:latin typeface="Arial" panose="020B0604020202020204" pitchFamily="34" charset="0"/>
                <a:ea typeface="Times New Roman" panose="02020603050405020304" pitchFamily="18" charset="0"/>
                <a:hlinkClick r:id="rId23" tooltip="Inflammation"/>
              </a:rPr>
              <a:t>inflammatory</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4" tooltip="Biochemical cascade"/>
              </a:rPr>
              <a:t>cascade</a:t>
            </a:r>
            <a:r>
              <a:rPr lang="en-US" sz="1800">
                <a:solidFill>
                  <a:srgbClr val="252525"/>
                </a:solidFill>
                <a:effectLst/>
                <a:latin typeface="Arial" panose="020B0604020202020204" pitchFamily="34" charset="0"/>
                <a:ea typeface="Times New Roman" panose="02020603050405020304" pitchFamily="18" charset="0"/>
              </a:rPr>
              <a:t>, by which activation of a small number of macrophages can rapidly lead to an increase in their numbers, a process crucial for fighting </a:t>
            </a:r>
            <a:r>
              <a:rPr lang="en-US" sz="1800" u="sng">
                <a:solidFill>
                  <a:srgbClr val="0B0080"/>
                </a:solidFill>
                <a:effectLst/>
                <a:latin typeface="Arial" panose="020B0604020202020204" pitchFamily="34" charset="0"/>
                <a:ea typeface="Times New Roman" panose="02020603050405020304" pitchFamily="18" charset="0"/>
                <a:hlinkClick r:id="rId25" tooltip="Infection"/>
              </a:rPr>
              <a:t>infection</a:t>
            </a:r>
            <a:r>
              <a:rPr lang="en-US" sz="1800">
                <a:solidFill>
                  <a:srgbClr val="252525"/>
                </a:solidFill>
                <a:effectLst/>
                <a:latin typeface="Arial" panose="020B0604020202020204" pitchFamily="34" charset="0"/>
                <a:ea typeface="Times New Roman" panose="02020603050405020304" pitchFamily="18" charset="0"/>
              </a:rPr>
              <a:t>. The active form of the protein is found extracellularly as a </a:t>
            </a:r>
            <a:r>
              <a:rPr lang="en-US" sz="1800" u="sng">
                <a:solidFill>
                  <a:srgbClr val="0B0080"/>
                </a:solidFill>
                <a:effectLst/>
                <a:latin typeface="Arial" panose="020B0604020202020204" pitchFamily="34" charset="0"/>
                <a:ea typeface="Times New Roman" panose="02020603050405020304" pitchFamily="18" charset="0"/>
                <a:hlinkClick r:id="rId26" tooltip="Homodimer"/>
              </a:rPr>
              <a:t>homodimer</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Genetics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7" tooltip="Edit section: Genetic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human gene has been localized to a cluster of related genes at chromosome region 5q31, which is known to be associated with interstitial deletions in the</a:t>
            </a:r>
            <a:r>
              <a:rPr lang="en-US" sz="1800" u="sng">
                <a:solidFill>
                  <a:srgbClr val="0B0080"/>
                </a:solidFill>
                <a:effectLst/>
                <a:latin typeface="Arial" panose="020B0604020202020204" pitchFamily="34" charset="0"/>
                <a:ea typeface="Times New Roman" panose="02020603050405020304" pitchFamily="18" charset="0"/>
                <a:hlinkClick r:id="rId28" tooltip="5q- syndrome"/>
              </a:rPr>
              <a:t>5q- syndrome</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9" tooltip="Acute myelogenous leukemia"/>
              </a:rPr>
              <a:t>acute myelogenous leukemia</a:t>
            </a:r>
            <a:r>
              <a:rPr lang="en-US" sz="1800">
                <a:solidFill>
                  <a:srgbClr val="252525"/>
                </a:solidFill>
                <a:effectLst/>
                <a:latin typeface="Arial" panose="020B0604020202020204" pitchFamily="34" charset="0"/>
                <a:ea typeface="Times New Roman" panose="02020603050405020304" pitchFamily="18" charset="0"/>
              </a:rPr>
              <a:t>. Genes in the cluster include those encoding </a:t>
            </a:r>
            <a:r>
              <a:rPr lang="en-US" sz="1800" u="sng">
                <a:solidFill>
                  <a:srgbClr val="0B0080"/>
                </a:solidFill>
                <a:effectLst/>
                <a:latin typeface="Arial" panose="020B0604020202020204" pitchFamily="34" charset="0"/>
                <a:ea typeface="Times New Roman" panose="02020603050405020304" pitchFamily="18" charset="0"/>
                <a:hlinkClick r:id="rId30" tooltip="Interleukin 4"/>
              </a:rPr>
              <a:t>interleukins 4</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1" tooltip="Interleukin 5"/>
              </a:rPr>
              <a:t>5</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2" tooltip="Interleukin 13"/>
              </a:rPr>
              <a:t>13</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3"/>
              </a:rPr>
              <a:t>[1]</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Glycosylation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4" tooltip="Edit section: Glycosyla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Human granulocyte macrophage colony-stimulating factor is glycosylated in its mature form.</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Medical use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5" tooltip="Edit section: Medical us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GM-CSF is manufactured using </a:t>
            </a:r>
            <a:r>
              <a:rPr lang="en-US" sz="1800" u="sng">
                <a:solidFill>
                  <a:srgbClr val="0B0080"/>
                </a:solidFill>
                <a:effectLst/>
                <a:latin typeface="Arial" panose="020B0604020202020204" pitchFamily="34" charset="0"/>
                <a:ea typeface="Times New Roman" panose="02020603050405020304" pitchFamily="18" charset="0"/>
                <a:hlinkClick r:id="rId36" tooltip="Recombinant DNA"/>
              </a:rPr>
              <a:t>recombinant DNA</a:t>
            </a:r>
            <a:r>
              <a:rPr lang="en-US" sz="1800">
                <a:solidFill>
                  <a:srgbClr val="252525"/>
                </a:solidFill>
                <a:effectLst/>
                <a:latin typeface="Arial" panose="020B0604020202020204" pitchFamily="34" charset="0"/>
                <a:ea typeface="Times New Roman" panose="02020603050405020304" pitchFamily="18" charset="0"/>
              </a:rPr>
              <a:t> technology and is marketed as a </a:t>
            </a:r>
            <a:r>
              <a:rPr lang="en-US" sz="1800" u="sng">
                <a:solidFill>
                  <a:srgbClr val="0B0080"/>
                </a:solidFill>
                <a:effectLst/>
                <a:latin typeface="Arial" panose="020B0604020202020204" pitchFamily="34" charset="0"/>
                <a:ea typeface="Times New Roman" panose="02020603050405020304" pitchFamily="18" charset="0"/>
                <a:hlinkClick r:id="rId37" tooltip="Biologic medical product"/>
              </a:rPr>
              <a:t>protein therapeutic</a:t>
            </a:r>
            <a:r>
              <a:rPr lang="en-US" sz="1800">
                <a:solidFill>
                  <a:srgbClr val="252525"/>
                </a:solidFill>
                <a:effectLst/>
                <a:latin typeface="Arial" panose="020B0604020202020204" pitchFamily="34" charset="0"/>
                <a:ea typeface="Times New Roman" panose="02020603050405020304" pitchFamily="18" charset="0"/>
              </a:rPr>
              <a:t> called </a:t>
            </a:r>
            <a:r>
              <a:rPr lang="en-US" sz="1800" u="sng" err="1">
                <a:solidFill>
                  <a:srgbClr val="0B0080"/>
                </a:solidFill>
                <a:effectLst/>
                <a:latin typeface="Arial" panose="020B0604020202020204" pitchFamily="34" charset="0"/>
                <a:ea typeface="Times New Roman" panose="02020603050405020304" pitchFamily="18" charset="0"/>
                <a:hlinkClick r:id="rId38" tooltip="Molgramostim"/>
              </a:rPr>
              <a:t>molgramostim</a:t>
            </a:r>
            <a:r>
              <a:rPr lang="en-US" sz="1800">
                <a:solidFill>
                  <a:srgbClr val="252525"/>
                </a:solidFill>
                <a:effectLst/>
                <a:latin typeface="Arial" panose="020B0604020202020204" pitchFamily="34" charset="0"/>
                <a:ea typeface="Times New Roman" panose="02020603050405020304" pitchFamily="18" charset="0"/>
              </a:rPr>
              <a:t> or, when the protein is expressed </a:t>
            </a:r>
            <a:r>
              <a:rPr lang="en-US" sz="1800" err="1">
                <a:solidFill>
                  <a:srgbClr val="252525"/>
                </a:solidFill>
                <a:effectLst/>
                <a:latin typeface="Arial" panose="020B0604020202020204" pitchFamily="34" charset="0"/>
                <a:ea typeface="Times New Roman" panose="02020603050405020304" pitchFamily="18" charset="0"/>
              </a:rPr>
              <a:t>in</a:t>
            </a:r>
            <a:r>
              <a:rPr lang="en-US" sz="1800" u="sng" err="1">
                <a:solidFill>
                  <a:srgbClr val="0B0080"/>
                </a:solidFill>
                <a:effectLst/>
                <a:latin typeface="Arial" panose="020B0604020202020204" pitchFamily="34" charset="0"/>
                <a:ea typeface="Times New Roman" panose="02020603050405020304" pitchFamily="18" charset="0"/>
                <a:hlinkClick r:id="rId39" tooltip="Yeast"/>
              </a:rPr>
              <a:t>yeast</a:t>
            </a:r>
            <a:r>
              <a:rPr lang="en-US" sz="1800">
                <a:solidFill>
                  <a:srgbClr val="252525"/>
                </a:solidFill>
                <a:effectLst/>
                <a:latin typeface="Arial" panose="020B0604020202020204" pitchFamily="34" charset="0"/>
                <a:ea typeface="Times New Roman" panose="02020603050405020304" pitchFamily="18" charset="0"/>
              </a:rPr>
              <a:t> cells, </a:t>
            </a:r>
            <a:r>
              <a:rPr lang="en-US" sz="1800" u="sng" err="1">
                <a:solidFill>
                  <a:srgbClr val="0B0080"/>
                </a:solidFill>
                <a:effectLst/>
                <a:latin typeface="Arial" panose="020B0604020202020204" pitchFamily="34" charset="0"/>
                <a:ea typeface="Times New Roman" panose="02020603050405020304" pitchFamily="18" charset="0"/>
                <a:hlinkClick r:id="rId40" tooltip="Sargramostim"/>
              </a:rPr>
              <a:t>sargramostim</a:t>
            </a:r>
            <a:r>
              <a:rPr lang="en-US" sz="1800">
                <a:solidFill>
                  <a:srgbClr val="252525"/>
                </a:solidFill>
                <a:effectLst/>
                <a:latin typeface="Arial" panose="020B0604020202020204" pitchFamily="34" charset="0"/>
                <a:ea typeface="Times New Roman" panose="02020603050405020304" pitchFamily="18" charset="0"/>
              </a:rPr>
              <a:t> (</a:t>
            </a:r>
            <a:r>
              <a:rPr lang="en-US" sz="1800" b="1" err="1">
                <a:solidFill>
                  <a:srgbClr val="252525"/>
                </a:solidFill>
                <a:effectLst/>
                <a:latin typeface="Arial" panose="020B0604020202020204" pitchFamily="34" charset="0"/>
                <a:ea typeface="Times New Roman" panose="02020603050405020304" pitchFamily="18" charset="0"/>
              </a:rPr>
              <a:t>Leukine</a:t>
            </a:r>
            <a:r>
              <a:rPr lang="en-US" sz="1800">
                <a:solidFill>
                  <a:srgbClr val="252525"/>
                </a:solidFill>
                <a:effectLst/>
                <a:latin typeface="Arial" panose="020B0604020202020204" pitchFamily="34" charset="0"/>
                <a:ea typeface="Times New Roman" panose="02020603050405020304" pitchFamily="18" charset="0"/>
              </a:rPr>
              <a:t>). It is used as a medication to stimulate the production of white blood cells and thus prevent </a:t>
            </a:r>
            <a:r>
              <a:rPr lang="en-US" sz="1800" u="sng">
                <a:solidFill>
                  <a:srgbClr val="0B0080"/>
                </a:solidFill>
                <a:effectLst/>
                <a:latin typeface="Arial" panose="020B0604020202020204" pitchFamily="34" charset="0"/>
                <a:ea typeface="Times New Roman" panose="02020603050405020304" pitchFamily="18" charset="0"/>
                <a:hlinkClick r:id="rId41" tooltip="Neutropenia"/>
              </a:rPr>
              <a:t>neutropenia</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following</a:t>
            </a:r>
            <a:r>
              <a:rPr lang="en-US" sz="1800" u="sng" err="1">
                <a:solidFill>
                  <a:srgbClr val="0B0080"/>
                </a:solidFill>
                <a:effectLst/>
                <a:latin typeface="Arial" panose="020B0604020202020204" pitchFamily="34" charset="0"/>
                <a:ea typeface="Times New Roman" panose="02020603050405020304" pitchFamily="18" charset="0"/>
                <a:hlinkClick r:id="rId42" tooltip="Chemotherapy"/>
              </a:rPr>
              <a:t>chemotherapy</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GM-CSF has also recently been evaluated in clinical trials for its potential as a vaccine </a:t>
            </a:r>
            <a:r>
              <a:rPr lang="en-US" sz="1800" u="sng">
                <a:solidFill>
                  <a:srgbClr val="0B0080"/>
                </a:solidFill>
                <a:effectLst/>
                <a:latin typeface="Arial" panose="020B0604020202020204" pitchFamily="34" charset="0"/>
                <a:ea typeface="Times New Roman" panose="02020603050405020304" pitchFamily="18" charset="0"/>
                <a:hlinkClick r:id="rId43" tooltip="Adjuvant"/>
              </a:rPr>
              <a:t>adjuvant</a:t>
            </a:r>
            <a:r>
              <a:rPr lang="en-US" sz="1800">
                <a:solidFill>
                  <a:srgbClr val="252525"/>
                </a:solidFill>
                <a:effectLst/>
                <a:latin typeface="Arial" panose="020B0604020202020204" pitchFamily="34" charset="0"/>
                <a:ea typeface="Times New Roman" panose="02020603050405020304" pitchFamily="18" charset="0"/>
              </a:rPr>
              <a:t> in HIV-infected patients. The preliminary results have been promising</a:t>
            </a:r>
            <a:r>
              <a:rPr lang="en-US" sz="1800" u="sng" baseline="30000">
                <a:solidFill>
                  <a:srgbClr val="0B0080"/>
                </a:solidFill>
                <a:effectLst/>
                <a:latin typeface="Arial" panose="020B0604020202020204" pitchFamily="34" charset="0"/>
                <a:ea typeface="Times New Roman" panose="02020603050405020304" pitchFamily="18" charset="0"/>
                <a:hlinkClick r:id="rId44"/>
              </a:rPr>
              <a:t>[2]</a:t>
            </a:r>
            <a:r>
              <a:rPr lang="en-US" sz="1800">
                <a:solidFill>
                  <a:srgbClr val="252525"/>
                </a:solidFill>
                <a:effectLst/>
                <a:latin typeface="Arial" panose="020B0604020202020204" pitchFamily="34" charset="0"/>
                <a:ea typeface="Times New Roman" panose="02020603050405020304" pitchFamily="18" charset="0"/>
              </a:rPr>
              <a:t> but GM-CSF is not presently FDA-approved for this purpose.</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Leukine</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5" tooltip="Edit section: Leukine"/>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i="1" err="1">
                <a:solidFill>
                  <a:srgbClr val="252525"/>
                </a:solidFill>
                <a:effectLst/>
                <a:latin typeface="Arial" panose="020B0604020202020204" pitchFamily="34" charset="0"/>
                <a:ea typeface="Times New Roman" panose="02020603050405020304" pitchFamily="18" charset="0"/>
              </a:rPr>
              <a:t>Leukine</a:t>
            </a:r>
            <a:r>
              <a:rPr lang="en-US" sz="1800">
                <a:solidFill>
                  <a:srgbClr val="252525"/>
                </a:solidFill>
                <a:effectLst/>
                <a:latin typeface="Arial" panose="020B0604020202020204" pitchFamily="34" charset="0"/>
                <a:ea typeface="Times New Roman" panose="02020603050405020304" pitchFamily="18" charset="0"/>
              </a:rPr>
              <a:t> is the trade name of </a:t>
            </a:r>
            <a:r>
              <a:rPr lang="en-US" sz="1800" err="1">
                <a:solidFill>
                  <a:srgbClr val="252525"/>
                </a:solidFill>
                <a:effectLst/>
                <a:latin typeface="Arial" panose="020B0604020202020204" pitchFamily="34" charset="0"/>
                <a:ea typeface="Times New Roman" panose="02020603050405020304" pitchFamily="18" charset="0"/>
              </a:rPr>
              <a:t>sargramostim</a:t>
            </a:r>
            <a:r>
              <a:rPr lang="en-US" sz="1800">
                <a:solidFill>
                  <a:srgbClr val="252525"/>
                </a:solidFill>
                <a:effectLst/>
                <a:latin typeface="Arial" panose="020B0604020202020204" pitchFamily="34" charset="0"/>
                <a:ea typeface="Times New Roman" panose="02020603050405020304" pitchFamily="18" charset="0"/>
              </a:rPr>
              <a:t>, recombinant yeast-derived GM-CSF developed at </a:t>
            </a:r>
            <a:r>
              <a:rPr lang="en-US" sz="1800" err="1">
                <a:solidFill>
                  <a:srgbClr val="252525"/>
                </a:solidFill>
                <a:effectLst/>
                <a:latin typeface="Arial" panose="020B0604020202020204" pitchFamily="34" charset="0"/>
                <a:ea typeface="Times New Roman" panose="02020603050405020304" pitchFamily="18" charset="0"/>
              </a:rPr>
              <a:t>Immunex</a:t>
            </a:r>
            <a:r>
              <a:rPr lang="en-US" sz="1800">
                <a:solidFill>
                  <a:srgbClr val="252525"/>
                </a:solidFill>
                <a:effectLst/>
                <a:latin typeface="Arial" panose="020B0604020202020204" pitchFamily="34" charset="0"/>
                <a:ea typeface="Times New Roman" panose="02020603050405020304" pitchFamily="18" charset="0"/>
              </a:rPr>
              <a:t> (now Amgen) and first given to six humans in 1987 as part of a compassionate-use protocol for the victims of the </a:t>
            </a:r>
            <a:r>
              <a:rPr lang="en-US" sz="1800" err="1">
                <a:solidFill>
                  <a:srgbClr val="252525"/>
                </a:solidFill>
                <a:effectLst/>
                <a:latin typeface="Arial" panose="020B0604020202020204" pitchFamily="34" charset="0"/>
                <a:ea typeface="Times New Roman" panose="02020603050405020304" pitchFamily="18" charset="0"/>
              </a:rPr>
              <a:t>Goiânia</a:t>
            </a:r>
            <a:r>
              <a:rPr lang="en-US" sz="1800">
                <a:solidFill>
                  <a:srgbClr val="252525"/>
                </a:solidFill>
                <a:effectLst/>
                <a:latin typeface="Arial" panose="020B0604020202020204" pitchFamily="34" charset="0"/>
                <a:ea typeface="Times New Roman" panose="02020603050405020304" pitchFamily="18" charset="0"/>
              </a:rPr>
              <a:t> cesium irradiation accident.</a:t>
            </a:r>
            <a:r>
              <a:rPr lang="en-US" sz="1800" u="sng" baseline="30000">
                <a:solidFill>
                  <a:srgbClr val="0B0080"/>
                </a:solidFill>
                <a:effectLst/>
                <a:latin typeface="Arial" panose="020B0604020202020204" pitchFamily="34" charset="0"/>
                <a:ea typeface="Times New Roman" panose="02020603050405020304" pitchFamily="18" charset="0"/>
                <a:hlinkClick r:id="rId46"/>
              </a:rPr>
              <a:t>[3]</a:t>
            </a:r>
            <a:r>
              <a:rPr lang="en-US" sz="1800">
                <a:solidFill>
                  <a:srgbClr val="252525"/>
                </a:solidFill>
                <a:effectLst/>
                <a:latin typeface="Arial" panose="020B0604020202020204" pitchFamily="34" charset="0"/>
                <a:ea typeface="Times New Roman" panose="02020603050405020304" pitchFamily="18" charset="0"/>
              </a:rPr>
              <a:t> It is currently manufactured by </a:t>
            </a:r>
            <a:r>
              <a:rPr lang="en-US" sz="1800" u="sng" err="1">
                <a:solidFill>
                  <a:srgbClr val="0B0080"/>
                </a:solidFill>
                <a:effectLst/>
                <a:latin typeface="Arial" panose="020B0604020202020204" pitchFamily="34" charset="0"/>
                <a:ea typeface="Times New Roman" panose="02020603050405020304" pitchFamily="18" charset="0"/>
                <a:hlinkClick r:id="rId47" tooltip="Berlex Laboratories"/>
              </a:rPr>
              <a:t>Berlex</a:t>
            </a:r>
            <a:r>
              <a:rPr lang="en-US" sz="1800" u="sng">
                <a:solidFill>
                  <a:srgbClr val="0B0080"/>
                </a:solidFill>
                <a:effectLst/>
                <a:latin typeface="Arial" panose="020B0604020202020204" pitchFamily="34" charset="0"/>
                <a:ea typeface="Times New Roman" panose="02020603050405020304" pitchFamily="18" charset="0"/>
                <a:hlinkClick r:id="rId47" tooltip="Berlex Laboratories"/>
              </a:rPr>
              <a:t> Laboratories</a:t>
            </a:r>
            <a:r>
              <a:rPr lang="en-US" sz="1800">
                <a:solidFill>
                  <a:srgbClr val="252525"/>
                </a:solidFill>
                <a:effectLst/>
                <a:latin typeface="Arial" panose="020B0604020202020204" pitchFamily="34" charset="0"/>
                <a:ea typeface="Times New Roman" panose="02020603050405020304" pitchFamily="18" charset="0"/>
              </a:rPr>
              <a:t>, a subsidiary of </a:t>
            </a:r>
            <a:r>
              <a:rPr lang="en-US" sz="1800" u="sng">
                <a:solidFill>
                  <a:srgbClr val="0B0080"/>
                </a:solidFill>
                <a:effectLst/>
                <a:latin typeface="Arial" panose="020B0604020202020204" pitchFamily="34" charset="0"/>
                <a:ea typeface="Times New Roman" panose="02020603050405020304" pitchFamily="18" charset="0"/>
                <a:hlinkClick r:id="rId48" tooltip="Schering AG"/>
              </a:rPr>
              <a:t>Schering AG</a:t>
            </a:r>
            <a:r>
              <a:rPr lang="en-US" sz="1800">
                <a:solidFill>
                  <a:srgbClr val="252525"/>
                </a:solidFill>
                <a:effectLst/>
                <a:latin typeface="Arial" panose="020B0604020202020204" pitchFamily="34" charset="0"/>
                <a:ea typeface="Times New Roman" panose="02020603050405020304" pitchFamily="18" charset="0"/>
              </a:rPr>
              <a:t>. Its use was approved by U.S. </a:t>
            </a:r>
            <a:r>
              <a:rPr lang="en-US" sz="1800" u="sng">
                <a:solidFill>
                  <a:srgbClr val="0B0080"/>
                </a:solidFill>
                <a:effectLst/>
                <a:latin typeface="Arial" panose="020B0604020202020204" pitchFamily="34" charset="0"/>
                <a:ea typeface="Times New Roman" panose="02020603050405020304" pitchFamily="18" charset="0"/>
                <a:hlinkClick r:id="rId49" tooltip="Food and Drug Administration"/>
              </a:rPr>
              <a:t>Food and Drug Administration</a:t>
            </a:r>
            <a:r>
              <a:rPr lang="en-US" sz="1800">
                <a:solidFill>
                  <a:srgbClr val="252525"/>
                </a:solidFill>
                <a:effectLst/>
                <a:latin typeface="Arial" panose="020B0604020202020204" pitchFamily="34" charset="0"/>
                <a:ea typeface="Times New Roman" panose="02020603050405020304" pitchFamily="18" charset="0"/>
              </a:rPr>
              <a:t> for acceleration of white blood cell recovery following autologous </a:t>
            </a:r>
            <a:r>
              <a:rPr lang="en-US" sz="1800" u="sng">
                <a:solidFill>
                  <a:srgbClr val="0B0080"/>
                </a:solidFill>
                <a:effectLst/>
                <a:latin typeface="Arial" panose="020B0604020202020204" pitchFamily="34" charset="0"/>
                <a:ea typeface="Times New Roman" panose="02020603050405020304" pitchFamily="18" charset="0"/>
                <a:hlinkClick r:id="rId50" tooltip="Bone marrow transplantation"/>
              </a:rPr>
              <a:t>bone marrow transplantation</a:t>
            </a:r>
            <a:r>
              <a:rPr lang="en-US" sz="1800">
                <a:solidFill>
                  <a:srgbClr val="252525"/>
                </a:solidFill>
                <a:effectLst/>
                <a:latin typeface="Arial" panose="020B0604020202020204" pitchFamily="34" charset="0"/>
                <a:ea typeface="Times New Roman" panose="02020603050405020304" pitchFamily="18" charset="0"/>
              </a:rPr>
              <a:t> in patients with </a:t>
            </a:r>
            <a:r>
              <a:rPr lang="en-US" sz="1800" u="sng">
                <a:solidFill>
                  <a:srgbClr val="0B0080"/>
                </a:solidFill>
                <a:effectLst/>
                <a:latin typeface="Arial" panose="020B0604020202020204" pitchFamily="34" charset="0"/>
                <a:ea typeface="Times New Roman" panose="02020603050405020304" pitchFamily="18" charset="0"/>
                <a:hlinkClick r:id="rId51" tooltip="Non-Hodgkin's lymphoma"/>
              </a:rPr>
              <a:t>non-Hodgkin's lymphoma</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52" tooltip="Acute lymphocytic leukemia"/>
              </a:rPr>
              <a:t>acute lymphocytic leukemia</a:t>
            </a:r>
            <a:r>
              <a:rPr lang="en-US" sz="1800">
                <a:solidFill>
                  <a:srgbClr val="252525"/>
                </a:solidFill>
                <a:effectLst/>
                <a:latin typeface="Arial" panose="020B0604020202020204" pitchFamily="34" charset="0"/>
                <a:ea typeface="Times New Roman" panose="02020603050405020304" pitchFamily="18" charset="0"/>
              </a:rPr>
              <a:t>, or </a:t>
            </a:r>
            <a:r>
              <a:rPr lang="en-US" sz="1800" u="sng">
                <a:solidFill>
                  <a:srgbClr val="0B0080"/>
                </a:solidFill>
                <a:effectLst/>
                <a:latin typeface="Arial" panose="020B0604020202020204" pitchFamily="34" charset="0"/>
                <a:ea typeface="Times New Roman" panose="02020603050405020304" pitchFamily="18" charset="0"/>
                <a:hlinkClick r:id="rId53" tooltip="Hodgkin's disease"/>
              </a:rPr>
              <a:t>Hodgkin's disease</a:t>
            </a:r>
            <a:r>
              <a:rPr lang="en-US" sz="1800">
                <a:solidFill>
                  <a:srgbClr val="252525"/>
                </a:solidFill>
                <a:effectLst/>
                <a:latin typeface="Arial" panose="020B0604020202020204" pitchFamily="34" charset="0"/>
                <a:ea typeface="Times New Roman" panose="02020603050405020304" pitchFamily="18" charset="0"/>
              </a:rPr>
              <a:t> in March 1991.</a:t>
            </a:r>
            <a:r>
              <a:rPr lang="en-US" sz="1800" u="sng" baseline="30000">
                <a:solidFill>
                  <a:srgbClr val="0B0080"/>
                </a:solidFill>
                <a:effectLst/>
                <a:latin typeface="Arial" panose="020B0604020202020204" pitchFamily="34" charset="0"/>
                <a:ea typeface="Times New Roman" panose="02020603050405020304" pitchFamily="18" charset="0"/>
                <a:hlinkClick r:id="rId54"/>
              </a:rPr>
              <a:t>[4]</a:t>
            </a:r>
            <a:r>
              <a:rPr lang="en-US" sz="1800">
                <a:solidFill>
                  <a:srgbClr val="252525"/>
                </a:solidFill>
                <a:effectLst/>
                <a:latin typeface="Arial" panose="020B0604020202020204" pitchFamily="34" charset="0"/>
                <a:ea typeface="Times New Roman" panose="02020603050405020304" pitchFamily="18" charset="0"/>
              </a:rPr>
              <a:t> In November 1996, the FDA also approved </a:t>
            </a:r>
            <a:r>
              <a:rPr lang="en-US" sz="1800" err="1">
                <a:solidFill>
                  <a:srgbClr val="252525"/>
                </a:solidFill>
                <a:effectLst/>
                <a:latin typeface="Arial" panose="020B0604020202020204" pitchFamily="34" charset="0"/>
                <a:ea typeface="Times New Roman" panose="02020603050405020304" pitchFamily="18" charset="0"/>
              </a:rPr>
              <a:t>sargramostim</a:t>
            </a:r>
            <a:r>
              <a:rPr lang="en-US" sz="1800">
                <a:solidFill>
                  <a:srgbClr val="252525"/>
                </a:solidFill>
                <a:effectLst/>
                <a:latin typeface="Arial" panose="020B0604020202020204" pitchFamily="34" charset="0"/>
                <a:ea typeface="Times New Roman" panose="02020603050405020304" pitchFamily="18" charset="0"/>
              </a:rPr>
              <a:t> for treatment of </a:t>
            </a:r>
            <a:r>
              <a:rPr lang="en-US" sz="1800" u="sng">
                <a:solidFill>
                  <a:srgbClr val="0B0080"/>
                </a:solidFill>
                <a:effectLst/>
                <a:latin typeface="Arial" panose="020B0604020202020204" pitchFamily="34" charset="0"/>
                <a:ea typeface="Times New Roman" panose="02020603050405020304" pitchFamily="18" charset="0"/>
                <a:hlinkClick r:id="rId55" tooltip="Fungal infection in animals"/>
              </a:rPr>
              <a:t>fungal infections</a:t>
            </a:r>
            <a:r>
              <a:rPr lang="en-US" sz="1800">
                <a:solidFill>
                  <a:srgbClr val="252525"/>
                </a:solidFill>
                <a:effectLst/>
                <a:latin typeface="Arial" panose="020B0604020202020204" pitchFamily="34" charset="0"/>
                <a:ea typeface="Times New Roman" panose="02020603050405020304" pitchFamily="18" charset="0"/>
              </a:rPr>
              <a:t> and replenishment of white blood cells following chemotherapy.</a:t>
            </a:r>
            <a:r>
              <a:rPr lang="en-US" sz="1800" u="sng" baseline="30000">
                <a:solidFill>
                  <a:srgbClr val="0B0080"/>
                </a:solidFill>
                <a:effectLst/>
                <a:latin typeface="Arial" panose="020B0604020202020204" pitchFamily="34" charset="0"/>
                <a:ea typeface="Times New Roman" panose="02020603050405020304" pitchFamily="18" charset="0"/>
                <a:hlinkClick r:id="rId56"/>
              </a:rPr>
              <a:t>[5]</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Rheumatoid arthritis</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7" tooltip="Edit section: Rheumatoid arthritis"/>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GM-CSF is found in high levels in joints with </a:t>
            </a:r>
            <a:r>
              <a:rPr lang="en-US" sz="1800" u="sng">
                <a:solidFill>
                  <a:srgbClr val="0B0080"/>
                </a:solidFill>
                <a:effectLst/>
                <a:latin typeface="Arial" panose="020B0604020202020204" pitchFamily="34" charset="0"/>
                <a:ea typeface="Times New Roman" panose="02020603050405020304" pitchFamily="18" charset="0"/>
                <a:hlinkClick r:id="rId58"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 and blocking GM-CSF may reduce the inflammation or damage. Some drugs (e.g. </a:t>
            </a:r>
            <a:r>
              <a:rPr lang="en-US" sz="1800" u="sng">
                <a:solidFill>
                  <a:srgbClr val="A55858"/>
                </a:solidFill>
                <a:effectLst/>
                <a:latin typeface="Arial" panose="020B0604020202020204" pitchFamily="34" charset="0"/>
                <a:ea typeface="Times New Roman" panose="02020603050405020304" pitchFamily="18" charset="0"/>
                <a:hlinkClick r:id="rId59" tooltip="MOR103 (page does not exist)"/>
              </a:rPr>
              <a:t>MOR103</a:t>
            </a:r>
            <a:r>
              <a:rPr lang="en-US" sz="1800">
                <a:solidFill>
                  <a:srgbClr val="252525"/>
                </a:solidFill>
                <a:effectLst/>
                <a:latin typeface="Arial" panose="020B0604020202020204" pitchFamily="34" charset="0"/>
                <a:ea typeface="Times New Roman" panose="02020603050405020304" pitchFamily="18" charset="0"/>
              </a:rPr>
              <a:t>) are being developed to </a:t>
            </a:r>
            <a:r>
              <a:rPr lang="en-US" sz="1800" i="1">
                <a:solidFill>
                  <a:srgbClr val="252525"/>
                </a:solidFill>
                <a:effectLst/>
                <a:latin typeface="Arial" panose="020B0604020202020204" pitchFamily="34" charset="0"/>
                <a:ea typeface="Times New Roman" panose="02020603050405020304" pitchFamily="18" charset="0"/>
              </a:rPr>
              <a:t>block</a:t>
            </a:r>
            <a:r>
              <a:rPr lang="en-US" sz="1800">
                <a:solidFill>
                  <a:srgbClr val="252525"/>
                </a:solidFill>
                <a:effectLst/>
                <a:latin typeface="Arial" panose="020B0604020202020204" pitchFamily="34" charset="0"/>
                <a:ea typeface="Times New Roman" panose="02020603050405020304" pitchFamily="18" charset="0"/>
              </a:rPr>
              <a:t> GM-CSF.</a:t>
            </a:r>
            <a:r>
              <a:rPr lang="en-US" sz="1800" u="sng" baseline="30000">
                <a:solidFill>
                  <a:srgbClr val="0B0080"/>
                </a:solidFill>
                <a:effectLst/>
                <a:latin typeface="Arial" panose="020B0604020202020204" pitchFamily="34" charset="0"/>
                <a:ea typeface="Times New Roman" panose="02020603050405020304" pitchFamily="18" charset="0"/>
                <a:hlinkClick r:id="rId60"/>
              </a:rPr>
              <a:t>[6]</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b="1">
                <a:effectLst/>
                <a:latin typeface="Arial-BoldMT"/>
                <a:ea typeface="Calibri" panose="020F0502020204030204" pitchFamily="34" charset="0"/>
                <a:cs typeface="Arial-BoldMT"/>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HGF</a:t>
            </a:r>
            <a:r>
              <a:rPr lang="en-US" sz="1800" b="0" kern="0">
                <a:solidFill>
                  <a:srgbClr val="365F91"/>
                </a:solidFill>
                <a:effectLst/>
                <a:latin typeface="Arial-BoldMT"/>
                <a:ea typeface="Times New Roman" panose="02020603050405020304" pitchFamily="18" charset="0"/>
                <a:cs typeface="Arial-BoldMT"/>
              </a:rPr>
              <a:t>, </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Hepatocyte growth factor</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Hepatocyte growth factor/scatter factor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(HGF/SF)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1" tooltip="Paracrine"/>
              </a:rPr>
              <a:t>paracrine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cellular growth,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2" tooltip="Motility"/>
              </a:rPr>
              <a:t>motility</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3" tooltip="Morphogen"/>
              </a:rPr>
              <a:t>morphogenic factor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It is secreted by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4" tooltip="Mesenchymal cell"/>
              </a:rPr>
              <a:t>mesenchymal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targets and acts primarily upon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5" tooltip="Epithelial cell"/>
              </a:rPr>
              <a:t>epithelial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Endothelial cell"/>
              </a:rPr>
              <a:t>endothelial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but also acts on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6" tooltip="Haematopoiesis"/>
              </a:rPr>
              <a:t>haemopoietic progenitor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It has been shown to have a major role in embryonic organ development, specifically in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7" tooltip="Myogenesis"/>
              </a:rPr>
              <a:t>myogenesis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in adult organ regeneration and in wound healing.</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8"/>
              </a:rPr>
              <a:t>[1]</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69"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Hepatocyte growth factor regulates cell growth, cell motility, and </a:t>
            </a:r>
            <a:r>
              <a:rPr lang="en-US" sz="1800" u="sng">
                <a:solidFill>
                  <a:srgbClr val="0B0080"/>
                </a:solidFill>
                <a:effectLst/>
                <a:latin typeface="Arial" panose="020B0604020202020204" pitchFamily="34" charset="0"/>
                <a:ea typeface="Times New Roman" panose="02020603050405020304" pitchFamily="18" charset="0"/>
                <a:hlinkClick r:id="rId70" tooltip="Morphogenesis"/>
              </a:rPr>
              <a:t>morphogenesis</a:t>
            </a:r>
            <a:r>
              <a:rPr lang="en-US" sz="1800">
                <a:solidFill>
                  <a:srgbClr val="252525"/>
                </a:solidFill>
                <a:effectLst/>
                <a:latin typeface="Arial" panose="020B0604020202020204" pitchFamily="34" charset="0"/>
                <a:ea typeface="Times New Roman" panose="02020603050405020304" pitchFamily="18" charset="0"/>
              </a:rPr>
              <a:t> by activating a </a:t>
            </a:r>
            <a:r>
              <a:rPr lang="en-US" sz="1800" u="sng">
                <a:solidFill>
                  <a:srgbClr val="0B0080"/>
                </a:solidFill>
                <a:effectLst/>
                <a:latin typeface="Arial" panose="020B0604020202020204" pitchFamily="34" charset="0"/>
                <a:ea typeface="Times New Roman" panose="02020603050405020304" pitchFamily="18" charset="0"/>
                <a:hlinkClick r:id="rId71" tooltip="Tyrosine kinase"/>
              </a:rPr>
              <a:t>tyrosine kinase</a:t>
            </a:r>
            <a:r>
              <a:rPr lang="en-US" sz="1800">
                <a:solidFill>
                  <a:srgbClr val="252525"/>
                </a:solidFill>
                <a:effectLst/>
                <a:latin typeface="Arial" panose="020B0604020202020204" pitchFamily="34" charset="0"/>
                <a:ea typeface="Times New Roman" panose="02020603050405020304" pitchFamily="18" charset="0"/>
              </a:rPr>
              <a:t> signaling cascade after binding to the proto-oncogenic </a:t>
            </a:r>
            <a:r>
              <a:rPr lang="en-US" sz="1800" u="sng">
                <a:solidFill>
                  <a:srgbClr val="0B0080"/>
                </a:solidFill>
                <a:effectLst/>
                <a:latin typeface="Arial" panose="020B0604020202020204" pitchFamily="34" charset="0"/>
                <a:ea typeface="Times New Roman" panose="02020603050405020304" pitchFamily="18" charset="0"/>
                <a:hlinkClick r:id="rId72" tooltip="C-Met"/>
              </a:rPr>
              <a:t>c-Met</a:t>
            </a:r>
            <a:r>
              <a:rPr lang="en-US" sz="1800">
                <a:solidFill>
                  <a:srgbClr val="252525"/>
                </a:solidFill>
                <a:effectLst/>
                <a:latin typeface="Arial" panose="020B0604020202020204" pitchFamily="34" charset="0"/>
                <a:ea typeface="Times New Roman" panose="02020603050405020304" pitchFamily="18" charset="0"/>
              </a:rPr>
              <a:t> receptor.</a:t>
            </a:r>
            <a:r>
              <a:rPr lang="en-US" sz="1800" u="sng" baseline="30000">
                <a:solidFill>
                  <a:srgbClr val="0B0080"/>
                </a:solidFill>
                <a:effectLst/>
                <a:latin typeface="Arial" panose="020B0604020202020204" pitchFamily="34" charset="0"/>
                <a:ea typeface="Times New Roman" panose="02020603050405020304" pitchFamily="18" charset="0"/>
                <a:hlinkClick r:id="rId73"/>
              </a:rPr>
              <a:t>[2]</a:t>
            </a:r>
            <a:r>
              <a:rPr lang="en-US" sz="1800">
                <a:solidFill>
                  <a:srgbClr val="252525"/>
                </a:solidFill>
                <a:effectLst/>
                <a:latin typeface="Arial" panose="020B0604020202020204" pitchFamily="34" charset="0"/>
                <a:ea typeface="Times New Roman" panose="02020603050405020304" pitchFamily="18" charset="0"/>
              </a:rPr>
              <a:t> Hepatocyte growth factor is secreted by </a:t>
            </a:r>
            <a:r>
              <a:rPr lang="en-US" sz="1800" u="sng">
                <a:solidFill>
                  <a:srgbClr val="0B0080"/>
                </a:solidFill>
                <a:effectLst/>
                <a:latin typeface="Arial" panose="020B0604020202020204" pitchFamily="34" charset="0"/>
                <a:ea typeface="Times New Roman" panose="02020603050405020304" pitchFamily="18" charset="0"/>
                <a:hlinkClick r:id="rId64" tooltip="Mesenchymal cell"/>
              </a:rPr>
              <a:t>mesenchymal cells</a:t>
            </a:r>
            <a:r>
              <a:rPr lang="en-US" sz="1800">
                <a:solidFill>
                  <a:srgbClr val="252525"/>
                </a:solidFill>
                <a:effectLst/>
                <a:latin typeface="Arial" panose="020B0604020202020204" pitchFamily="34" charset="0"/>
                <a:ea typeface="Times New Roman" panose="02020603050405020304" pitchFamily="18" charset="0"/>
              </a:rPr>
              <a:t> and acts as a multi-functional </a:t>
            </a:r>
            <a:r>
              <a:rPr lang="en-US" sz="1800" u="sng">
                <a:solidFill>
                  <a:srgbClr val="0B0080"/>
                </a:solidFill>
                <a:effectLst/>
                <a:latin typeface="Arial" panose="020B0604020202020204" pitchFamily="34" charset="0"/>
                <a:ea typeface="Times New Roman" panose="02020603050405020304" pitchFamily="18" charset="0"/>
                <a:hlinkClick r:id="rId12" tooltip="Cytokine"/>
              </a:rPr>
              <a:t>cytokine</a:t>
            </a:r>
            <a:r>
              <a:rPr lang="en-US" sz="1800">
                <a:solidFill>
                  <a:srgbClr val="252525"/>
                </a:solidFill>
                <a:effectLst/>
                <a:latin typeface="Arial" panose="020B0604020202020204" pitchFamily="34" charset="0"/>
                <a:ea typeface="Times New Roman" panose="02020603050405020304" pitchFamily="18" charset="0"/>
              </a:rPr>
              <a:t> on cells of mainly epithelial origin. Its ability to stimulate </a:t>
            </a:r>
            <a:r>
              <a:rPr lang="en-US" sz="1800" u="sng">
                <a:solidFill>
                  <a:srgbClr val="0B0080"/>
                </a:solidFill>
                <a:effectLst/>
                <a:latin typeface="Arial" panose="020B0604020202020204" pitchFamily="34" charset="0"/>
                <a:ea typeface="Times New Roman" panose="02020603050405020304" pitchFamily="18" charset="0"/>
                <a:hlinkClick r:id="rId74" tooltip="Mitogenesis"/>
              </a:rPr>
              <a:t>mitogenesis</a:t>
            </a:r>
            <a:r>
              <a:rPr lang="en-US" sz="1800">
                <a:solidFill>
                  <a:srgbClr val="252525"/>
                </a:solidFill>
                <a:effectLst/>
                <a:latin typeface="Arial" panose="020B0604020202020204" pitchFamily="34" charset="0"/>
                <a:ea typeface="Times New Roman" panose="02020603050405020304" pitchFamily="18" charset="0"/>
              </a:rPr>
              <a:t>, cell motility, and matrix invasion gives it a central role in </a:t>
            </a:r>
            <a:r>
              <a:rPr lang="en-US" sz="1800" u="sng">
                <a:solidFill>
                  <a:srgbClr val="0B0080"/>
                </a:solidFill>
                <a:effectLst/>
                <a:latin typeface="Arial" panose="020B0604020202020204" pitchFamily="34" charset="0"/>
                <a:ea typeface="Times New Roman" panose="02020603050405020304" pitchFamily="18" charset="0"/>
                <a:hlinkClick r:id="rId75" tooltip="Angiogenesis"/>
              </a:rPr>
              <a:t>angiogenesis</a:t>
            </a:r>
            <a:r>
              <a:rPr lang="en-US" sz="1800">
                <a:solidFill>
                  <a:srgbClr val="252525"/>
                </a:solidFill>
                <a:effectLst/>
                <a:latin typeface="Arial" panose="020B0604020202020204" pitchFamily="34" charset="0"/>
                <a:ea typeface="Times New Roman" panose="02020603050405020304" pitchFamily="18" charset="0"/>
              </a:rPr>
              <a:t>, </a:t>
            </a:r>
            <a:r>
              <a:rPr lang="en-US" sz="1800" u="sng" err="1">
                <a:solidFill>
                  <a:srgbClr val="0B0080"/>
                </a:solidFill>
                <a:effectLst/>
                <a:latin typeface="Arial" panose="020B0604020202020204" pitchFamily="34" charset="0"/>
                <a:ea typeface="Times New Roman" panose="02020603050405020304" pitchFamily="18" charset="0"/>
                <a:hlinkClick r:id="rId76" tooltip="Tumorogenesis"/>
              </a:rPr>
              <a:t>tumorogenesis</a:t>
            </a:r>
            <a:r>
              <a:rPr lang="en-US" sz="1800">
                <a:solidFill>
                  <a:srgbClr val="252525"/>
                </a:solidFill>
                <a:effectLst/>
                <a:latin typeface="Arial" panose="020B0604020202020204" pitchFamily="34" charset="0"/>
                <a:ea typeface="Times New Roman" panose="02020603050405020304" pitchFamily="18" charset="0"/>
              </a:rPr>
              <a:t>, and tissue regeneration.</a:t>
            </a:r>
            <a:r>
              <a:rPr lang="en-US" sz="1800" u="sng" baseline="30000">
                <a:solidFill>
                  <a:srgbClr val="0B0080"/>
                </a:solidFill>
                <a:effectLst/>
                <a:latin typeface="Arial" panose="020B0604020202020204" pitchFamily="34" charset="0"/>
                <a:ea typeface="Times New Roman" panose="02020603050405020304" pitchFamily="18" charset="0"/>
                <a:hlinkClick r:id="rId77"/>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78" tooltip="Edit section: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is secreted as a single inactive polypeptide and is cleaved by serine proteases into a 69-kDa alpha-chain and 34-kDa beta-chain. A disulfide bond between the alpha and beta chains produces the active, heterodimeric molecule. The protein belongs to the </a:t>
            </a:r>
            <a:r>
              <a:rPr lang="en-US" sz="1800" u="sng">
                <a:solidFill>
                  <a:srgbClr val="0B0080"/>
                </a:solidFill>
                <a:effectLst/>
                <a:latin typeface="Arial" panose="020B0604020202020204" pitchFamily="34" charset="0"/>
                <a:ea typeface="Times New Roman" panose="02020603050405020304" pitchFamily="18" charset="0"/>
                <a:hlinkClick r:id="rId79" tooltip="Plasminogen"/>
              </a:rPr>
              <a:t>plasminogen</a:t>
            </a:r>
            <a:r>
              <a:rPr lang="en-US" sz="1800">
                <a:solidFill>
                  <a:srgbClr val="252525"/>
                </a:solidFill>
                <a:effectLst/>
                <a:latin typeface="Arial" panose="020B0604020202020204" pitchFamily="34" charset="0"/>
                <a:ea typeface="Times New Roman" panose="02020603050405020304" pitchFamily="18" charset="0"/>
              </a:rPr>
              <a:t> subfamily of S1 peptidases but has no detectable </a:t>
            </a:r>
            <a:r>
              <a:rPr lang="en-US" sz="1800" u="sng">
                <a:solidFill>
                  <a:srgbClr val="0B0080"/>
                </a:solidFill>
                <a:effectLst/>
                <a:latin typeface="Arial" panose="020B0604020202020204" pitchFamily="34" charset="0"/>
                <a:ea typeface="Times New Roman" panose="02020603050405020304" pitchFamily="18" charset="0"/>
                <a:hlinkClick r:id="rId80" tooltip="Protease"/>
              </a:rPr>
              <a:t>protease</a:t>
            </a:r>
            <a:r>
              <a:rPr lang="en-US" sz="1800">
                <a:solidFill>
                  <a:srgbClr val="252525"/>
                </a:solidFill>
                <a:effectLst/>
                <a:latin typeface="Arial" panose="020B0604020202020204" pitchFamily="34" charset="0"/>
                <a:ea typeface="Times New Roman" panose="02020603050405020304" pitchFamily="18" charset="0"/>
              </a:rPr>
              <a:t> activity.</a:t>
            </a:r>
            <a:r>
              <a:rPr lang="en-US" sz="1800" u="sng" baseline="30000">
                <a:solidFill>
                  <a:srgbClr val="0B0080"/>
                </a:solidFill>
                <a:effectLst/>
                <a:latin typeface="Arial" panose="020B0604020202020204" pitchFamily="34" charset="0"/>
                <a:ea typeface="Times New Roman" panose="02020603050405020304" pitchFamily="18" charset="0"/>
                <a:hlinkClick r:id="rId77"/>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81"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82" tooltip="Human HGF plasmid DNA therapy"/>
              </a:rPr>
              <a:t>Human HGF plasmid DNA therapy</a:t>
            </a:r>
            <a:r>
              <a:rPr lang="en-US" sz="1800">
                <a:solidFill>
                  <a:srgbClr val="252525"/>
                </a:solidFill>
                <a:effectLst/>
                <a:latin typeface="Arial" panose="020B0604020202020204" pitchFamily="34" charset="0"/>
                <a:ea typeface="Times New Roman" panose="02020603050405020304" pitchFamily="18" charset="0"/>
              </a:rPr>
              <a:t> of </a:t>
            </a:r>
            <a:r>
              <a:rPr lang="en-US" sz="1800" u="sng">
                <a:solidFill>
                  <a:srgbClr val="0B0080"/>
                </a:solidFill>
                <a:effectLst/>
                <a:latin typeface="Arial" panose="020B0604020202020204" pitchFamily="34" charset="0"/>
                <a:ea typeface="Times New Roman" panose="02020603050405020304" pitchFamily="18" charset="0"/>
                <a:hlinkClick r:id="rId83" tooltip="Cardiomyocytes"/>
              </a:rPr>
              <a:t>cardiomyocytes</a:t>
            </a:r>
            <a:r>
              <a:rPr lang="en-US" sz="1800">
                <a:solidFill>
                  <a:srgbClr val="252525"/>
                </a:solidFill>
                <a:effectLst/>
                <a:latin typeface="Arial" panose="020B0604020202020204" pitchFamily="34" charset="0"/>
                <a:ea typeface="Times New Roman" panose="02020603050405020304" pitchFamily="18" charset="0"/>
              </a:rPr>
              <a:t> is being examined as a potential treatment for </a:t>
            </a:r>
            <a:r>
              <a:rPr lang="en-US" sz="1800" u="sng">
                <a:solidFill>
                  <a:srgbClr val="0B0080"/>
                </a:solidFill>
                <a:effectLst/>
                <a:latin typeface="Arial" panose="020B0604020202020204" pitchFamily="34" charset="0"/>
                <a:ea typeface="Times New Roman" panose="02020603050405020304" pitchFamily="18" charset="0"/>
                <a:hlinkClick r:id="rId84" tooltip="Coronary artery disease"/>
              </a:rPr>
              <a:t>coronary artery disease</a:t>
            </a:r>
            <a:r>
              <a:rPr lang="en-US" sz="1800">
                <a:solidFill>
                  <a:srgbClr val="252525"/>
                </a:solidFill>
                <a:effectLst/>
                <a:latin typeface="Arial" panose="020B0604020202020204" pitchFamily="34" charset="0"/>
                <a:ea typeface="Times New Roman" panose="02020603050405020304" pitchFamily="18" charset="0"/>
              </a:rPr>
              <a:t> as well as treatment for the damage that occurs to the heart after </a:t>
            </a:r>
            <a:r>
              <a:rPr lang="en-US" sz="1800" u="sng">
                <a:solidFill>
                  <a:srgbClr val="0B0080"/>
                </a:solidFill>
                <a:effectLst/>
                <a:latin typeface="Arial" panose="020B0604020202020204" pitchFamily="34" charset="0"/>
                <a:ea typeface="Times New Roman" panose="02020603050405020304" pitchFamily="18" charset="0"/>
                <a:hlinkClick r:id="rId85" tooltip="Myocardial infarction"/>
              </a:rPr>
              <a:t>myocardial infarction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86"/>
              </a:rPr>
              <a:t>[4]</a:t>
            </a:r>
            <a:r>
              <a:rPr lang="en-US" sz="1800" u="sng" baseline="30000">
                <a:solidFill>
                  <a:srgbClr val="0B0080"/>
                </a:solidFill>
                <a:effectLst/>
                <a:latin typeface="Arial" panose="020B0604020202020204" pitchFamily="34" charset="0"/>
                <a:ea typeface="Times New Roman" panose="02020603050405020304" pitchFamily="18" charset="0"/>
                <a:hlinkClick r:id="rId87"/>
              </a:rPr>
              <a:t>[5]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HGF may further play a role as an indicator for prognosis of chronicity for </a:t>
            </a:r>
            <a:r>
              <a:rPr lang="en-US" sz="1800" u="sng">
                <a:solidFill>
                  <a:srgbClr val="0B0080"/>
                </a:solidFill>
                <a:effectLst/>
                <a:latin typeface="Arial" panose="020B0604020202020204" pitchFamily="34" charset="0"/>
                <a:ea typeface="Times New Roman" panose="02020603050405020304" pitchFamily="18" charset="0"/>
                <a:hlinkClick r:id="rId88" tooltip="Chikungunya"/>
              </a:rPr>
              <a:t>Chikungunya</a:t>
            </a:r>
            <a:r>
              <a:rPr lang="en-US" sz="1800">
                <a:solidFill>
                  <a:srgbClr val="252525"/>
                </a:solidFill>
                <a:effectLst/>
                <a:latin typeface="Arial" panose="020B0604020202020204" pitchFamily="34" charset="0"/>
                <a:ea typeface="Times New Roman" panose="02020603050405020304" pitchFamily="18" charset="0"/>
              </a:rPr>
              <a:t> virus induced </a:t>
            </a:r>
            <a:r>
              <a:rPr lang="en-US" sz="1800" u="sng">
                <a:solidFill>
                  <a:srgbClr val="0B0080"/>
                </a:solidFill>
                <a:effectLst/>
                <a:latin typeface="Arial" panose="020B0604020202020204" pitchFamily="34" charset="0"/>
                <a:ea typeface="Times New Roman" panose="02020603050405020304" pitchFamily="18" charset="0"/>
                <a:hlinkClick r:id="rId89" tooltip="Arthralgia"/>
              </a:rPr>
              <a:t>arthralgia</a:t>
            </a:r>
            <a:r>
              <a:rPr lang="en-US" sz="1800">
                <a:solidFill>
                  <a:srgbClr val="252525"/>
                </a:solidFill>
                <a:effectLst/>
                <a:latin typeface="Arial" panose="020B0604020202020204" pitchFamily="34" charset="0"/>
                <a:ea typeface="Times New Roman" panose="02020603050405020304" pitchFamily="18" charset="0"/>
              </a:rPr>
              <a:t>. High HGF levels correlate with high rates of recovery.</a:t>
            </a:r>
            <a:r>
              <a:rPr lang="en-US" sz="1800" u="sng" baseline="30000">
                <a:solidFill>
                  <a:srgbClr val="0B0080"/>
                </a:solidFill>
                <a:effectLst/>
                <a:latin typeface="Arial" panose="020B0604020202020204" pitchFamily="34" charset="0"/>
                <a:ea typeface="Times New Roman" panose="02020603050405020304" pitchFamily="18" charset="0"/>
                <a:hlinkClick r:id="rId90"/>
              </a:rPr>
              <a:t>[6]</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Interactions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91" tooltip="Edit section: Intera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Hepatocyte growth factor has been shown to </a:t>
            </a:r>
            <a:r>
              <a:rPr lang="en-US" sz="1800" u="sng">
                <a:solidFill>
                  <a:srgbClr val="0B0080"/>
                </a:solidFill>
                <a:effectLst/>
                <a:latin typeface="Arial" panose="020B0604020202020204" pitchFamily="34" charset="0"/>
                <a:ea typeface="Times New Roman" panose="02020603050405020304" pitchFamily="18" charset="0"/>
                <a:hlinkClick r:id="rId92" tooltip="Protein-protein interaction"/>
              </a:rPr>
              <a:t>interact</a:t>
            </a:r>
            <a:r>
              <a:rPr lang="en-US" sz="1800">
                <a:solidFill>
                  <a:srgbClr val="252525"/>
                </a:solidFill>
                <a:effectLst/>
                <a:latin typeface="Arial" panose="020B0604020202020204" pitchFamily="34" charset="0"/>
                <a:ea typeface="Times New Roman" panose="02020603050405020304" pitchFamily="18" charset="0"/>
              </a:rPr>
              <a:t> with </a:t>
            </a:r>
            <a:r>
              <a:rPr lang="en-US" sz="1800" u="sng">
                <a:solidFill>
                  <a:srgbClr val="0B0080"/>
                </a:solidFill>
                <a:effectLst/>
                <a:latin typeface="Arial" panose="020B0604020202020204" pitchFamily="34" charset="0"/>
                <a:ea typeface="Times New Roman" panose="02020603050405020304" pitchFamily="18" charset="0"/>
                <a:hlinkClick r:id="rId72" tooltip="C-Met"/>
              </a:rPr>
              <a:t>C-Met</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3"/>
              </a:rPr>
              <a:t>[2]</a:t>
            </a:r>
            <a:r>
              <a:rPr lang="en-US" sz="1800" u="sng" baseline="30000">
                <a:solidFill>
                  <a:srgbClr val="0B0080"/>
                </a:solidFill>
                <a:effectLst/>
                <a:latin typeface="Arial" panose="020B0604020202020204" pitchFamily="34" charset="0"/>
                <a:ea typeface="Times New Roman" panose="02020603050405020304" pitchFamily="18" charset="0"/>
                <a:hlinkClick r:id="rId93"/>
              </a:rPr>
              <a:t>[7]</a:t>
            </a:r>
            <a:r>
              <a:rPr lang="en-US" sz="1800" u="sng" baseline="30000">
                <a:solidFill>
                  <a:srgbClr val="0B0080"/>
                </a:solidFill>
                <a:effectLst/>
                <a:latin typeface="Arial" panose="020B0604020202020204" pitchFamily="34" charset="0"/>
                <a:ea typeface="Times New Roman" panose="02020603050405020304" pitchFamily="18" charset="0"/>
                <a:hlinkClick r:id="rId94"/>
              </a:rPr>
              <a:t>[8]</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14</a:t>
            </a:fld>
            <a:endParaRPr lang="en-NG"/>
          </a:p>
        </p:txBody>
      </p:sp>
    </p:spTree>
    <p:extLst>
      <p:ext uri="{BB962C8B-B14F-4D97-AF65-F5344CB8AC3E}">
        <p14:creationId xmlns:p14="http://schemas.microsoft.com/office/powerpoint/2010/main" val="140557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CCL11 is a small </a:t>
            </a:r>
            <a:r>
              <a:rPr lang="en-US" sz="1800" u="sng">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belonging to the CC </a:t>
            </a:r>
            <a:r>
              <a:rPr lang="en-US" sz="1800" u="sng">
                <a:solidFill>
                  <a:srgbClr val="0B0080"/>
                </a:solidFill>
                <a:effectLst/>
                <a:latin typeface="Arial" panose="020B0604020202020204" pitchFamily="34" charset="0"/>
                <a:ea typeface="Times New Roman" panose="02020603050405020304" pitchFamily="18" charset="0"/>
                <a:hlinkClick r:id="rId5" tooltip="Chemokine"/>
              </a:rPr>
              <a:t>chemokine</a:t>
            </a:r>
            <a:r>
              <a:rPr lang="en-US" sz="1800">
                <a:solidFill>
                  <a:srgbClr val="252525"/>
                </a:solidFill>
                <a:effectLst/>
                <a:latin typeface="Arial" panose="020B0604020202020204" pitchFamily="34" charset="0"/>
                <a:ea typeface="Times New Roman" panose="02020603050405020304" pitchFamily="18" charset="0"/>
              </a:rPr>
              <a:t> family. CCL11 selectively recruits </a:t>
            </a:r>
            <a:r>
              <a:rPr lang="en-US" sz="1800" u="sng">
                <a:solidFill>
                  <a:srgbClr val="0B0080"/>
                </a:solidFill>
                <a:effectLst/>
                <a:latin typeface="Arial" panose="020B0604020202020204" pitchFamily="34" charset="0"/>
                <a:ea typeface="Times New Roman" panose="02020603050405020304" pitchFamily="18" charset="0"/>
                <a:hlinkClick r:id="rId6" tooltip="Eosinophil"/>
              </a:rPr>
              <a:t>eosinophils</a:t>
            </a:r>
            <a:r>
              <a:rPr lang="en-US" sz="1800">
                <a:solidFill>
                  <a:srgbClr val="252525"/>
                </a:solidFill>
                <a:effectLst/>
                <a:latin typeface="Arial" panose="020B0604020202020204" pitchFamily="34" charset="0"/>
                <a:ea typeface="Times New Roman" panose="02020603050405020304" pitchFamily="18" charset="0"/>
              </a:rPr>
              <a:t> by inducing their </a:t>
            </a:r>
            <a:r>
              <a:rPr lang="en-US" sz="1800" u="sng">
                <a:solidFill>
                  <a:srgbClr val="0B0080"/>
                </a:solidFill>
                <a:effectLst/>
                <a:latin typeface="Arial" panose="020B0604020202020204" pitchFamily="34" charset="0"/>
                <a:ea typeface="Times New Roman" panose="02020603050405020304" pitchFamily="18" charset="0"/>
                <a:hlinkClick r:id="rId7" tooltip="Chemotaxis"/>
              </a:rPr>
              <a:t>chemotaxis</a:t>
            </a:r>
            <a:r>
              <a:rPr lang="en-US" sz="1800">
                <a:solidFill>
                  <a:srgbClr val="252525"/>
                </a:solidFill>
                <a:effectLst/>
                <a:latin typeface="Arial" panose="020B0604020202020204" pitchFamily="34" charset="0"/>
                <a:ea typeface="Times New Roman" panose="02020603050405020304" pitchFamily="18" charset="0"/>
              </a:rPr>
              <a:t>, and therefore, is implicated in </a:t>
            </a:r>
            <a:r>
              <a:rPr lang="en-US" sz="1800" u="sng">
                <a:solidFill>
                  <a:srgbClr val="0B0080"/>
                </a:solidFill>
                <a:effectLst/>
                <a:latin typeface="Arial" panose="020B0604020202020204" pitchFamily="34" charset="0"/>
                <a:ea typeface="Times New Roman" panose="02020603050405020304" pitchFamily="18" charset="0"/>
                <a:hlinkClick r:id="rId8" tooltip="Allergic"/>
              </a:rPr>
              <a:t>allergic</a:t>
            </a:r>
            <a:r>
              <a:rPr lang="en-US" sz="1800">
                <a:solidFill>
                  <a:srgbClr val="252525"/>
                </a:solidFill>
                <a:effectLst/>
                <a:latin typeface="Arial" panose="020B0604020202020204" pitchFamily="34" charset="0"/>
                <a:ea typeface="Times New Roman" panose="02020603050405020304" pitchFamily="18" charset="0"/>
              </a:rPr>
              <a:t> responses.</a:t>
            </a:r>
            <a:r>
              <a:rPr lang="en-US" sz="1800" u="sng" baseline="30000">
                <a:solidFill>
                  <a:srgbClr val="0B0080"/>
                </a:solidFill>
                <a:effectLst/>
                <a:latin typeface="Arial" panose="020B0604020202020204" pitchFamily="34" charset="0"/>
                <a:ea typeface="Times New Roman" panose="02020603050405020304" pitchFamily="18" charset="0"/>
                <a:hlinkClick r:id="rId9"/>
              </a:rPr>
              <a:t>[3]</a:t>
            </a:r>
            <a:r>
              <a:rPr lang="en-US" sz="1800" u="sng" baseline="30000">
                <a:solidFill>
                  <a:srgbClr val="0B0080"/>
                </a:solidFill>
                <a:effectLst/>
                <a:latin typeface="Arial" panose="020B0604020202020204" pitchFamily="34" charset="0"/>
                <a:ea typeface="Times New Roman" panose="02020603050405020304" pitchFamily="18" charset="0"/>
                <a:hlinkClick r:id="rId10"/>
              </a:rPr>
              <a:t>[4]</a:t>
            </a:r>
            <a:r>
              <a:rPr lang="en-US" sz="1800" u="sng" baseline="30000">
                <a:solidFill>
                  <a:srgbClr val="0B0080"/>
                </a:solidFill>
                <a:effectLst/>
                <a:latin typeface="Arial" panose="020B0604020202020204" pitchFamily="34" charset="0"/>
                <a:ea typeface="Times New Roman" panose="02020603050405020304" pitchFamily="18" charset="0"/>
                <a:hlinkClick r:id="rId11"/>
              </a:rPr>
              <a:t>[5]</a:t>
            </a:r>
            <a:r>
              <a:rPr lang="en-US" sz="1800">
                <a:solidFill>
                  <a:srgbClr val="252525"/>
                </a:solidFill>
                <a:effectLst/>
                <a:latin typeface="Arial" panose="020B0604020202020204" pitchFamily="34" charset="0"/>
                <a:ea typeface="Times New Roman" panose="02020603050405020304" pitchFamily="18" charset="0"/>
              </a:rPr>
              <a:t> The effects of CCL11 are mediated by its binding to a G-protein-linked receptor known as a </a:t>
            </a:r>
            <a:r>
              <a:rPr lang="en-US" sz="1800" u="sng">
                <a:solidFill>
                  <a:srgbClr val="0B0080"/>
                </a:solidFill>
                <a:effectLst/>
                <a:latin typeface="Arial" panose="020B0604020202020204" pitchFamily="34" charset="0"/>
                <a:ea typeface="Times New Roman" panose="02020603050405020304" pitchFamily="18" charset="0"/>
                <a:hlinkClick r:id="rId12"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rPr>
              <a:t>. Chemokine receptors for which CCL11 is a </a:t>
            </a:r>
            <a:r>
              <a:rPr lang="en-US" sz="1800" u="sng">
                <a:solidFill>
                  <a:srgbClr val="0B0080"/>
                </a:solidFill>
                <a:effectLst/>
                <a:latin typeface="Arial" panose="020B0604020202020204" pitchFamily="34" charset="0"/>
                <a:ea typeface="Times New Roman" panose="02020603050405020304" pitchFamily="18" charset="0"/>
                <a:hlinkClick r:id="rId13" tooltip="Ligand"/>
              </a:rPr>
              <a:t>ligand</a:t>
            </a:r>
            <a:r>
              <a:rPr lang="en-US" sz="1800">
                <a:solidFill>
                  <a:srgbClr val="252525"/>
                </a:solidFill>
                <a:effectLst/>
                <a:latin typeface="Arial" panose="020B0604020202020204" pitchFamily="34" charset="0"/>
                <a:ea typeface="Times New Roman" panose="02020603050405020304" pitchFamily="18" charset="0"/>
              </a:rPr>
              <a:t> include </a:t>
            </a:r>
            <a:r>
              <a:rPr lang="en-US" sz="1800" u="sng">
                <a:solidFill>
                  <a:srgbClr val="0B0080"/>
                </a:solidFill>
                <a:effectLst/>
                <a:latin typeface="Arial" panose="020B0604020202020204" pitchFamily="34" charset="0"/>
                <a:ea typeface="Times New Roman" panose="02020603050405020304" pitchFamily="18" charset="0"/>
                <a:hlinkClick r:id="rId14" tooltip="CC chemokine receptors"/>
              </a:rPr>
              <a:t>CCR2</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[6]</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6" tooltip="CC chemokine receptors"/>
              </a:rPr>
              <a:t>CCR3</a:t>
            </a:r>
            <a:r>
              <a:rPr lang="en-US" sz="1800" u="sng" baseline="30000">
                <a:solidFill>
                  <a:srgbClr val="0B0080"/>
                </a:solidFill>
                <a:effectLst/>
                <a:latin typeface="Arial" panose="020B0604020202020204" pitchFamily="34" charset="0"/>
                <a:ea typeface="Times New Roman" panose="02020603050405020304" pitchFamily="18" charset="0"/>
                <a:hlinkClick r:id="rId17"/>
              </a:rPr>
              <a:t>[1]</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8" tooltip="CC chemokine receptors"/>
              </a:rPr>
              <a:t>CCR5</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5"/>
              </a:rPr>
              <a:t>[6]</a:t>
            </a:r>
            <a:r>
              <a:rPr lang="en-US" sz="1800">
                <a:solidFill>
                  <a:srgbClr val="252525"/>
                </a:solidFill>
                <a:effectLst/>
                <a:latin typeface="Arial" panose="020B0604020202020204" pitchFamily="34" charset="0"/>
                <a:ea typeface="Times New Roman" panose="02020603050405020304" pitchFamily="18" charset="0"/>
              </a:rPr>
              <a:t> However, it has been found that eotaxin-1 (CCL11) has high degree selectivity for its receptor, such that they are inactive on </a:t>
            </a:r>
            <a:r>
              <a:rPr lang="en-US" sz="1800" u="sng">
                <a:solidFill>
                  <a:srgbClr val="0B0080"/>
                </a:solidFill>
                <a:effectLst/>
                <a:latin typeface="Arial" panose="020B0604020202020204" pitchFamily="34" charset="0"/>
                <a:ea typeface="Times New Roman" panose="02020603050405020304" pitchFamily="18" charset="0"/>
                <a:hlinkClick r:id="rId19" tooltip="Neutrophil"/>
              </a:rPr>
              <a:t>neutrophils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0" tooltip="Monocyte"/>
              </a:rPr>
              <a:t>monocytes</a:t>
            </a:r>
            <a:r>
              <a:rPr lang="en-US" sz="1800">
                <a:solidFill>
                  <a:srgbClr val="252525"/>
                </a:solidFill>
                <a:effectLst/>
                <a:latin typeface="Arial" panose="020B0604020202020204" pitchFamily="34" charset="0"/>
                <a:ea typeface="Times New Roman" panose="02020603050405020304" pitchFamily="18" charset="0"/>
              </a:rPr>
              <a:t>, which do not express CCR3.</a:t>
            </a:r>
            <a:r>
              <a:rPr lang="en-US" sz="1800" u="sng" baseline="30000">
                <a:solidFill>
                  <a:srgbClr val="0B0080"/>
                </a:solidFill>
                <a:effectLst/>
                <a:latin typeface="Arial" panose="020B0604020202020204" pitchFamily="34" charset="0"/>
                <a:ea typeface="Times New Roman" panose="02020603050405020304" pitchFamily="18" charset="0"/>
                <a:hlinkClick r:id="rId21"/>
              </a:rPr>
              <a:t>[7]</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2"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Increased CCL11 levels in blood plasma are associated with aging in mice and humans.</a:t>
            </a:r>
            <a:r>
              <a:rPr lang="en-US" sz="1800" u="sng" baseline="30000">
                <a:solidFill>
                  <a:srgbClr val="0B0080"/>
                </a:solidFill>
                <a:effectLst/>
                <a:latin typeface="Arial" panose="020B0604020202020204" pitchFamily="34" charset="0"/>
                <a:ea typeface="Times New Roman" panose="02020603050405020304" pitchFamily="18" charset="0"/>
                <a:hlinkClick r:id="rId23"/>
              </a:rPr>
              <a:t>[8]</a:t>
            </a:r>
            <a:r>
              <a:rPr lang="en-US" sz="1800">
                <a:solidFill>
                  <a:srgbClr val="252525"/>
                </a:solidFill>
                <a:effectLst/>
                <a:latin typeface="Arial" panose="020B0604020202020204" pitchFamily="34" charset="0"/>
                <a:ea typeface="Times New Roman" panose="02020603050405020304" pitchFamily="18" charset="0"/>
              </a:rPr>
              <a:t> Additionally, it has been demonstrated that exposing young mice to CCL11 or the blood plasma of older mice decreases their </a:t>
            </a:r>
            <a:r>
              <a:rPr lang="en-US" sz="1800" u="sng">
                <a:solidFill>
                  <a:srgbClr val="0B0080"/>
                </a:solidFill>
                <a:effectLst/>
                <a:latin typeface="Arial" panose="020B0604020202020204" pitchFamily="34" charset="0"/>
                <a:ea typeface="Times New Roman" panose="02020603050405020304" pitchFamily="18" charset="0"/>
                <a:hlinkClick r:id="rId24" tooltip="Neurogenesis"/>
              </a:rPr>
              <a:t>neurogenesis</a:t>
            </a:r>
            <a:r>
              <a:rPr lang="en-US" sz="1800">
                <a:solidFill>
                  <a:srgbClr val="252525"/>
                </a:solidFill>
                <a:effectLst/>
                <a:latin typeface="Arial" panose="020B0604020202020204" pitchFamily="34" charset="0"/>
                <a:ea typeface="Times New Roman" panose="02020603050405020304" pitchFamily="18" charset="0"/>
              </a:rPr>
              <a:t> and cognitive performance on </a:t>
            </a:r>
            <a:r>
              <a:rPr lang="en-US" sz="1800" err="1">
                <a:solidFill>
                  <a:srgbClr val="252525"/>
                </a:solidFill>
                <a:effectLst/>
                <a:latin typeface="Arial" panose="020B0604020202020204" pitchFamily="34" charset="0"/>
                <a:ea typeface="Times New Roman" panose="02020603050405020304" pitchFamily="18" charset="0"/>
              </a:rPr>
              <a:t>behavioural</a:t>
            </a:r>
            <a:r>
              <a:rPr lang="en-US" sz="1800">
                <a:solidFill>
                  <a:srgbClr val="252525"/>
                </a:solidFill>
                <a:effectLst/>
                <a:latin typeface="Arial" panose="020B0604020202020204" pitchFamily="34" charset="0"/>
                <a:ea typeface="Times New Roman" panose="02020603050405020304" pitchFamily="18" charset="0"/>
              </a:rPr>
              <a:t> tasks thought to be dependent on neurogenesis in the </a:t>
            </a:r>
            <a:r>
              <a:rPr lang="en-US" sz="1800" u="sng">
                <a:solidFill>
                  <a:srgbClr val="0B0080"/>
                </a:solidFill>
                <a:effectLst/>
                <a:latin typeface="Arial" panose="020B0604020202020204" pitchFamily="34" charset="0"/>
                <a:ea typeface="Times New Roman" panose="02020603050405020304" pitchFamily="18" charset="0"/>
                <a:hlinkClick r:id="rId25" tooltip="Hippocampus"/>
              </a:rPr>
              <a:t>hippocampus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3"/>
              </a:rPr>
              <a:t>[8]</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Higher plasma concentrations of CCL11 has been found in </a:t>
            </a:r>
            <a:r>
              <a:rPr lang="en-US" sz="1800" u="sng">
                <a:solidFill>
                  <a:srgbClr val="0B0080"/>
                </a:solidFill>
                <a:effectLst/>
                <a:latin typeface="Arial" panose="020B0604020202020204" pitchFamily="34" charset="0"/>
                <a:ea typeface="Times New Roman" panose="02020603050405020304" pitchFamily="18" charset="0"/>
                <a:hlinkClick r:id="rId26" tooltip="Cannabis"/>
              </a:rPr>
              <a:t>cannabis</a:t>
            </a:r>
            <a:r>
              <a:rPr lang="en-US" sz="1800">
                <a:solidFill>
                  <a:srgbClr val="252525"/>
                </a:solidFill>
                <a:effectLst/>
                <a:latin typeface="Arial" panose="020B0604020202020204" pitchFamily="34" charset="0"/>
                <a:ea typeface="Times New Roman" panose="02020603050405020304" pitchFamily="18" charset="0"/>
              </a:rPr>
              <a:t> users versus past users and those who had never used. CCL11 has been found in higher concentrations in people suffering from schizophrenia as well, and cannabis is a known trigger of </a:t>
            </a:r>
            <a:r>
              <a:rPr lang="en-US" sz="1800" u="sng">
                <a:solidFill>
                  <a:srgbClr val="0B0080"/>
                </a:solidFill>
                <a:effectLst/>
                <a:latin typeface="Arial" panose="020B0604020202020204" pitchFamily="34" charset="0"/>
                <a:ea typeface="Times New Roman" panose="02020603050405020304" pitchFamily="18" charset="0"/>
                <a:hlinkClick r:id="rId27" tooltip="Schizophrenia"/>
              </a:rPr>
              <a:t>schizophrenia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28"/>
              </a:rPr>
              <a:t>[9]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1">
                <a:solidFill>
                  <a:srgbClr val="252525"/>
                </a:solidFill>
                <a:effectLst/>
                <a:latin typeface="Arial" panose="020B0604020202020204" pitchFamily="34" charset="0"/>
                <a:ea typeface="Times New Roman" panose="02020603050405020304" pitchFamily="18" charset="0"/>
              </a:rPr>
              <a:t>Chemokine (C-C motif) ligand 24</a:t>
            </a:r>
            <a:r>
              <a:rPr lang="en-US" sz="1800">
                <a:solidFill>
                  <a:srgbClr val="252525"/>
                </a:solidFill>
                <a:effectLst/>
                <a:latin typeface="Arial" panose="020B0604020202020204" pitchFamily="34" charset="0"/>
                <a:ea typeface="Times New Roman" panose="02020603050405020304" pitchFamily="18" charset="0"/>
              </a:rPr>
              <a:t> (CCL24) also known as myeloid progenitor inhibitory factor 2 (MPIF-2) or eosinophil chemotactic protein 2 (eotaxin-2) is a </a:t>
            </a:r>
            <a:r>
              <a:rPr lang="en-US" sz="1800" u="sng">
                <a:solidFill>
                  <a:srgbClr val="0B0080"/>
                </a:solidFill>
                <a:effectLst/>
                <a:latin typeface="Arial" panose="020B0604020202020204" pitchFamily="34" charset="0"/>
                <a:ea typeface="Times New Roman" panose="02020603050405020304" pitchFamily="18" charset="0"/>
                <a:hlinkClick r:id="rId29" tooltip="Protein"/>
              </a:rPr>
              <a:t>protein</a:t>
            </a:r>
            <a:r>
              <a:rPr lang="en-US" sz="1800">
                <a:solidFill>
                  <a:srgbClr val="252525"/>
                </a:solidFill>
                <a:effectLst/>
                <a:latin typeface="Arial" panose="020B0604020202020204" pitchFamily="34" charset="0"/>
                <a:ea typeface="Times New Roman" panose="02020603050405020304" pitchFamily="18" charset="0"/>
              </a:rPr>
              <a:t> that in humans is encoded by the </a:t>
            </a:r>
            <a:r>
              <a:rPr lang="en-US" sz="1800" i="1">
                <a:solidFill>
                  <a:srgbClr val="252525"/>
                </a:solidFill>
                <a:effectLst/>
                <a:latin typeface="Arial" panose="020B0604020202020204" pitchFamily="34" charset="0"/>
                <a:ea typeface="Times New Roman" panose="02020603050405020304" pitchFamily="18" charset="0"/>
              </a:rPr>
              <a:t>CCL24</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0" tooltip="Gene"/>
              </a:rPr>
              <a:t>gene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1"/>
              </a:rPr>
              <a:t>[1]</a:t>
            </a:r>
            <a:r>
              <a:rPr lang="en-US" sz="1800">
                <a:solidFill>
                  <a:srgbClr val="252525"/>
                </a:solidFill>
                <a:effectLst/>
                <a:latin typeface="Arial" panose="020B0604020202020204" pitchFamily="34" charset="0"/>
                <a:ea typeface="Times New Roman" panose="02020603050405020304" pitchFamily="18" charset="0"/>
              </a:rPr>
              <a:t> This gene is located on human </a:t>
            </a:r>
            <a:r>
              <a:rPr lang="en-US" sz="1800" u="sng">
                <a:solidFill>
                  <a:srgbClr val="0B0080"/>
                </a:solidFill>
                <a:effectLst/>
                <a:latin typeface="Arial" panose="020B0604020202020204" pitchFamily="34" charset="0"/>
                <a:ea typeface="Times New Roman" panose="02020603050405020304" pitchFamily="18" charset="0"/>
                <a:hlinkClick r:id="rId32" tooltip="Chromosome 7"/>
              </a:rPr>
              <a:t>chromosome 7</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3"/>
              </a:rPr>
              <a:t>[2]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aseline="300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a:solidFill>
                  <a:srgbClr val="000000"/>
                </a:solidFill>
                <a:effectLst/>
                <a:latin typeface="Georgia" panose="02040502050405020303" pitchFamily="18" charset="0"/>
                <a:ea typeface="Times New Roman" panose="02020603050405020304" pitchFamily="18" charset="0"/>
              </a:rPr>
              <a:t>CCL24  EOTAXIN2</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4"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CCL24 is a small </a:t>
            </a:r>
            <a:r>
              <a:rPr lang="en-US" sz="1800" u="sng">
                <a:solidFill>
                  <a:srgbClr val="0B0080"/>
                </a:solidFill>
                <a:effectLst/>
                <a:latin typeface="Arial" panose="020B0604020202020204" pitchFamily="34" charset="0"/>
                <a:ea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rPr>
              <a:t> belonging to the CC </a:t>
            </a:r>
            <a:r>
              <a:rPr lang="en-US" sz="1800" u="sng">
                <a:solidFill>
                  <a:srgbClr val="0B0080"/>
                </a:solidFill>
                <a:effectLst/>
                <a:latin typeface="Arial" panose="020B0604020202020204" pitchFamily="34" charset="0"/>
                <a:ea typeface="Times New Roman" panose="02020603050405020304" pitchFamily="18" charset="0"/>
                <a:hlinkClick r:id="rId5" tooltip="Chemokine"/>
              </a:rPr>
              <a:t>chemokine</a:t>
            </a:r>
            <a:r>
              <a:rPr lang="en-US" sz="1800">
                <a:solidFill>
                  <a:srgbClr val="252525"/>
                </a:solidFill>
                <a:effectLst/>
                <a:latin typeface="Arial" panose="020B0604020202020204" pitchFamily="34" charset="0"/>
                <a:ea typeface="Times New Roman" panose="02020603050405020304" pitchFamily="18" charset="0"/>
              </a:rPr>
              <a:t> family. CCL24 interacts with </a:t>
            </a:r>
            <a:r>
              <a:rPr lang="en-US" sz="1800" u="sng">
                <a:solidFill>
                  <a:srgbClr val="0B0080"/>
                </a:solidFill>
                <a:effectLst/>
                <a:latin typeface="Arial" panose="020B0604020202020204" pitchFamily="34" charset="0"/>
                <a:ea typeface="Times New Roman" panose="02020603050405020304" pitchFamily="18" charset="0"/>
                <a:hlinkClick r:id="rId12"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16" tooltip="CC chemokine receptors"/>
              </a:rPr>
              <a:t>CCR3</a:t>
            </a:r>
            <a:r>
              <a:rPr lang="en-US" sz="1800">
                <a:solidFill>
                  <a:srgbClr val="252525"/>
                </a:solidFill>
                <a:effectLst/>
                <a:latin typeface="Arial" panose="020B0604020202020204" pitchFamily="34" charset="0"/>
                <a:ea typeface="Times New Roman" panose="02020603050405020304" pitchFamily="18" charset="0"/>
              </a:rPr>
              <a:t> to induce </a:t>
            </a:r>
            <a:r>
              <a:rPr lang="en-US" sz="1800" u="sng">
                <a:solidFill>
                  <a:srgbClr val="0B0080"/>
                </a:solidFill>
                <a:effectLst/>
                <a:latin typeface="Arial" panose="020B0604020202020204" pitchFamily="34" charset="0"/>
                <a:ea typeface="Times New Roman" panose="02020603050405020304" pitchFamily="18" charset="0"/>
                <a:hlinkClick r:id="rId7" tooltip="Chemotaxis"/>
              </a:rPr>
              <a:t>chemotaxis</a:t>
            </a:r>
            <a:r>
              <a:rPr lang="en-US" sz="1800">
                <a:solidFill>
                  <a:srgbClr val="252525"/>
                </a:solidFill>
                <a:effectLst/>
                <a:latin typeface="Arial" panose="020B0604020202020204" pitchFamily="34" charset="0"/>
                <a:ea typeface="Times New Roman" panose="02020603050405020304" pitchFamily="18" charset="0"/>
              </a:rPr>
              <a:t> in </a:t>
            </a:r>
            <a:r>
              <a:rPr lang="en-US" sz="1800" u="sng">
                <a:solidFill>
                  <a:srgbClr val="0B0080"/>
                </a:solidFill>
                <a:effectLst/>
                <a:latin typeface="Arial" panose="020B0604020202020204" pitchFamily="34" charset="0"/>
                <a:ea typeface="Times New Roman" panose="02020603050405020304" pitchFamily="18" charset="0"/>
                <a:hlinkClick r:id="rId6" tooltip="Eosinophil"/>
              </a:rPr>
              <a:t>eosinophils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5"/>
              </a:rPr>
              <a:t>[3]</a:t>
            </a:r>
            <a:r>
              <a:rPr lang="en-US" sz="1800">
                <a:solidFill>
                  <a:srgbClr val="252525"/>
                </a:solidFill>
                <a:effectLst/>
                <a:latin typeface="Arial" panose="020B0604020202020204" pitchFamily="34" charset="0"/>
                <a:ea typeface="Times New Roman" panose="02020603050405020304" pitchFamily="18" charset="0"/>
              </a:rPr>
              <a:t> This chemokine is also strongly chemotactic for resting T </a:t>
            </a:r>
            <a:r>
              <a:rPr lang="en-US" sz="1800" u="sng">
                <a:solidFill>
                  <a:srgbClr val="0B0080"/>
                </a:solidFill>
                <a:effectLst/>
                <a:latin typeface="Arial" panose="020B0604020202020204" pitchFamily="34" charset="0"/>
                <a:ea typeface="Times New Roman" panose="02020603050405020304" pitchFamily="18" charset="0"/>
                <a:hlinkClick r:id="rId36" tooltip="Lymphocyte"/>
              </a:rPr>
              <a:t>lymphocytes</a:t>
            </a:r>
            <a:r>
              <a:rPr lang="en-US" sz="1800">
                <a:solidFill>
                  <a:srgbClr val="252525"/>
                </a:solidFill>
                <a:effectLst/>
                <a:latin typeface="Arial" panose="020B0604020202020204" pitchFamily="34" charset="0"/>
                <a:ea typeface="Times New Roman" panose="02020603050405020304" pitchFamily="18" charset="0"/>
              </a:rPr>
              <a:t> and slightly chemotactic for </a:t>
            </a:r>
            <a:r>
              <a:rPr lang="en-US" sz="1800" u="sng">
                <a:solidFill>
                  <a:srgbClr val="0B0080"/>
                </a:solidFill>
                <a:effectLst/>
                <a:latin typeface="Arial" panose="020B0604020202020204" pitchFamily="34" charset="0"/>
                <a:ea typeface="Times New Roman" panose="02020603050405020304" pitchFamily="18" charset="0"/>
                <a:hlinkClick r:id="rId19" tooltip="Neutrophil"/>
              </a:rPr>
              <a:t>neutrophils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1"/>
              </a:rPr>
              <a:t>[1]</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7"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Elevated levels of eotaxin-2 has been seen in patients with </a:t>
            </a:r>
            <a:r>
              <a:rPr lang="en-US" sz="1800" u="sng">
                <a:solidFill>
                  <a:srgbClr val="0B0080"/>
                </a:solidFill>
                <a:effectLst/>
                <a:latin typeface="Arial" panose="020B0604020202020204" pitchFamily="34" charset="0"/>
                <a:ea typeface="Times New Roman" panose="02020603050405020304" pitchFamily="18" charset="0"/>
                <a:hlinkClick r:id="rId38" tooltip="Aspirin-induced asthma"/>
              </a:rPr>
              <a:t>aspirin-exacerbated respiratory disease</a:t>
            </a:r>
            <a:r>
              <a:rPr lang="en-US" sz="1800">
                <a:solidFill>
                  <a:srgbClr val="252525"/>
                </a:solidFill>
                <a:effectLst/>
                <a:latin typeface="Arial" panose="020B0604020202020204" pitchFamily="34" charset="0"/>
                <a:ea typeface="Times New Roman" panose="02020603050405020304" pitchFamily="18" charset="0"/>
              </a:rPr>
              <a:t> (AERD), such as asthma. People with lower plasma levels of eotaxin-2 have not been showing tendency to develop aspirin inducible asthma.</a:t>
            </a:r>
            <a:r>
              <a:rPr lang="en-US" sz="1800" u="sng" baseline="30000">
                <a:solidFill>
                  <a:srgbClr val="0B0080"/>
                </a:solidFill>
                <a:effectLst/>
                <a:latin typeface="Arial" panose="020B0604020202020204" pitchFamily="34" charset="0"/>
                <a:ea typeface="Times New Roman" panose="02020603050405020304" pitchFamily="18" charset="0"/>
                <a:hlinkClick r:id="rId39"/>
              </a:rPr>
              <a:t>[4]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aseline="300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a:solidFill>
                  <a:srgbClr val="000000"/>
                </a:solidFill>
                <a:effectLst/>
                <a:latin typeface="Georgia" panose="02040502050405020303" pitchFamily="18" charset="0"/>
                <a:ea typeface="Times New Roman" panose="02020603050405020304" pitchFamily="18" charset="0"/>
              </a:rPr>
              <a:t>EOTAXIN3</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b="1">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Chemokine (C-C motif) ligand 26</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(CCL26) is a small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belonging to the CC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 tooltip="Chemokine"/>
              </a:rPr>
              <a:t>chemokine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family that is also called Eotaxin-3, Macrophage inflammatory protein 4-alpha (MIP-4-alpha), Thymic stroma chemokine-1 (TSC-1), and IMAC. It is expressed by several tissues including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0" tooltip="Heart"/>
              </a:rPr>
              <a:t>heart</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1" tooltip="Lung"/>
              </a:rPr>
              <a:t>lung</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2" tooltip="Ovary"/>
              </a:rPr>
              <a:t>ovary</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in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3" tooltip="Endothelial cell"/>
              </a:rPr>
              <a:t>endothelial cells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that have been stimulated with the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 tooltip="Cytokine"/>
              </a:rPr>
              <a:t>cytokine</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4" tooltip="Interleukin 4"/>
              </a:rPr>
              <a:t>interleukin 4</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5"/>
              </a:rPr>
              <a:t>[1]</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6"/>
              </a:rPr>
              <a:t>[2]</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CCL26 is chemotactic for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6" tooltip="Eosinophil"/>
              </a:rPr>
              <a:t>eosinophils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7" tooltip="Basophil"/>
              </a:rPr>
              <a:t>basophils</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and elicits its effects by binding to the cell surface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2" tooltip="Chemokine receptor"/>
              </a:rPr>
              <a:t>chemokine receptor</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16" tooltip="CC chemokine receptors"/>
              </a:rPr>
              <a:t>CCR3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8"/>
              </a:rPr>
              <a:t>[3]</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 This gene for chemokine is located on human </a:t>
            </a:r>
            <a:r>
              <a:rPr lang="en-US" sz="180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32" tooltip="Chromosome 7"/>
              </a:rPr>
              <a:t>chromosome 7</a:t>
            </a:r>
            <a:r>
              <a:rPr lang="en-US" sz="180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49"/>
              </a:rPr>
              <a:t>[4]</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 </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15</a:t>
            </a:fld>
            <a:endParaRPr lang="en-NG"/>
          </a:p>
        </p:txBody>
      </p:sp>
    </p:spTree>
    <p:extLst>
      <p:ext uri="{BB962C8B-B14F-4D97-AF65-F5344CB8AC3E}">
        <p14:creationId xmlns:p14="http://schemas.microsoft.com/office/powerpoint/2010/main" val="378373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VEGF</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Vascular endothelial growth factor</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b="1">
                <a:solidFill>
                  <a:srgbClr val="252525"/>
                </a:solidFill>
                <a:effectLst/>
                <a:latin typeface="Arial" panose="020B0604020202020204" pitchFamily="34" charset="0"/>
                <a:ea typeface="Times New Roman" panose="02020603050405020304" pitchFamily="18" charset="0"/>
              </a:rPr>
              <a:t>Vascular endothelial growth factor</a:t>
            </a:r>
            <a:r>
              <a:rPr lang="en-US" sz="1800">
                <a:solidFill>
                  <a:srgbClr val="252525"/>
                </a:solidFill>
                <a:effectLst/>
                <a:latin typeface="Arial" panose="020B0604020202020204" pitchFamily="34" charset="0"/>
                <a:ea typeface="Times New Roman" panose="02020603050405020304" pitchFamily="18" charset="0"/>
              </a:rPr>
              <a:t> (</a:t>
            </a:r>
            <a:r>
              <a:rPr lang="en-US" sz="1800" b="1">
                <a:solidFill>
                  <a:srgbClr val="252525"/>
                </a:solidFill>
                <a:effectLst/>
                <a:latin typeface="Arial" panose="020B0604020202020204" pitchFamily="34" charset="0"/>
                <a:ea typeface="Times New Roman" panose="02020603050405020304" pitchFamily="18" charset="0"/>
              </a:rPr>
              <a:t>VEGF</a:t>
            </a:r>
            <a:r>
              <a:rPr lang="en-US" sz="1800">
                <a:solidFill>
                  <a:srgbClr val="252525"/>
                </a:solidFill>
                <a:effectLst/>
                <a:latin typeface="Arial" panose="020B0604020202020204" pitchFamily="34" charset="0"/>
                <a:ea typeface="Times New Roman" panose="02020603050405020304" pitchFamily="18" charset="0"/>
              </a:rPr>
              <a:t>) is a signal protein produced by cells that stimulates </a:t>
            </a:r>
            <a:r>
              <a:rPr lang="en-US" sz="1800" err="1">
                <a:solidFill>
                  <a:srgbClr val="252525"/>
                </a:solidFill>
                <a:effectLst/>
                <a:latin typeface="Arial" panose="020B0604020202020204" pitchFamily="34" charset="0"/>
                <a:ea typeface="Times New Roman" panose="02020603050405020304" pitchFamily="18" charset="0"/>
              </a:rPr>
              <a:t>vasculogenesis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 tooltip="Angiogenesis"/>
              </a:rPr>
              <a:t>angiogenesis</a:t>
            </a:r>
            <a:r>
              <a:rPr lang="en-US" sz="1800">
                <a:solidFill>
                  <a:srgbClr val="252525"/>
                </a:solidFill>
                <a:effectLst/>
                <a:latin typeface="Arial" panose="020B0604020202020204" pitchFamily="34" charset="0"/>
                <a:ea typeface="Times New Roman" panose="02020603050405020304" pitchFamily="18" charset="0"/>
              </a:rPr>
              <a:t>. It is part of the system that restores the oxygen supply to tissues when blood circulation is inadequate. Serum concentration of VEGF is high in </a:t>
            </a:r>
            <a:r>
              <a:rPr lang="en-US" sz="1800" u="sng">
                <a:solidFill>
                  <a:srgbClr val="0B0080"/>
                </a:solidFill>
                <a:effectLst/>
                <a:latin typeface="Arial" panose="020B0604020202020204" pitchFamily="34" charset="0"/>
                <a:ea typeface="Times New Roman" panose="02020603050405020304" pitchFamily="18" charset="0"/>
                <a:hlinkClick r:id="rId4" tooltip="Bronchial asthma"/>
              </a:rPr>
              <a:t>bronchial asthma</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5" tooltip="Diabetes mellitus"/>
              </a:rPr>
              <a:t>diabetes mellitus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6"/>
              </a:rPr>
              <a:t>[1]</a:t>
            </a:r>
            <a:r>
              <a:rPr lang="en-US" sz="1800">
                <a:solidFill>
                  <a:srgbClr val="252525"/>
                </a:solidFill>
                <a:effectLst/>
                <a:latin typeface="Arial" panose="020B0604020202020204" pitchFamily="34" charset="0"/>
                <a:ea typeface="Times New Roman" panose="02020603050405020304" pitchFamily="18" charset="0"/>
              </a:rPr>
              <a:t> VEGF's normal function is to create new blood vessels during </a:t>
            </a:r>
            <a:r>
              <a:rPr lang="en-US" sz="1800" u="sng">
                <a:solidFill>
                  <a:srgbClr val="0B0080"/>
                </a:solidFill>
                <a:effectLst/>
                <a:latin typeface="Arial" panose="020B0604020202020204" pitchFamily="34" charset="0"/>
                <a:ea typeface="Times New Roman" panose="02020603050405020304" pitchFamily="18" charset="0"/>
                <a:hlinkClick r:id="rId7" tooltip="Embryonic development"/>
              </a:rPr>
              <a:t>embryonic development</a:t>
            </a:r>
            <a:r>
              <a:rPr lang="en-US" sz="1800">
                <a:solidFill>
                  <a:srgbClr val="252525"/>
                </a:solidFill>
                <a:effectLst/>
                <a:latin typeface="Arial" panose="020B0604020202020204" pitchFamily="34" charset="0"/>
                <a:ea typeface="Times New Roman" panose="02020603050405020304" pitchFamily="18" charset="0"/>
              </a:rPr>
              <a:t>, new blood vessels after injury, muscle following exercise, and new vessels (</a:t>
            </a:r>
            <a:r>
              <a:rPr lang="en-US" sz="1800" u="sng">
                <a:solidFill>
                  <a:srgbClr val="0B0080"/>
                </a:solidFill>
                <a:effectLst/>
                <a:latin typeface="Arial" panose="020B0604020202020204" pitchFamily="34" charset="0"/>
                <a:ea typeface="Times New Roman" panose="02020603050405020304" pitchFamily="18" charset="0"/>
                <a:hlinkClick r:id="rId8" tooltip="Collateral circulation"/>
              </a:rPr>
              <a:t>collateral circulation</a:t>
            </a:r>
            <a:r>
              <a:rPr lang="en-US" sz="1800">
                <a:solidFill>
                  <a:srgbClr val="252525"/>
                </a:solidFill>
                <a:effectLst/>
                <a:latin typeface="Arial" panose="020B0604020202020204" pitchFamily="34" charset="0"/>
                <a:ea typeface="Times New Roman" panose="02020603050405020304" pitchFamily="18" charset="0"/>
              </a:rPr>
              <a:t>) to bypass blocked vessels.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When VEGF is overexpressed, it can contribute to disease. Solid cancers cannot grow beyond a limited size without an adequate blood supply; cancers that can express VEGF are able to grow and metastasize. Overexpression of VEGF can cause vascular disease in the </a:t>
            </a:r>
            <a:r>
              <a:rPr lang="en-US" sz="1800" u="sng">
                <a:solidFill>
                  <a:srgbClr val="0B0080"/>
                </a:solidFill>
                <a:effectLst/>
                <a:latin typeface="Arial" panose="020B0604020202020204" pitchFamily="34" charset="0"/>
                <a:ea typeface="Times New Roman" panose="02020603050405020304" pitchFamily="18" charset="0"/>
                <a:hlinkClick r:id="rId9" tooltip="Retina"/>
              </a:rPr>
              <a:t>retina</a:t>
            </a:r>
            <a:r>
              <a:rPr lang="en-US" sz="1800">
                <a:solidFill>
                  <a:srgbClr val="252525"/>
                </a:solidFill>
                <a:effectLst/>
                <a:latin typeface="Arial" panose="020B0604020202020204" pitchFamily="34" charset="0"/>
                <a:ea typeface="Times New Roman" panose="02020603050405020304" pitchFamily="18" charset="0"/>
              </a:rPr>
              <a:t> of the eye and other parts of the body. Drugs such as </a:t>
            </a:r>
            <a:r>
              <a:rPr lang="en-US" sz="1800" u="sng">
                <a:solidFill>
                  <a:srgbClr val="0B0080"/>
                </a:solidFill>
                <a:effectLst/>
                <a:latin typeface="Arial" panose="020B0604020202020204" pitchFamily="34" charset="0"/>
                <a:ea typeface="Times New Roman" panose="02020603050405020304" pitchFamily="18" charset="0"/>
                <a:hlinkClick r:id="rId10" tooltip="Bevacizumab"/>
              </a:rPr>
              <a:t>bevacizumab</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1" tooltip="Ranibizumab"/>
              </a:rPr>
              <a:t>Ranibizumab</a:t>
            </a:r>
            <a:r>
              <a:rPr lang="en-US" sz="1800">
                <a:solidFill>
                  <a:srgbClr val="252525"/>
                </a:solidFill>
                <a:effectLst/>
                <a:latin typeface="Arial" panose="020B0604020202020204" pitchFamily="34" charset="0"/>
                <a:ea typeface="Times New Roman" panose="02020603050405020304" pitchFamily="18" charset="0"/>
              </a:rPr>
              <a:t> can inhibit VEGF and control or slow those diseases.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VEGF is a sub-family of </a:t>
            </a:r>
            <a:r>
              <a:rPr lang="en-US" sz="1800" u="sng">
                <a:solidFill>
                  <a:srgbClr val="0B0080"/>
                </a:solidFill>
                <a:effectLst/>
                <a:latin typeface="Arial" panose="020B0604020202020204" pitchFamily="34" charset="0"/>
                <a:ea typeface="Times New Roman" panose="02020603050405020304" pitchFamily="18" charset="0"/>
                <a:hlinkClick r:id="rId12" tooltip="Growth factors"/>
              </a:rPr>
              <a:t>growth factors</a:t>
            </a:r>
            <a:r>
              <a:rPr lang="en-US" sz="1800">
                <a:solidFill>
                  <a:srgbClr val="252525"/>
                </a:solidFill>
                <a:effectLst/>
                <a:latin typeface="Arial" panose="020B0604020202020204" pitchFamily="34" charset="0"/>
                <a:ea typeface="Times New Roman" panose="02020603050405020304" pitchFamily="18" charset="0"/>
              </a:rPr>
              <a:t>, to be specific, the </a:t>
            </a:r>
            <a:r>
              <a:rPr lang="en-US" sz="1800" u="sng">
                <a:solidFill>
                  <a:srgbClr val="0B0080"/>
                </a:solidFill>
                <a:effectLst/>
                <a:latin typeface="Arial" panose="020B0604020202020204" pitchFamily="34" charset="0"/>
                <a:ea typeface="Times New Roman" panose="02020603050405020304" pitchFamily="18" charset="0"/>
                <a:hlinkClick r:id="rId13" tooltip="Platelet-derived growth factor"/>
              </a:rPr>
              <a:t>platelet-derived growth factor</a:t>
            </a:r>
            <a:r>
              <a:rPr lang="en-US" sz="1800">
                <a:solidFill>
                  <a:srgbClr val="252525"/>
                </a:solidFill>
                <a:effectLst/>
                <a:latin typeface="Arial" panose="020B0604020202020204" pitchFamily="34" charset="0"/>
                <a:ea typeface="Times New Roman" panose="02020603050405020304" pitchFamily="18" charset="0"/>
              </a:rPr>
              <a:t> family of </a:t>
            </a:r>
            <a:r>
              <a:rPr lang="en-US" sz="1800" u="sng">
                <a:solidFill>
                  <a:srgbClr val="0B0080"/>
                </a:solidFill>
                <a:effectLst/>
                <a:latin typeface="Arial" panose="020B0604020202020204" pitchFamily="34" charset="0"/>
                <a:ea typeface="Times New Roman" panose="02020603050405020304" pitchFamily="18" charset="0"/>
                <a:hlinkClick r:id="rId14" tooltip="Cystine knot"/>
              </a:rPr>
              <a:t>cystine-knot</a:t>
            </a:r>
            <a:r>
              <a:rPr lang="en-US" sz="1800">
                <a:solidFill>
                  <a:srgbClr val="252525"/>
                </a:solidFill>
                <a:effectLst/>
                <a:latin typeface="Arial" panose="020B0604020202020204" pitchFamily="34" charset="0"/>
                <a:ea typeface="Times New Roman" panose="02020603050405020304" pitchFamily="18" charset="0"/>
              </a:rPr>
              <a:t> growth factors. They are important signaling </a:t>
            </a:r>
            <a:r>
              <a:rPr lang="en-US" sz="1800" u="sng">
                <a:solidFill>
                  <a:srgbClr val="0B0080"/>
                </a:solidFill>
                <a:effectLst/>
                <a:latin typeface="Arial" panose="020B0604020202020204" pitchFamily="34" charset="0"/>
                <a:ea typeface="Times New Roman" panose="02020603050405020304" pitchFamily="18" charset="0"/>
                <a:hlinkClick r:id="rId15" tooltip="Protein"/>
              </a:rPr>
              <a:t>proteins</a:t>
            </a:r>
            <a:r>
              <a:rPr lang="en-US" sz="1800">
                <a:solidFill>
                  <a:srgbClr val="252525"/>
                </a:solidFill>
                <a:effectLst/>
                <a:latin typeface="Arial" panose="020B0604020202020204" pitchFamily="34" charset="0"/>
                <a:ea typeface="Times New Roman" panose="02020603050405020304" pitchFamily="18" charset="0"/>
              </a:rPr>
              <a:t> involved in both </a:t>
            </a:r>
            <a:r>
              <a:rPr lang="en-US" sz="1800" u="sng" err="1">
                <a:solidFill>
                  <a:srgbClr val="0B0080"/>
                </a:solidFill>
                <a:effectLst/>
                <a:latin typeface="Arial" panose="020B0604020202020204" pitchFamily="34" charset="0"/>
                <a:ea typeface="Times New Roman" panose="02020603050405020304" pitchFamily="18" charset="0"/>
                <a:hlinkClick r:id="rId16" tooltip="Vasculogenesis"/>
              </a:rPr>
              <a:t>vasculogenesis</a:t>
            </a:r>
            <a:r>
              <a:rPr lang="en-US" sz="1800">
                <a:solidFill>
                  <a:srgbClr val="252525"/>
                </a:solidFill>
                <a:effectLst/>
                <a:latin typeface="Arial" panose="020B0604020202020204" pitchFamily="34" charset="0"/>
                <a:ea typeface="Times New Roman" panose="02020603050405020304" pitchFamily="18" charset="0"/>
              </a:rPr>
              <a:t> (the </a:t>
            </a:r>
            <a:r>
              <a:rPr lang="en-US" sz="1800" i="1" u="sng">
                <a:solidFill>
                  <a:srgbClr val="0B0080"/>
                </a:solidFill>
                <a:effectLst/>
                <a:latin typeface="Arial" panose="020B0604020202020204" pitchFamily="34" charset="0"/>
                <a:ea typeface="Times New Roman" panose="02020603050405020304" pitchFamily="18" charset="0"/>
                <a:hlinkClick r:id="rId17" tooltip="De novo synthesis"/>
              </a:rPr>
              <a:t>de </a:t>
            </a:r>
            <a:r>
              <a:rPr lang="en-US" sz="1800" i="1" u="sng" err="1">
                <a:solidFill>
                  <a:srgbClr val="0B0080"/>
                </a:solidFill>
                <a:effectLst/>
                <a:latin typeface="Arial" panose="020B0604020202020204" pitchFamily="34" charset="0"/>
                <a:ea typeface="Times New Roman" panose="02020603050405020304" pitchFamily="18" charset="0"/>
                <a:hlinkClick r:id="rId17" tooltip="De novo synthesis"/>
              </a:rPr>
              <a:t>novo</a:t>
            </a:r>
            <a:r>
              <a:rPr lang="en-US" sz="1800" err="1">
                <a:solidFill>
                  <a:srgbClr val="252525"/>
                </a:solidFill>
                <a:effectLst/>
                <a:latin typeface="Arial" panose="020B0604020202020204" pitchFamily="34" charset="0"/>
                <a:ea typeface="Times New Roman" panose="02020603050405020304" pitchFamily="18" charset="0"/>
              </a:rPr>
              <a:t>formation</a:t>
            </a:r>
            <a:r>
              <a:rPr lang="en-US" sz="1800">
                <a:solidFill>
                  <a:srgbClr val="252525"/>
                </a:solidFill>
                <a:effectLst/>
                <a:latin typeface="Arial" panose="020B0604020202020204" pitchFamily="34" charset="0"/>
                <a:ea typeface="Times New Roman" panose="02020603050405020304" pitchFamily="18" charset="0"/>
              </a:rPr>
              <a:t> of the embryonic </a:t>
            </a:r>
            <a:r>
              <a:rPr lang="en-US" sz="1800" u="sng">
                <a:solidFill>
                  <a:srgbClr val="0B0080"/>
                </a:solidFill>
                <a:effectLst/>
                <a:latin typeface="Arial" panose="020B0604020202020204" pitchFamily="34" charset="0"/>
                <a:ea typeface="Times New Roman" panose="02020603050405020304" pitchFamily="18" charset="0"/>
                <a:hlinkClick r:id="rId18" tooltip="Circulatory system"/>
              </a:rPr>
              <a:t>circulatory system</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3" tooltip="Angiogenesis"/>
              </a:rPr>
              <a:t>angiogenesis</a:t>
            </a:r>
            <a:r>
              <a:rPr lang="en-US" sz="1800">
                <a:solidFill>
                  <a:srgbClr val="252525"/>
                </a:solidFill>
                <a:effectLst/>
                <a:latin typeface="Arial" panose="020B0604020202020204" pitchFamily="34" charset="0"/>
                <a:ea typeface="Times New Roman" panose="02020603050405020304" pitchFamily="18" charset="0"/>
              </a:rPr>
              <a:t> (the growth of blood vessels from pre-existing vasculature).</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Activity of </a:t>
            </a: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VEGF-A</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as its name implies, has been studied mostly on cells of the vascular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9" tooltip="Endothelium"/>
              </a:rPr>
              <a:t>endothelium</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although it does have effects on a number of other cell types (e.g., stimulation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20" tooltip="Monocyte"/>
              </a:rPr>
              <a:t>monocyte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21" tooltip="Macrophage"/>
              </a:rPr>
              <a:t>macrophage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migration, neurons, cancer cells, kidney epithelial cells). </a:t>
            </a:r>
            <a:r>
              <a:rPr lang="en-US" sz="1800" i="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In vitro</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VEGF-A has been shown to stimulate endothelial cell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22" tooltip="Mitogenesis"/>
              </a:rPr>
              <a:t>mitogenesis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23" tooltip="Cell migration"/>
              </a:rPr>
              <a:t>cell migration</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VEGF-A is also a vasodilator and increases microvascular permeability and was originally referred to as vascular permeability factor.</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Alternative classification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4" tooltip="Edit section: Alternative classifica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1680"/>
              </a:lnSpc>
              <a:spcAft>
                <a:spcPts val="0"/>
              </a:spcAf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Schematic representation of The different isoforms of human VEGF</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 broad term 'VEGF' covers a number of proteins from two families, that result from alternate </a:t>
            </a:r>
            <a:r>
              <a:rPr lang="en-US" sz="1800" u="sng">
                <a:solidFill>
                  <a:srgbClr val="0B0080"/>
                </a:solidFill>
                <a:effectLst/>
                <a:latin typeface="Arial" panose="020B0604020202020204" pitchFamily="34" charset="0"/>
                <a:ea typeface="Times New Roman" panose="02020603050405020304" pitchFamily="18" charset="0"/>
                <a:hlinkClick r:id="rId25" tooltip="RNA splicing"/>
              </a:rPr>
              <a:t>splicing</a:t>
            </a:r>
            <a:r>
              <a:rPr lang="en-US" sz="1800">
                <a:solidFill>
                  <a:srgbClr val="252525"/>
                </a:solidFill>
                <a:effectLst/>
                <a:latin typeface="Arial" panose="020B0604020202020204" pitchFamily="34" charset="0"/>
                <a:ea typeface="Times New Roman" panose="02020603050405020304" pitchFamily="18" charset="0"/>
              </a:rPr>
              <a:t> of </a:t>
            </a:r>
            <a:r>
              <a:rPr lang="en-US" sz="1800" u="sng">
                <a:solidFill>
                  <a:srgbClr val="0B0080"/>
                </a:solidFill>
                <a:effectLst/>
                <a:latin typeface="Arial" panose="020B0604020202020204" pitchFamily="34" charset="0"/>
                <a:ea typeface="Times New Roman" panose="02020603050405020304" pitchFamily="18" charset="0"/>
                <a:hlinkClick r:id="rId26" tooltip="MRNA"/>
              </a:rPr>
              <a:t>mRNA</a:t>
            </a:r>
            <a:r>
              <a:rPr lang="en-US" sz="1800">
                <a:solidFill>
                  <a:srgbClr val="252525"/>
                </a:solidFill>
                <a:effectLst/>
                <a:latin typeface="Arial" panose="020B0604020202020204" pitchFamily="34" charset="0"/>
                <a:ea typeface="Times New Roman" panose="02020603050405020304" pitchFamily="18" charset="0"/>
              </a:rPr>
              <a:t> from a single, 8-</a:t>
            </a:r>
            <a:r>
              <a:rPr lang="en-US" sz="1800" u="sng">
                <a:solidFill>
                  <a:srgbClr val="0B0080"/>
                </a:solidFill>
                <a:effectLst/>
                <a:latin typeface="Arial" panose="020B0604020202020204" pitchFamily="34" charset="0"/>
                <a:ea typeface="Times New Roman" panose="02020603050405020304" pitchFamily="18" charset="0"/>
                <a:hlinkClick r:id="rId27" tooltip="Exon"/>
              </a:rPr>
              <a:t>exon</a:t>
            </a:r>
            <a:r>
              <a:rPr lang="en-US" sz="1800">
                <a:solidFill>
                  <a:srgbClr val="252525"/>
                </a:solidFill>
                <a:effectLst/>
                <a:latin typeface="Arial" panose="020B0604020202020204" pitchFamily="34" charset="0"/>
                <a:ea typeface="Times New Roman" panose="02020603050405020304" pitchFamily="18" charset="0"/>
              </a:rPr>
              <a:t>, </a:t>
            </a:r>
            <a:r>
              <a:rPr lang="en-US" sz="1800" i="1">
                <a:solidFill>
                  <a:srgbClr val="252525"/>
                </a:solidFill>
                <a:effectLst/>
                <a:latin typeface="Arial" panose="020B0604020202020204" pitchFamily="34" charset="0"/>
                <a:ea typeface="Times New Roman" panose="02020603050405020304" pitchFamily="18" charset="0"/>
              </a:rPr>
              <a:t>VEGF</a:t>
            </a:r>
            <a:r>
              <a:rPr lang="en-US" sz="1800">
                <a:solidFill>
                  <a:srgbClr val="252525"/>
                </a:solidFill>
                <a:effectLst/>
                <a:latin typeface="Arial" panose="020B0604020202020204" pitchFamily="34" charset="0"/>
                <a:ea typeface="Times New Roman" panose="02020603050405020304" pitchFamily="18" charset="0"/>
              </a:rPr>
              <a:t> gene. The two different families are referred to according to their terminal exon (exon 8) splice site - the proximal splice site (denoted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or distal splice site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err="1">
                <a:solidFill>
                  <a:srgbClr val="252525"/>
                </a:solidFill>
                <a:effectLst/>
                <a:latin typeface="Arial" panose="020B0604020202020204" pitchFamily="34" charset="0"/>
                <a:ea typeface="Times New Roman" panose="02020603050405020304" pitchFamily="18" charset="0"/>
              </a:rPr>
              <a:t>b</a:t>
            </a:r>
            <a:r>
              <a:rPr lang="en-US" sz="1800">
                <a:solidFill>
                  <a:srgbClr val="252525"/>
                </a:solidFill>
                <a:effectLst/>
                <a:latin typeface="Arial" panose="020B0604020202020204" pitchFamily="34" charset="0"/>
                <a:ea typeface="Times New Roman" panose="02020603050405020304" pitchFamily="18" charset="0"/>
              </a:rPr>
              <a:t>). In addition, alternate splicing of exon 6 and 7 alters their </a:t>
            </a:r>
            <a:r>
              <a:rPr lang="en-US" sz="1800" u="sng">
                <a:solidFill>
                  <a:srgbClr val="0B0080"/>
                </a:solidFill>
                <a:effectLst/>
                <a:latin typeface="Arial" panose="020B0604020202020204" pitchFamily="34" charset="0"/>
                <a:ea typeface="Times New Roman" panose="02020603050405020304" pitchFamily="18" charset="0"/>
                <a:hlinkClick r:id="rId28" tooltip="Heparin"/>
              </a:rPr>
              <a:t>heparin</a:t>
            </a:r>
            <a:r>
              <a:rPr lang="en-US" sz="1800">
                <a:solidFill>
                  <a:srgbClr val="252525"/>
                </a:solidFill>
                <a:effectLst/>
                <a:latin typeface="Arial" panose="020B0604020202020204" pitchFamily="34" charset="0"/>
                <a:ea typeface="Times New Roman" panose="02020603050405020304" pitchFamily="18" charset="0"/>
              </a:rPr>
              <a:t>-binding affinity, and amino acid number (in humans: VEGF</a:t>
            </a:r>
            <a:r>
              <a:rPr lang="en-US" sz="1800" baseline="-25000">
                <a:solidFill>
                  <a:srgbClr val="252525"/>
                </a:solidFill>
                <a:effectLst/>
                <a:latin typeface="Arial" panose="020B0604020202020204" pitchFamily="34" charset="0"/>
                <a:ea typeface="Times New Roman" panose="02020603050405020304" pitchFamily="18" charset="0"/>
              </a:rPr>
              <a:t>121</a:t>
            </a:r>
            <a:r>
              <a:rPr lang="en-US" sz="1800">
                <a:solidFill>
                  <a:srgbClr val="252525"/>
                </a:solidFill>
                <a:effectLst/>
                <a:latin typeface="Arial" panose="020B0604020202020204" pitchFamily="34" charset="0"/>
                <a:ea typeface="Times New Roman" panose="02020603050405020304" pitchFamily="18" charset="0"/>
              </a:rPr>
              <a:t>, VEGF</a:t>
            </a:r>
            <a:r>
              <a:rPr lang="en-US" sz="1800" baseline="-25000">
                <a:solidFill>
                  <a:srgbClr val="252525"/>
                </a:solidFill>
                <a:effectLst/>
                <a:latin typeface="Arial" panose="020B0604020202020204" pitchFamily="34" charset="0"/>
                <a:ea typeface="Times New Roman" panose="02020603050405020304" pitchFamily="18" charset="0"/>
              </a:rPr>
              <a:t>121</a:t>
            </a:r>
            <a:r>
              <a:rPr lang="en-US" sz="1800">
                <a:solidFill>
                  <a:srgbClr val="252525"/>
                </a:solidFill>
                <a:effectLst/>
                <a:latin typeface="Arial" panose="020B0604020202020204" pitchFamily="34" charset="0"/>
                <a:ea typeface="Times New Roman" panose="02020603050405020304" pitchFamily="18" charset="0"/>
              </a:rPr>
              <a:t>b, VEGF</a:t>
            </a:r>
            <a:r>
              <a:rPr lang="en-US" sz="1800" baseline="-25000">
                <a:solidFill>
                  <a:srgbClr val="252525"/>
                </a:solidFill>
                <a:effectLst/>
                <a:latin typeface="Arial" panose="020B0604020202020204" pitchFamily="34" charset="0"/>
                <a:ea typeface="Times New Roman" panose="02020603050405020304" pitchFamily="18" charset="0"/>
              </a:rPr>
              <a:t>145</a:t>
            </a:r>
            <a:r>
              <a:rPr lang="en-US" sz="1800">
                <a:solidFill>
                  <a:srgbClr val="252525"/>
                </a:solidFill>
                <a:effectLst/>
                <a:latin typeface="Arial" panose="020B0604020202020204" pitchFamily="34" charset="0"/>
                <a:ea typeface="Times New Roman" panose="02020603050405020304" pitchFamily="18" charset="0"/>
              </a:rPr>
              <a:t>, VEGF</a:t>
            </a:r>
            <a:r>
              <a:rPr lang="en-US" sz="1800" baseline="-25000">
                <a:solidFill>
                  <a:srgbClr val="252525"/>
                </a:solidFill>
                <a:effectLst/>
                <a:latin typeface="Arial" panose="020B0604020202020204" pitchFamily="34" charset="0"/>
                <a:ea typeface="Times New Roman" panose="02020603050405020304" pitchFamily="18" charset="0"/>
              </a:rPr>
              <a:t>165</a:t>
            </a:r>
            <a:r>
              <a:rPr lang="en-US" sz="1800">
                <a:solidFill>
                  <a:srgbClr val="252525"/>
                </a:solidFill>
                <a:effectLst/>
                <a:latin typeface="Arial" panose="020B0604020202020204" pitchFamily="34" charset="0"/>
                <a:ea typeface="Times New Roman" panose="02020603050405020304" pitchFamily="18" charset="0"/>
              </a:rPr>
              <a:t>, VEGF</a:t>
            </a:r>
            <a:r>
              <a:rPr lang="en-US" sz="1800" baseline="-25000">
                <a:solidFill>
                  <a:srgbClr val="252525"/>
                </a:solidFill>
                <a:effectLst/>
                <a:latin typeface="Arial" panose="020B0604020202020204" pitchFamily="34" charset="0"/>
                <a:ea typeface="Times New Roman" panose="02020603050405020304" pitchFamily="18" charset="0"/>
              </a:rPr>
              <a:t>165</a:t>
            </a:r>
            <a:r>
              <a:rPr lang="en-US" sz="1800">
                <a:solidFill>
                  <a:srgbClr val="252525"/>
                </a:solidFill>
                <a:effectLst/>
                <a:latin typeface="Arial" panose="020B0604020202020204" pitchFamily="34" charset="0"/>
                <a:ea typeface="Times New Roman" panose="02020603050405020304" pitchFamily="18" charset="0"/>
              </a:rPr>
              <a:t>b, VEGF</a:t>
            </a:r>
            <a:r>
              <a:rPr lang="en-US" sz="1800" baseline="-25000">
                <a:solidFill>
                  <a:srgbClr val="252525"/>
                </a:solidFill>
                <a:effectLst/>
                <a:latin typeface="Arial" panose="020B0604020202020204" pitchFamily="34" charset="0"/>
                <a:ea typeface="Times New Roman" panose="02020603050405020304" pitchFamily="18" charset="0"/>
              </a:rPr>
              <a:t>189</a:t>
            </a:r>
            <a:r>
              <a:rPr lang="en-US" sz="1800">
                <a:solidFill>
                  <a:srgbClr val="252525"/>
                </a:solidFill>
                <a:effectLst/>
                <a:latin typeface="Arial" panose="020B0604020202020204" pitchFamily="34" charset="0"/>
                <a:ea typeface="Times New Roman" panose="02020603050405020304" pitchFamily="18" charset="0"/>
              </a:rPr>
              <a:t>, VEGF</a:t>
            </a:r>
            <a:r>
              <a:rPr lang="en-US" sz="1800" baseline="-25000">
                <a:solidFill>
                  <a:srgbClr val="252525"/>
                </a:solidFill>
                <a:effectLst/>
                <a:latin typeface="Arial" panose="020B0604020202020204" pitchFamily="34" charset="0"/>
                <a:ea typeface="Times New Roman" panose="02020603050405020304" pitchFamily="18" charset="0"/>
              </a:rPr>
              <a:t>206</a:t>
            </a:r>
            <a:r>
              <a:rPr lang="en-US" sz="1800">
                <a:solidFill>
                  <a:srgbClr val="252525"/>
                </a:solidFill>
                <a:effectLst/>
                <a:latin typeface="Arial" panose="020B0604020202020204" pitchFamily="34" charset="0"/>
                <a:ea typeface="Times New Roman" panose="02020603050405020304" pitchFamily="18" charset="0"/>
              </a:rPr>
              <a:t>; the rodent orthologs of these proteins contain one fewer amino acid). These domains have important functional consequences for the VEGF splice variants, as the terminal (exon 8) splice site determines whether the proteins are pro-angiogenic (proximal splice site, expressed during angiogenesis) or anti-angiogenic (distal splice site, expressed in normal tissues). In addition, inclusion or exclusion of exons 6 and 7 mediate interactions with </a:t>
            </a:r>
            <a:r>
              <a:rPr lang="en-US" sz="1800" u="sng">
                <a:solidFill>
                  <a:srgbClr val="0B0080"/>
                </a:solidFill>
                <a:effectLst/>
                <a:latin typeface="Arial" panose="020B0604020202020204" pitchFamily="34" charset="0"/>
                <a:ea typeface="Times New Roman" panose="02020603050405020304" pitchFamily="18" charset="0"/>
                <a:hlinkClick r:id="rId29" tooltip="Heparan sulfate"/>
              </a:rPr>
              <a:t>heparan sulfate</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30" tooltip="Proteoglycans"/>
              </a:rPr>
              <a:t>proteoglycans</a:t>
            </a:r>
            <a:r>
              <a:rPr lang="en-US" sz="1800">
                <a:solidFill>
                  <a:srgbClr val="252525"/>
                </a:solidFill>
                <a:effectLst/>
                <a:latin typeface="Arial" panose="020B0604020202020204" pitchFamily="34" charset="0"/>
                <a:ea typeface="Times New Roman" panose="02020603050405020304" pitchFamily="18" charset="0"/>
              </a:rPr>
              <a:t> (HSPGs) and </a:t>
            </a:r>
            <a:r>
              <a:rPr lang="en-US" sz="1800" u="sng" err="1">
                <a:solidFill>
                  <a:srgbClr val="0B0080"/>
                </a:solidFill>
                <a:effectLst/>
                <a:latin typeface="Arial" panose="020B0604020202020204" pitchFamily="34" charset="0"/>
                <a:ea typeface="Times New Roman" panose="02020603050405020304" pitchFamily="18" charset="0"/>
                <a:hlinkClick r:id="rId31" tooltip="Neuropilin"/>
              </a:rPr>
              <a:t>neuropilin</a:t>
            </a:r>
            <a:r>
              <a:rPr lang="en-US" sz="1800">
                <a:solidFill>
                  <a:srgbClr val="252525"/>
                </a:solidFill>
                <a:effectLst/>
                <a:latin typeface="Arial" panose="020B0604020202020204" pitchFamily="34" charset="0"/>
                <a:ea typeface="Times New Roman" panose="02020603050405020304" pitchFamily="18" charset="0"/>
              </a:rPr>
              <a:t> co-receptors on the cell surface, enhancing their ability to bind and activate the </a:t>
            </a:r>
            <a:r>
              <a:rPr lang="en-US" sz="1800" u="sng">
                <a:solidFill>
                  <a:srgbClr val="0B0080"/>
                </a:solidFill>
                <a:effectLst/>
                <a:latin typeface="Arial" panose="020B0604020202020204" pitchFamily="34" charset="0"/>
                <a:ea typeface="Times New Roman" panose="02020603050405020304" pitchFamily="18" charset="0"/>
                <a:hlinkClick r:id="rId32" tooltip="VEGF receptors"/>
              </a:rPr>
              <a:t>VEGF receptors</a:t>
            </a:r>
            <a:r>
              <a:rPr lang="en-US" sz="1800">
                <a:solidFill>
                  <a:srgbClr val="252525"/>
                </a:solidFill>
                <a:effectLst/>
                <a:latin typeface="Arial" panose="020B0604020202020204" pitchFamily="34" charset="0"/>
                <a:ea typeface="Times New Roman" panose="02020603050405020304" pitchFamily="18" charset="0"/>
              </a:rPr>
              <a:t> (VEGFRs).</a:t>
            </a:r>
            <a:r>
              <a:rPr lang="en-US" sz="1800" u="sng" baseline="30000">
                <a:solidFill>
                  <a:srgbClr val="0B0080"/>
                </a:solidFill>
                <a:effectLst/>
                <a:latin typeface="Arial" panose="020B0604020202020204" pitchFamily="34" charset="0"/>
                <a:ea typeface="Times New Roman" panose="02020603050405020304" pitchFamily="18" charset="0"/>
                <a:hlinkClick r:id="rId33"/>
              </a:rPr>
              <a:t>[3]</a:t>
            </a:r>
            <a:r>
              <a:rPr lang="en-US" sz="1800">
                <a:solidFill>
                  <a:srgbClr val="252525"/>
                </a:solidFill>
                <a:effectLst/>
                <a:latin typeface="Arial" panose="020B0604020202020204" pitchFamily="34" charset="0"/>
                <a:ea typeface="Times New Roman" panose="02020603050405020304" pitchFamily="18" charset="0"/>
              </a:rPr>
              <a:t> Recently, VEGF-C has been shown to be an important inducer of neurogenesis in the murine subventricular zone, without exerting angiogenic effects.</a:t>
            </a:r>
            <a:r>
              <a:rPr lang="en-US" sz="1800" u="sng" baseline="30000">
                <a:solidFill>
                  <a:srgbClr val="0B0080"/>
                </a:solidFill>
                <a:effectLst/>
                <a:latin typeface="Arial" panose="020B0604020202020204" pitchFamily="34" charset="0"/>
                <a:ea typeface="Times New Roman" panose="02020603050405020304" pitchFamily="18" charset="0"/>
                <a:hlinkClick r:id="rId34"/>
              </a:rPr>
              <a:t>[4]</a:t>
            </a:r>
            <a:endParaRPr lang="en-NG" sz="1800">
              <a:effectLst/>
              <a:latin typeface="Times New Roman" panose="02020603050405020304" pitchFamily="18" charset="0"/>
              <a:ea typeface="Times New Roman" panose="02020603050405020304" pitchFamily="18" charset="0"/>
            </a:endParaRPr>
          </a:p>
          <a:p>
            <a:pPr>
              <a:lnSpc>
                <a:spcPts val="1680"/>
              </a:lnSpc>
              <a:spcAft>
                <a:spcPts val="0"/>
              </a:spcAft>
            </a:pP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Types of VEGF and their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2" tooltip="VEGF receptors"/>
              </a:rPr>
              <a:t>VEGF receptors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5"/>
              </a:rPr>
              <a:t>[5]</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Mechanism</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6" tooltip="Edit section: Mechanism"/>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All members of the VEGF family stimulate cellular responses by binding to </a:t>
            </a:r>
            <a:r>
              <a:rPr lang="en-US" sz="1800" u="sng">
                <a:solidFill>
                  <a:srgbClr val="0B0080"/>
                </a:solidFill>
                <a:effectLst/>
                <a:latin typeface="Arial" panose="020B0604020202020204" pitchFamily="34" charset="0"/>
                <a:ea typeface="Times New Roman" panose="02020603050405020304" pitchFamily="18" charset="0"/>
                <a:hlinkClick r:id="rId37" tooltip="Tyrosine kinase"/>
              </a:rPr>
              <a:t>tyrosine kinase</a:t>
            </a:r>
            <a:r>
              <a:rPr lang="en-US" sz="1800">
                <a:solidFill>
                  <a:srgbClr val="252525"/>
                </a:solidFill>
                <a:effectLst/>
                <a:latin typeface="Arial" panose="020B0604020202020204" pitchFamily="34" charset="0"/>
                <a:ea typeface="Times New Roman" panose="02020603050405020304" pitchFamily="18" charset="0"/>
              </a:rPr>
              <a:t> receptors (the </a:t>
            </a:r>
            <a:r>
              <a:rPr lang="en-US" sz="1800" u="sng">
                <a:solidFill>
                  <a:srgbClr val="0B0080"/>
                </a:solidFill>
                <a:effectLst/>
                <a:latin typeface="Arial" panose="020B0604020202020204" pitchFamily="34" charset="0"/>
                <a:ea typeface="Times New Roman" panose="02020603050405020304" pitchFamily="18" charset="0"/>
                <a:hlinkClick r:id="rId38" tooltip="VEGFRs"/>
              </a:rPr>
              <a:t>VEGFRs</a:t>
            </a:r>
            <a:r>
              <a:rPr lang="en-US" sz="1800">
                <a:solidFill>
                  <a:srgbClr val="252525"/>
                </a:solidFill>
                <a:effectLst/>
                <a:latin typeface="Arial" panose="020B0604020202020204" pitchFamily="34" charset="0"/>
                <a:ea typeface="Times New Roman" panose="02020603050405020304" pitchFamily="18" charset="0"/>
              </a:rPr>
              <a:t>) on the cell surface, causing them to dimerize and become activated through </a:t>
            </a:r>
            <a:r>
              <a:rPr lang="en-US" sz="1800" u="sng">
                <a:solidFill>
                  <a:srgbClr val="A55858"/>
                </a:solidFill>
                <a:effectLst/>
                <a:latin typeface="Arial" panose="020B0604020202020204" pitchFamily="34" charset="0"/>
                <a:ea typeface="Times New Roman" panose="02020603050405020304" pitchFamily="18" charset="0"/>
                <a:hlinkClick r:id="rId39" tooltip="Transphosphorylation (page does not exist)"/>
              </a:rPr>
              <a:t>transphosphorylation</a:t>
            </a:r>
            <a:r>
              <a:rPr lang="en-US" sz="1800">
                <a:solidFill>
                  <a:srgbClr val="252525"/>
                </a:solidFill>
                <a:effectLst/>
                <a:latin typeface="Arial" panose="020B0604020202020204" pitchFamily="34" charset="0"/>
                <a:ea typeface="Times New Roman" panose="02020603050405020304" pitchFamily="18" charset="0"/>
              </a:rPr>
              <a:t>, although to different sites, times, and extents. The VEGF receptors have an extracellular portion consisting of 7 immunoglobulin-like domains, a single transmembrane spanning region, and an intracellular portion containing a split </a:t>
            </a:r>
            <a:r>
              <a:rPr lang="en-US" sz="1800" u="sng">
                <a:solidFill>
                  <a:srgbClr val="0B0080"/>
                </a:solidFill>
                <a:effectLst/>
                <a:latin typeface="Arial" panose="020B0604020202020204" pitchFamily="34" charset="0"/>
                <a:ea typeface="Times New Roman" panose="02020603050405020304" pitchFamily="18" charset="0"/>
                <a:hlinkClick r:id="rId40" tooltip="Tyrosine-kinase"/>
              </a:rPr>
              <a:t>tyrosine-kinase</a:t>
            </a:r>
            <a:r>
              <a:rPr lang="en-US" sz="1800">
                <a:solidFill>
                  <a:srgbClr val="252525"/>
                </a:solidFill>
                <a:effectLst/>
                <a:latin typeface="Arial" panose="020B0604020202020204" pitchFamily="34" charset="0"/>
                <a:ea typeface="Times New Roman" panose="02020603050405020304" pitchFamily="18" charset="0"/>
              </a:rPr>
              <a:t> domain. VEGF-A binds to VEGFR-1 (</a:t>
            </a:r>
            <a:r>
              <a:rPr lang="en-US" sz="1800" u="sng">
                <a:solidFill>
                  <a:srgbClr val="0B0080"/>
                </a:solidFill>
                <a:effectLst/>
                <a:latin typeface="Arial" panose="020B0604020202020204" pitchFamily="34" charset="0"/>
                <a:ea typeface="Times New Roman" panose="02020603050405020304" pitchFamily="18" charset="0"/>
                <a:hlinkClick r:id="rId41" tooltip="Flt-1"/>
              </a:rPr>
              <a:t>Flt-1</a:t>
            </a:r>
            <a:r>
              <a:rPr lang="en-US" sz="1800">
                <a:solidFill>
                  <a:srgbClr val="252525"/>
                </a:solidFill>
                <a:effectLst/>
                <a:latin typeface="Arial" panose="020B0604020202020204" pitchFamily="34" charset="0"/>
                <a:ea typeface="Times New Roman" panose="02020603050405020304" pitchFamily="18" charset="0"/>
              </a:rPr>
              <a:t>) and VEGFR-2 (</a:t>
            </a:r>
            <a:r>
              <a:rPr lang="en-US" sz="1800" u="sng">
                <a:solidFill>
                  <a:srgbClr val="0B0080"/>
                </a:solidFill>
                <a:effectLst/>
                <a:latin typeface="Arial" panose="020B0604020202020204" pitchFamily="34" charset="0"/>
                <a:ea typeface="Times New Roman" panose="02020603050405020304" pitchFamily="18" charset="0"/>
                <a:hlinkClick r:id="rId42" tooltip="KDR/Flk-1"/>
              </a:rPr>
              <a:t>KDR/Flk-1</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3"/>
              </a:rPr>
              <a:t>[6]</a:t>
            </a:r>
            <a:r>
              <a:rPr lang="en-US" sz="1800">
                <a:solidFill>
                  <a:srgbClr val="252525"/>
                </a:solidFill>
                <a:effectLst/>
                <a:latin typeface="Arial" panose="020B0604020202020204" pitchFamily="34" charset="0"/>
                <a:ea typeface="Times New Roman" panose="02020603050405020304" pitchFamily="18" charset="0"/>
              </a:rPr>
              <a:t> VEGFR-2 appears to mediate almost all of the known cellular responses to VEGF. The function of VEGFR-1 is less well-defined, although it is thought to modulate VEGFR-2 signaling.</a:t>
            </a:r>
            <a:r>
              <a:rPr lang="en-US" sz="1800" u="sng" baseline="30000">
                <a:solidFill>
                  <a:srgbClr val="0B0080"/>
                </a:solidFill>
                <a:effectLst/>
                <a:latin typeface="Arial" panose="020B0604020202020204" pitchFamily="34" charset="0"/>
                <a:ea typeface="Times New Roman" panose="02020603050405020304" pitchFamily="18" charset="0"/>
                <a:hlinkClick r:id="rId44"/>
              </a:rPr>
              <a:t>[7]</a:t>
            </a:r>
            <a:r>
              <a:rPr lang="en-US" sz="1800">
                <a:solidFill>
                  <a:srgbClr val="252525"/>
                </a:solidFill>
                <a:effectLst/>
                <a:latin typeface="Arial" panose="020B0604020202020204" pitchFamily="34" charset="0"/>
                <a:ea typeface="Times New Roman" panose="02020603050405020304" pitchFamily="18" charset="0"/>
              </a:rPr>
              <a:t> Another function of VEGFR-1 may be to act as a dummy/decoy receptor, sequestering VEGF from VEGFR-2 binding (this appears to be particularly important during </a:t>
            </a:r>
            <a:r>
              <a:rPr lang="en-US" sz="1800" err="1">
                <a:solidFill>
                  <a:srgbClr val="252525"/>
                </a:solidFill>
                <a:effectLst/>
                <a:latin typeface="Arial" panose="020B0604020202020204" pitchFamily="34" charset="0"/>
                <a:ea typeface="Times New Roman" panose="02020603050405020304" pitchFamily="18" charset="0"/>
              </a:rPr>
              <a:t>vasculogenesis</a:t>
            </a:r>
            <a:r>
              <a:rPr lang="en-US" sz="1800">
                <a:solidFill>
                  <a:srgbClr val="252525"/>
                </a:solidFill>
                <a:effectLst/>
                <a:latin typeface="Arial" panose="020B0604020202020204" pitchFamily="34" charset="0"/>
                <a:ea typeface="Times New Roman" panose="02020603050405020304" pitchFamily="18" charset="0"/>
              </a:rPr>
              <a:t> in the embryo). VEGF-C and VEGF-D, but not VEGF-A, are ligands for a third receptor (VEGFR-3), which </a:t>
            </a:r>
            <a:r>
              <a:rPr lang="en-US" sz="1800" err="1">
                <a:solidFill>
                  <a:srgbClr val="252525"/>
                </a:solidFill>
                <a:effectLst/>
                <a:latin typeface="Arial" panose="020B0604020202020204" pitchFamily="34" charset="0"/>
                <a:ea typeface="Times New Roman" panose="02020603050405020304" pitchFamily="18" charset="0"/>
              </a:rPr>
              <a:t>mediates</a:t>
            </a:r>
            <a:r>
              <a:rPr lang="en-US" sz="1800" u="sng" err="1">
                <a:solidFill>
                  <a:srgbClr val="0B0080"/>
                </a:solidFill>
                <a:effectLst/>
                <a:latin typeface="Arial" panose="020B0604020202020204" pitchFamily="34" charset="0"/>
                <a:ea typeface="Times New Roman" panose="02020603050405020304" pitchFamily="18" charset="0"/>
                <a:hlinkClick r:id="rId45" tooltip="Lymphangiogenesis"/>
              </a:rPr>
              <a:t>lymphangiogenesis</a:t>
            </a:r>
            <a:r>
              <a:rPr lang="en-US" sz="1800">
                <a:solidFill>
                  <a:srgbClr val="252525"/>
                </a:solidFill>
                <a:effectLst/>
                <a:latin typeface="Arial" panose="020B0604020202020204" pitchFamily="34" charset="0"/>
                <a:ea typeface="Times New Roman" panose="02020603050405020304" pitchFamily="18" charset="0"/>
              </a:rPr>
              <a:t>. The receptor (VEGFR3)is the site of binding of main ligands (VEGFC and VEGFD), which mediates perpetual action and function of ligands on target cells. Vascular endothelial growth factor-C can stimulate </a:t>
            </a:r>
            <a:r>
              <a:rPr lang="en-US" sz="1800" err="1">
                <a:solidFill>
                  <a:srgbClr val="252525"/>
                </a:solidFill>
                <a:effectLst/>
                <a:latin typeface="Arial" panose="020B0604020202020204" pitchFamily="34" charset="0"/>
                <a:ea typeface="Times New Roman" panose="02020603050405020304" pitchFamily="18" charset="0"/>
              </a:rPr>
              <a:t>lymphangiogenesis</a:t>
            </a:r>
            <a:r>
              <a:rPr lang="en-US" sz="1800">
                <a:solidFill>
                  <a:srgbClr val="252525"/>
                </a:solidFill>
                <a:effectLst/>
                <a:latin typeface="Arial" panose="020B0604020202020204" pitchFamily="34" charset="0"/>
                <a:ea typeface="Times New Roman" panose="02020603050405020304" pitchFamily="18" charset="0"/>
              </a:rPr>
              <a:t> (via VEGFR3) and angiogenesis via VEGFR2. Vascular endothelial growth factor-R3 has been detected in lymphatic endothelial cells in CL of many species, cattle, buffalo and primate.</a:t>
            </a:r>
            <a:r>
              <a:rPr lang="en-US" sz="1800" u="sng" baseline="30000">
                <a:solidFill>
                  <a:srgbClr val="0B0080"/>
                </a:solidFill>
                <a:effectLst/>
                <a:latin typeface="Arial" panose="020B0604020202020204" pitchFamily="34" charset="0"/>
                <a:ea typeface="Times New Roman" panose="02020603050405020304" pitchFamily="18" charset="0"/>
                <a:hlinkClick r:id="rId46"/>
              </a:rPr>
              <a:t>[8]</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Production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47" tooltip="Edit section: Produ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production can be induced in cells that are not receiving enough </a:t>
            </a:r>
            <a:r>
              <a:rPr lang="en-US" sz="1800" u="sng">
                <a:solidFill>
                  <a:srgbClr val="0B0080"/>
                </a:solidFill>
                <a:effectLst/>
                <a:latin typeface="Arial" panose="020B0604020202020204" pitchFamily="34" charset="0"/>
                <a:ea typeface="Times New Roman" panose="02020603050405020304" pitchFamily="18" charset="0"/>
                <a:hlinkClick r:id="rId48" tooltip="Oxygen"/>
              </a:rPr>
              <a:t>oxygen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3"/>
              </a:rPr>
              <a:t>[6]</a:t>
            </a:r>
            <a:r>
              <a:rPr lang="en-US" sz="1800">
                <a:solidFill>
                  <a:srgbClr val="252525"/>
                </a:solidFill>
                <a:effectLst/>
                <a:latin typeface="Arial" panose="020B0604020202020204" pitchFamily="34" charset="0"/>
                <a:ea typeface="Times New Roman" panose="02020603050405020304" pitchFamily="18" charset="0"/>
              </a:rPr>
              <a:t> When a cell is deficient in oxygen, it produces HIF, </a:t>
            </a:r>
            <a:r>
              <a:rPr lang="en-US" sz="1800" u="sng">
                <a:solidFill>
                  <a:srgbClr val="0B0080"/>
                </a:solidFill>
                <a:effectLst/>
                <a:latin typeface="Arial" panose="020B0604020202020204" pitchFamily="34" charset="0"/>
                <a:ea typeface="Times New Roman" panose="02020603050405020304" pitchFamily="18" charset="0"/>
                <a:hlinkClick r:id="rId49" tooltip="Hypoxia-inducible factor"/>
              </a:rPr>
              <a:t>hypoxia-inducible factor</a:t>
            </a:r>
            <a:r>
              <a:rPr lang="en-US" sz="1800">
                <a:solidFill>
                  <a:srgbClr val="252525"/>
                </a:solidFill>
                <a:effectLst/>
                <a:latin typeface="Arial" panose="020B0604020202020204" pitchFamily="34" charset="0"/>
                <a:ea typeface="Times New Roman" panose="02020603050405020304" pitchFamily="18" charset="0"/>
              </a:rPr>
              <a:t>, a transcription factor. HIF stimulates the release of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among other functions (including modulation of </a:t>
            </a:r>
            <a:r>
              <a:rPr lang="en-US" sz="1800" err="1">
                <a:solidFill>
                  <a:srgbClr val="252525"/>
                </a:solidFill>
                <a:effectLst/>
                <a:latin typeface="Arial" panose="020B0604020202020204" pitchFamily="34" charset="0"/>
                <a:ea typeface="Times New Roman" panose="02020603050405020304" pitchFamily="18" charset="0"/>
              </a:rPr>
              <a:t>erythropoeisis</a:t>
            </a:r>
            <a:r>
              <a:rPr lang="en-US" sz="1800">
                <a:solidFill>
                  <a:srgbClr val="252525"/>
                </a:solidFill>
                <a:effectLst/>
                <a:latin typeface="Arial" panose="020B0604020202020204" pitchFamily="34" charset="0"/>
                <a:ea typeface="Times New Roman" panose="02020603050405020304" pitchFamily="18" charset="0"/>
              </a:rPr>
              <a:t>). Circulating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then binds to VEGF Receptors on endothelial cells, triggering a </a:t>
            </a:r>
            <a:r>
              <a:rPr lang="en-US" sz="1800" u="sng">
                <a:solidFill>
                  <a:srgbClr val="0B0080"/>
                </a:solidFill>
                <a:effectLst/>
                <a:latin typeface="Arial" panose="020B0604020202020204" pitchFamily="34" charset="0"/>
                <a:ea typeface="Times New Roman" panose="02020603050405020304" pitchFamily="18" charset="0"/>
                <a:hlinkClick r:id="rId37" tooltip="Tyrosine kinase"/>
              </a:rPr>
              <a:t>Tyrosine Kinase</a:t>
            </a:r>
            <a:r>
              <a:rPr lang="en-US" sz="1800">
                <a:solidFill>
                  <a:srgbClr val="252525"/>
                </a:solidFill>
                <a:effectLst/>
                <a:latin typeface="Arial" panose="020B0604020202020204" pitchFamily="34" charset="0"/>
                <a:ea typeface="Times New Roman" panose="02020603050405020304" pitchFamily="18" charset="0"/>
              </a:rPr>
              <a:t> Pathway leading to angiogenesis. The expression of </a:t>
            </a:r>
            <a:r>
              <a:rPr lang="en-US" sz="1800" u="sng">
                <a:solidFill>
                  <a:srgbClr val="0B0080"/>
                </a:solidFill>
                <a:effectLst/>
                <a:latin typeface="Arial" panose="020B0604020202020204" pitchFamily="34" charset="0"/>
                <a:ea typeface="Times New Roman" panose="02020603050405020304" pitchFamily="18" charset="0"/>
                <a:hlinkClick r:id="rId50" tooltip="Angiopoietin-2"/>
              </a:rPr>
              <a:t>angiopoietin-2</a:t>
            </a:r>
            <a:r>
              <a:rPr lang="en-US" sz="1800">
                <a:solidFill>
                  <a:srgbClr val="252525"/>
                </a:solidFill>
                <a:effectLst/>
                <a:latin typeface="Arial" panose="020B0604020202020204" pitchFamily="34" charset="0"/>
                <a:ea typeface="Times New Roman" panose="02020603050405020304" pitchFamily="18" charset="0"/>
              </a:rPr>
              <a:t> in the absence of VEGF leads to endothelial cell death and vascular regression.</a:t>
            </a:r>
            <a:r>
              <a:rPr lang="en-US" sz="1800" u="sng" baseline="30000">
                <a:solidFill>
                  <a:srgbClr val="0B0080"/>
                </a:solidFill>
                <a:effectLst/>
                <a:latin typeface="Arial" panose="020B0604020202020204" pitchFamily="34" charset="0"/>
                <a:ea typeface="Times New Roman" panose="02020603050405020304" pitchFamily="18" charset="0"/>
                <a:hlinkClick r:id="rId51"/>
              </a:rPr>
              <a:t>[9]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Conversely, a German study done </a:t>
            </a:r>
            <a:r>
              <a:rPr lang="en-US" sz="1800" i="1" u="sng">
                <a:solidFill>
                  <a:srgbClr val="0B0080"/>
                </a:solidFill>
                <a:effectLst/>
                <a:latin typeface="Arial" panose="020B0604020202020204" pitchFamily="34" charset="0"/>
                <a:ea typeface="Times New Roman" panose="02020603050405020304" pitchFamily="18" charset="0"/>
                <a:hlinkClick r:id="rId52" tooltip="In vivo"/>
              </a:rPr>
              <a:t>in vivo</a:t>
            </a:r>
            <a:r>
              <a:rPr lang="en-US" sz="1800">
                <a:solidFill>
                  <a:srgbClr val="252525"/>
                </a:solidFill>
                <a:effectLst/>
                <a:latin typeface="Arial" panose="020B0604020202020204" pitchFamily="34" charset="0"/>
                <a:ea typeface="Times New Roman" panose="02020603050405020304" pitchFamily="18" charset="0"/>
              </a:rPr>
              <a:t> found that VEGF concentrations actually decreased after a 25% reduction in oxygen intake for 30 minutes.</a:t>
            </a:r>
            <a:r>
              <a:rPr lang="en-US" sz="1800" u="sng" baseline="30000">
                <a:solidFill>
                  <a:srgbClr val="0B0080"/>
                </a:solidFill>
                <a:effectLst/>
                <a:latin typeface="Arial" panose="020B0604020202020204" pitchFamily="34" charset="0"/>
                <a:ea typeface="Times New Roman" panose="02020603050405020304" pitchFamily="18" charset="0"/>
                <a:hlinkClick r:id="rId53"/>
              </a:rPr>
              <a:t>[10]</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HIF1 alpha and HIF1 beta are constantly being produced but HIF1 alpha is highly O</a:t>
            </a:r>
            <a:r>
              <a:rPr lang="en-US" sz="1800" baseline="-25000">
                <a:solidFill>
                  <a:srgbClr val="252525"/>
                </a:solidFill>
                <a:effectLst/>
                <a:latin typeface="Arial" panose="020B0604020202020204" pitchFamily="34" charset="0"/>
                <a:ea typeface="Times New Roman" panose="02020603050405020304" pitchFamily="18" charset="0"/>
              </a:rPr>
              <a:t>2</a:t>
            </a:r>
            <a:r>
              <a:rPr lang="en-US" sz="1800">
                <a:solidFill>
                  <a:srgbClr val="252525"/>
                </a:solidFill>
                <a:effectLst/>
                <a:latin typeface="Arial" panose="020B0604020202020204" pitchFamily="34" charset="0"/>
                <a:ea typeface="Times New Roman" panose="02020603050405020304" pitchFamily="18" charset="0"/>
              </a:rPr>
              <a:t> labile, so, in aerobic conditions, it is degraded. When the cell becomes hypoxic, HIF1 alpha persists and the HIF1alpha/beta complex stimulates VEGF release.</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54"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VEGF in disease</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55" tooltip="Edit section: VEGF in disease"/>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has been implicated with poor prognosis in </a:t>
            </a:r>
            <a:r>
              <a:rPr lang="en-US" sz="1800" u="sng">
                <a:solidFill>
                  <a:srgbClr val="0B0080"/>
                </a:solidFill>
                <a:effectLst/>
                <a:latin typeface="Arial" panose="020B0604020202020204" pitchFamily="34" charset="0"/>
                <a:ea typeface="Times New Roman" panose="02020603050405020304" pitchFamily="18" charset="0"/>
                <a:hlinkClick r:id="rId56" tooltip="Breast cancer"/>
              </a:rPr>
              <a:t>breast cancer</a:t>
            </a:r>
            <a:r>
              <a:rPr lang="en-US" sz="1800">
                <a:solidFill>
                  <a:srgbClr val="252525"/>
                </a:solidFill>
                <a:effectLst/>
                <a:latin typeface="Arial" panose="020B0604020202020204" pitchFamily="34" charset="0"/>
                <a:ea typeface="Times New Roman" panose="02020603050405020304" pitchFamily="18" charset="0"/>
              </a:rPr>
              <a:t>. Numerous studies show a decreased overall survival and disease-free survival in those tumors overexpressing VEGF. The overexpression of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may be an early step in the process of </a:t>
            </a:r>
            <a:r>
              <a:rPr lang="en-US" sz="1800" u="sng">
                <a:solidFill>
                  <a:srgbClr val="0B0080"/>
                </a:solidFill>
                <a:effectLst/>
                <a:latin typeface="Arial" panose="020B0604020202020204" pitchFamily="34" charset="0"/>
                <a:ea typeface="Times New Roman" panose="02020603050405020304" pitchFamily="18" charset="0"/>
                <a:hlinkClick r:id="rId57" tooltip="Metastasis"/>
              </a:rPr>
              <a:t>metastasis</a:t>
            </a:r>
            <a:r>
              <a:rPr lang="en-US" sz="1800">
                <a:solidFill>
                  <a:srgbClr val="252525"/>
                </a:solidFill>
                <a:effectLst/>
                <a:latin typeface="Arial" panose="020B0604020202020204" pitchFamily="34" charset="0"/>
                <a:ea typeface="Times New Roman" panose="02020603050405020304" pitchFamily="18" charset="0"/>
              </a:rPr>
              <a:t>, a step that is involved in the "angiogenic" switch. Although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has been correlated with poor survival, its exact mechanism of action in the progression of tumors remains unclear.</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is also released in </a:t>
            </a:r>
            <a:r>
              <a:rPr lang="en-US" sz="1800" u="sng">
                <a:solidFill>
                  <a:srgbClr val="0B0080"/>
                </a:solidFill>
                <a:effectLst/>
                <a:latin typeface="Arial" panose="020B0604020202020204" pitchFamily="34" charset="0"/>
                <a:ea typeface="Times New Roman" panose="02020603050405020304" pitchFamily="18" charset="0"/>
                <a:hlinkClick r:id="rId58" tooltip="Rheumatoid arthritis"/>
              </a:rPr>
              <a:t>rheumatoid arthritis</a:t>
            </a:r>
            <a:r>
              <a:rPr lang="en-US" sz="1800">
                <a:solidFill>
                  <a:srgbClr val="252525"/>
                </a:solidFill>
                <a:effectLst/>
                <a:latin typeface="Arial" panose="020B0604020202020204" pitchFamily="34" charset="0"/>
                <a:ea typeface="Times New Roman" panose="02020603050405020304" pitchFamily="18" charset="0"/>
              </a:rPr>
              <a:t> in response to </a:t>
            </a:r>
            <a:r>
              <a:rPr lang="en-US" sz="1800" u="sng">
                <a:solidFill>
                  <a:srgbClr val="0B0080"/>
                </a:solidFill>
                <a:effectLst/>
                <a:latin typeface="Arial" panose="020B0604020202020204" pitchFamily="34" charset="0"/>
                <a:ea typeface="Times New Roman" panose="02020603050405020304" pitchFamily="18" charset="0"/>
                <a:hlinkClick r:id="rId59" tooltip="TNF-α"/>
              </a:rPr>
              <a:t>TNF-α</a:t>
            </a:r>
            <a:r>
              <a:rPr lang="en-US" sz="1800">
                <a:solidFill>
                  <a:srgbClr val="252525"/>
                </a:solidFill>
                <a:effectLst/>
                <a:latin typeface="Arial" panose="020B0604020202020204" pitchFamily="34" charset="0"/>
                <a:ea typeface="Times New Roman" panose="02020603050405020304" pitchFamily="18" charset="0"/>
              </a:rPr>
              <a:t>, increasing endothelial permeability and swelling and also stimulating angiogenesis (formation of capillaries).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is also important in </a:t>
            </a:r>
            <a:r>
              <a:rPr lang="en-US" sz="1800" u="sng">
                <a:solidFill>
                  <a:srgbClr val="0B0080"/>
                </a:solidFill>
                <a:effectLst/>
                <a:latin typeface="Arial" panose="020B0604020202020204" pitchFamily="34" charset="0"/>
                <a:ea typeface="Times New Roman" panose="02020603050405020304" pitchFamily="18" charset="0"/>
                <a:hlinkClick r:id="rId60" tooltip="Diabetic retinopathy"/>
              </a:rPr>
              <a:t>diabetic retinopathy</a:t>
            </a:r>
            <a:r>
              <a:rPr lang="en-US" sz="1800">
                <a:solidFill>
                  <a:srgbClr val="252525"/>
                </a:solidFill>
                <a:effectLst/>
                <a:latin typeface="Arial" panose="020B0604020202020204" pitchFamily="34" charset="0"/>
                <a:ea typeface="Times New Roman" panose="02020603050405020304" pitchFamily="18" charset="0"/>
              </a:rPr>
              <a:t> (DR). The microcirculatory problems in the retina of people with </a:t>
            </a:r>
            <a:r>
              <a:rPr lang="en-US" sz="1800" u="sng">
                <a:solidFill>
                  <a:srgbClr val="0B0080"/>
                </a:solidFill>
                <a:effectLst/>
                <a:latin typeface="Arial" panose="020B0604020202020204" pitchFamily="34" charset="0"/>
                <a:ea typeface="Times New Roman" panose="02020603050405020304" pitchFamily="18" charset="0"/>
                <a:hlinkClick r:id="rId61" tooltip="Diabetes"/>
              </a:rPr>
              <a:t>diabetes</a:t>
            </a:r>
            <a:r>
              <a:rPr lang="en-US" sz="1800">
                <a:solidFill>
                  <a:srgbClr val="252525"/>
                </a:solidFill>
                <a:effectLst/>
                <a:latin typeface="Arial" panose="020B0604020202020204" pitchFamily="34" charset="0"/>
                <a:ea typeface="Times New Roman" panose="02020603050405020304" pitchFamily="18" charset="0"/>
              </a:rPr>
              <a:t> can cause retinal </a:t>
            </a:r>
            <a:r>
              <a:rPr lang="en-US" sz="1800" err="1">
                <a:solidFill>
                  <a:srgbClr val="252525"/>
                </a:solidFill>
                <a:effectLst/>
                <a:latin typeface="Arial" panose="020B0604020202020204" pitchFamily="34" charset="0"/>
                <a:ea typeface="Times New Roman" panose="02020603050405020304" pitchFamily="18" charset="0"/>
              </a:rPr>
              <a:t>ischaemia</a:t>
            </a:r>
            <a:r>
              <a:rPr lang="en-US" sz="1800">
                <a:solidFill>
                  <a:srgbClr val="252525"/>
                </a:solidFill>
                <a:effectLst/>
                <a:latin typeface="Arial" panose="020B0604020202020204" pitchFamily="34" charset="0"/>
                <a:ea typeface="Times New Roman" panose="02020603050405020304" pitchFamily="18" charset="0"/>
              </a:rPr>
              <a:t>, which results in the release of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and a switch in the balance of pro-angiogenic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isoforms over the normally expressed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err="1">
                <a:solidFill>
                  <a:srgbClr val="252525"/>
                </a:solidFill>
                <a:effectLst/>
                <a:latin typeface="Arial" panose="020B0604020202020204" pitchFamily="34" charset="0"/>
                <a:ea typeface="Times New Roman" panose="02020603050405020304" pitchFamily="18" charset="0"/>
              </a:rPr>
              <a:t>b</a:t>
            </a:r>
            <a:r>
              <a:rPr lang="en-US" sz="1800">
                <a:solidFill>
                  <a:srgbClr val="252525"/>
                </a:solidFill>
                <a:effectLst/>
                <a:latin typeface="Arial" panose="020B0604020202020204" pitchFamily="34" charset="0"/>
                <a:ea typeface="Times New Roman" panose="02020603050405020304" pitchFamily="18" charset="0"/>
              </a:rPr>
              <a:t> isoforms.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may then cause the creation of new blood vessels in the retina and elsewhere in the eye, heralding changes that may threaten the sight.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plays a role in the disease pathology of the wet form </a:t>
            </a:r>
            <a:r>
              <a:rPr lang="en-US" sz="1800" u="sng">
                <a:solidFill>
                  <a:srgbClr val="0B0080"/>
                </a:solidFill>
                <a:effectLst/>
                <a:latin typeface="Arial" panose="020B0604020202020204" pitchFamily="34" charset="0"/>
                <a:ea typeface="Times New Roman" panose="02020603050405020304" pitchFamily="18" charset="0"/>
                <a:hlinkClick r:id="rId62" tooltip="Age-related macular degeneration"/>
              </a:rPr>
              <a:t>age-related macular degeneration</a:t>
            </a:r>
            <a:r>
              <a:rPr lang="en-US" sz="1800">
                <a:solidFill>
                  <a:srgbClr val="252525"/>
                </a:solidFill>
                <a:effectLst/>
                <a:latin typeface="Arial" panose="020B0604020202020204" pitchFamily="34" charset="0"/>
                <a:ea typeface="Times New Roman" panose="02020603050405020304" pitchFamily="18" charset="0"/>
              </a:rPr>
              <a:t> (AMD), which is the leading cause of blindness for the elderly of the industrialized world. The vascular pathology of AMD shares certain similarities with diabetic retinopathy, although the cause of disease and the typical source of neovascularization differs between the two diseases.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VEGF-D serum levels are significantly elevated in patients with </a:t>
            </a:r>
            <a:r>
              <a:rPr lang="en-US" sz="1800" u="sng">
                <a:solidFill>
                  <a:srgbClr val="0B0080"/>
                </a:solidFill>
                <a:effectLst/>
                <a:latin typeface="Arial" panose="020B0604020202020204" pitchFamily="34" charset="0"/>
                <a:ea typeface="Times New Roman" panose="02020603050405020304" pitchFamily="18" charset="0"/>
                <a:hlinkClick r:id="rId63" tooltip="Hemangiosarcoma"/>
              </a:rPr>
              <a:t>angiosarcoma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64"/>
              </a:rPr>
              <a:t>[11]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Once released,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may elicit several responses. It may cause a </a:t>
            </a:r>
            <a:r>
              <a:rPr lang="en-US" sz="1800" u="sng">
                <a:solidFill>
                  <a:srgbClr val="0B0080"/>
                </a:solidFill>
                <a:effectLst/>
                <a:latin typeface="Arial" panose="020B0604020202020204" pitchFamily="34" charset="0"/>
                <a:ea typeface="Times New Roman" panose="02020603050405020304" pitchFamily="18" charset="0"/>
                <a:hlinkClick r:id="rId65" tooltip="Cell (biology)"/>
              </a:rPr>
              <a:t>cell</a:t>
            </a:r>
            <a:r>
              <a:rPr lang="en-US" sz="1800">
                <a:solidFill>
                  <a:srgbClr val="252525"/>
                </a:solidFill>
                <a:effectLst/>
                <a:latin typeface="Arial" panose="020B0604020202020204" pitchFamily="34" charset="0"/>
                <a:ea typeface="Times New Roman" panose="02020603050405020304" pitchFamily="18" charset="0"/>
              </a:rPr>
              <a:t> to survive, move, or further differentiate. Hence, VEGF is a potential target for the treatment of </a:t>
            </a:r>
            <a:r>
              <a:rPr lang="en-US" sz="1800" u="sng">
                <a:solidFill>
                  <a:srgbClr val="0B0080"/>
                </a:solidFill>
                <a:effectLst/>
                <a:latin typeface="Arial" panose="020B0604020202020204" pitchFamily="34" charset="0"/>
                <a:ea typeface="Times New Roman" panose="02020603050405020304" pitchFamily="18" charset="0"/>
                <a:hlinkClick r:id="rId66" tooltip="Cancer"/>
              </a:rPr>
              <a:t>cancer</a:t>
            </a:r>
            <a:r>
              <a:rPr lang="en-US" sz="1800">
                <a:solidFill>
                  <a:srgbClr val="252525"/>
                </a:solidFill>
                <a:effectLst/>
                <a:latin typeface="Arial" panose="020B0604020202020204" pitchFamily="34" charset="0"/>
                <a:ea typeface="Times New Roman" panose="02020603050405020304" pitchFamily="18" charset="0"/>
              </a:rPr>
              <a:t>. The first anti-VEGF drug, </a:t>
            </a:r>
            <a:r>
              <a:rPr lang="en-US" sz="1800" err="1">
                <a:solidFill>
                  <a:srgbClr val="252525"/>
                </a:solidFill>
                <a:effectLst/>
                <a:latin typeface="Arial" panose="020B0604020202020204" pitchFamily="34" charset="0"/>
                <a:ea typeface="Times New Roman" panose="02020603050405020304" pitchFamily="18" charset="0"/>
              </a:rPr>
              <a:t>a</a:t>
            </a:r>
            <a:r>
              <a:rPr lang="en-US" sz="1800" u="sng" err="1">
                <a:solidFill>
                  <a:srgbClr val="0B0080"/>
                </a:solidFill>
                <a:effectLst/>
                <a:latin typeface="Arial" panose="020B0604020202020204" pitchFamily="34" charset="0"/>
                <a:ea typeface="Times New Roman" panose="02020603050405020304" pitchFamily="18" charset="0"/>
                <a:hlinkClick r:id="rId67" tooltip="Monoclonal antibody"/>
              </a:rPr>
              <a:t>monoclonal</a:t>
            </a:r>
            <a:r>
              <a:rPr lang="en-US" sz="1800" u="sng">
                <a:solidFill>
                  <a:srgbClr val="0B0080"/>
                </a:solidFill>
                <a:effectLst/>
                <a:latin typeface="Arial" panose="020B0604020202020204" pitchFamily="34" charset="0"/>
                <a:ea typeface="Times New Roman" panose="02020603050405020304" pitchFamily="18" charset="0"/>
                <a:hlinkClick r:id="rId67" tooltip="Monoclonal antibody"/>
              </a:rPr>
              <a:t> antibody</a:t>
            </a:r>
            <a:r>
              <a:rPr lang="en-US" sz="1800">
                <a:solidFill>
                  <a:srgbClr val="252525"/>
                </a:solidFill>
                <a:effectLst/>
                <a:latin typeface="Arial" panose="020B0604020202020204" pitchFamily="34" charset="0"/>
                <a:ea typeface="Times New Roman" panose="02020603050405020304" pitchFamily="18" charset="0"/>
              </a:rPr>
              <a:t> named </a:t>
            </a:r>
            <a:r>
              <a:rPr lang="en-US" sz="1800" u="sng">
                <a:solidFill>
                  <a:srgbClr val="0B0080"/>
                </a:solidFill>
                <a:effectLst/>
                <a:latin typeface="Arial" panose="020B0604020202020204" pitchFamily="34" charset="0"/>
                <a:ea typeface="Times New Roman" panose="02020603050405020304" pitchFamily="18" charset="0"/>
                <a:hlinkClick r:id="rId10" tooltip="Bevacizumab"/>
              </a:rPr>
              <a:t>bevacizumab</a:t>
            </a:r>
            <a:r>
              <a:rPr lang="en-US" sz="1800">
                <a:solidFill>
                  <a:srgbClr val="252525"/>
                </a:solidFill>
                <a:effectLst/>
                <a:latin typeface="Arial" panose="020B0604020202020204" pitchFamily="34" charset="0"/>
                <a:ea typeface="Times New Roman" panose="02020603050405020304" pitchFamily="18" charset="0"/>
              </a:rPr>
              <a:t>, was approved in 2004. Approximately 10-15% of patients benefit from bevacizumab therapy; however, biomarkers for bevacizumab efficacy are not yet known.</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Current studies show that VEGFs are not the only promoters of angiogenesis. In particular, </a:t>
            </a:r>
            <a:r>
              <a:rPr lang="en-US" sz="1800" u="sng">
                <a:solidFill>
                  <a:srgbClr val="0B0080"/>
                </a:solidFill>
                <a:effectLst/>
                <a:latin typeface="Arial" panose="020B0604020202020204" pitchFamily="34" charset="0"/>
                <a:ea typeface="Times New Roman" panose="02020603050405020304" pitchFamily="18" charset="0"/>
                <a:hlinkClick r:id="rId68" tooltip="FGF2"/>
              </a:rPr>
              <a:t>FGF2</a:t>
            </a:r>
            <a:r>
              <a:rPr lang="en-US" sz="1800">
                <a:solidFill>
                  <a:srgbClr val="252525"/>
                </a:solidFill>
                <a:effectLst/>
                <a:latin typeface="Arial" panose="020B0604020202020204" pitchFamily="34" charset="0"/>
                <a:ea typeface="Times New Roman" panose="02020603050405020304" pitchFamily="18" charset="0"/>
              </a:rPr>
              <a:t> and HGF are potent angiogenic factors.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Patients suffering from pulmonary emphysema have been found to have decreased levels of VEGF in the pulmonary arteries.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the </a:t>
            </a:r>
            <a:r>
              <a:rPr lang="en-US" sz="1800" u="sng">
                <a:solidFill>
                  <a:srgbClr val="0B0080"/>
                </a:solidFill>
                <a:effectLst/>
                <a:latin typeface="Arial" panose="020B0604020202020204" pitchFamily="34" charset="0"/>
                <a:ea typeface="Times New Roman" panose="02020603050405020304" pitchFamily="18" charset="0"/>
                <a:hlinkClick r:id="rId69" tooltip="Kidney"/>
              </a:rPr>
              <a:t>kidney</a:t>
            </a:r>
            <a:r>
              <a:rPr lang="en-US" sz="1800">
                <a:solidFill>
                  <a:srgbClr val="252525"/>
                </a:solidFill>
                <a:effectLst/>
                <a:latin typeface="Arial" panose="020B0604020202020204" pitchFamily="34" charset="0"/>
                <a:ea typeface="Times New Roman" panose="02020603050405020304" pitchFamily="18" charset="0"/>
              </a:rPr>
              <a:t>, increased expression of </a:t>
            </a:r>
            <a:r>
              <a:rPr lang="en-US" sz="1800" err="1">
                <a:solidFill>
                  <a:srgbClr val="252525"/>
                </a:solidFill>
                <a:effectLst/>
                <a:latin typeface="Arial" panose="020B0604020202020204" pitchFamily="34" charset="0"/>
                <a:ea typeface="Times New Roman" panose="02020603050405020304" pitchFamily="18" charset="0"/>
              </a:rPr>
              <a:t>VEGF</a:t>
            </a:r>
            <a:r>
              <a:rPr lang="en-US" sz="1800" baseline="-25000" err="1">
                <a:solidFill>
                  <a:srgbClr val="252525"/>
                </a:solidFill>
                <a:effectLst/>
                <a:latin typeface="Arial" panose="020B0604020202020204" pitchFamily="34" charset="0"/>
                <a:ea typeface="Times New Roman" panose="02020603050405020304" pitchFamily="18" charset="0"/>
              </a:rPr>
              <a:t>xxx</a:t>
            </a:r>
            <a:r>
              <a:rPr lang="en-US" sz="1800">
                <a:solidFill>
                  <a:srgbClr val="252525"/>
                </a:solidFill>
                <a:effectLst/>
                <a:latin typeface="Arial" panose="020B0604020202020204" pitchFamily="34" charset="0"/>
                <a:ea typeface="Times New Roman" panose="02020603050405020304" pitchFamily="18" charset="0"/>
              </a:rPr>
              <a:t> in </a:t>
            </a:r>
            <a:r>
              <a:rPr lang="en-US" sz="1800" u="sng">
                <a:solidFill>
                  <a:srgbClr val="0B0080"/>
                </a:solidFill>
                <a:effectLst/>
                <a:latin typeface="Arial" panose="020B0604020202020204" pitchFamily="34" charset="0"/>
                <a:ea typeface="Times New Roman" panose="02020603050405020304" pitchFamily="18" charset="0"/>
                <a:hlinkClick r:id="rId70" tooltip="Glomerulus"/>
              </a:rPr>
              <a:t>glomeruli</a:t>
            </a:r>
            <a:r>
              <a:rPr lang="en-US" sz="1800">
                <a:solidFill>
                  <a:srgbClr val="252525"/>
                </a:solidFill>
                <a:effectLst/>
                <a:latin typeface="Arial" panose="020B0604020202020204" pitchFamily="34" charset="0"/>
                <a:ea typeface="Times New Roman" panose="02020603050405020304" pitchFamily="18" charset="0"/>
              </a:rPr>
              <a:t> directly causes the glomerular hypertrophy that is associated with proteinuria.</a:t>
            </a:r>
            <a:r>
              <a:rPr lang="en-US" sz="1800" u="sng" baseline="30000">
                <a:solidFill>
                  <a:srgbClr val="0B0080"/>
                </a:solidFill>
                <a:effectLst/>
                <a:latin typeface="Arial" panose="020B0604020202020204" pitchFamily="34" charset="0"/>
                <a:ea typeface="Times New Roman" panose="02020603050405020304" pitchFamily="18" charset="0"/>
                <a:hlinkClick r:id="rId71"/>
              </a:rPr>
              <a:t>[12]</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VEGF alterations can be predictive of early-onset </a:t>
            </a:r>
            <a:r>
              <a:rPr lang="en-US" sz="1800" u="sng">
                <a:solidFill>
                  <a:srgbClr val="0B0080"/>
                </a:solidFill>
                <a:effectLst/>
                <a:latin typeface="Arial" panose="020B0604020202020204" pitchFamily="34" charset="0"/>
                <a:ea typeface="Times New Roman" panose="02020603050405020304" pitchFamily="18" charset="0"/>
                <a:hlinkClick r:id="rId72" tooltip="Pre-eclampsia"/>
              </a:rPr>
              <a:t>pre-eclampsia</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73"/>
              </a:rPr>
              <a:t>[13]</a:t>
            </a:r>
            <a:endParaRPr lang="en-NG" sz="1800">
              <a:effectLst/>
              <a:latin typeface="Times New Roman" panose="02020603050405020304" pitchFamily="18" charset="0"/>
              <a:ea typeface="Times New Roman" panose="02020603050405020304" pitchFamily="18" charset="0"/>
            </a:endParaRPr>
          </a:p>
          <a:p>
            <a:pPr>
              <a:spcBef>
                <a:spcPts val="360"/>
              </a:spcBef>
              <a:spcAft>
                <a:spcPts val="0"/>
              </a:spcAft>
            </a:pPr>
            <a:r>
              <a:rPr lang="en-U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Anti-VEGF therapies</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74" tooltip="Edit section: Anti-VEGF therapies"/>
              </a:rPr>
              <a:t>edit</a:t>
            </a:r>
            <a:r>
              <a:rPr lang="en-US" sz="1800" b="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Anti-VEGF therapies are important in the treatment of certain cancers and in age-related macular degeneration. They can involve monoclonal antibodies such as </a:t>
            </a:r>
            <a:r>
              <a:rPr lang="en-US" sz="1800" u="sng">
                <a:solidFill>
                  <a:srgbClr val="0B0080"/>
                </a:solidFill>
                <a:effectLst/>
                <a:latin typeface="Arial" panose="020B0604020202020204" pitchFamily="34" charset="0"/>
                <a:ea typeface="Times New Roman" panose="02020603050405020304" pitchFamily="18" charset="0"/>
                <a:hlinkClick r:id="rId10" tooltip="Bevacizumab"/>
              </a:rPr>
              <a:t>bevacizumab</a:t>
            </a:r>
            <a:r>
              <a:rPr lang="en-US" sz="1800">
                <a:solidFill>
                  <a:srgbClr val="252525"/>
                </a:solidFill>
                <a:effectLst/>
                <a:latin typeface="Arial" panose="020B0604020202020204" pitchFamily="34" charset="0"/>
                <a:ea typeface="Times New Roman" panose="02020603050405020304" pitchFamily="18" charset="0"/>
              </a:rPr>
              <a:t> (Avastin), antibody derivatives such </a:t>
            </a:r>
            <a:r>
              <a:rPr lang="en-US" sz="1800" err="1">
                <a:solidFill>
                  <a:srgbClr val="252525"/>
                </a:solidFill>
                <a:effectLst/>
                <a:latin typeface="Arial" panose="020B0604020202020204" pitchFamily="34" charset="0"/>
                <a:ea typeface="Times New Roman" panose="02020603050405020304" pitchFamily="18" charset="0"/>
              </a:rPr>
              <a:t>as</a:t>
            </a:r>
            <a:r>
              <a:rPr lang="en-US" sz="1800" u="sng" err="1">
                <a:solidFill>
                  <a:srgbClr val="0B0080"/>
                </a:solidFill>
                <a:effectLst/>
                <a:latin typeface="Arial" panose="020B0604020202020204" pitchFamily="34" charset="0"/>
                <a:ea typeface="Times New Roman" panose="02020603050405020304" pitchFamily="18" charset="0"/>
                <a:hlinkClick r:id="rId11" tooltip="Ranibizumab"/>
              </a:rPr>
              <a:t>ranibizumab</a:t>
            </a:r>
            <a:r>
              <a:rPr lang="en-US" sz="1800">
                <a:solidFill>
                  <a:srgbClr val="252525"/>
                </a:solidFill>
                <a:effectLst/>
                <a:latin typeface="Arial" panose="020B0604020202020204" pitchFamily="34" charset="0"/>
                <a:ea typeface="Times New Roman" panose="02020603050405020304" pitchFamily="18" charset="0"/>
              </a:rPr>
              <a:t> (Lucentis), or orally-available small molecules that inhibit the </a:t>
            </a:r>
            <a:r>
              <a:rPr lang="en-US" sz="1800" u="sng">
                <a:solidFill>
                  <a:srgbClr val="0B0080"/>
                </a:solidFill>
                <a:effectLst/>
                <a:latin typeface="Arial" panose="020B0604020202020204" pitchFamily="34" charset="0"/>
                <a:ea typeface="Times New Roman" panose="02020603050405020304" pitchFamily="18" charset="0"/>
                <a:hlinkClick r:id="rId37" tooltip="Tyrosine kinase"/>
              </a:rPr>
              <a:t>tyrosine kinases</a:t>
            </a:r>
            <a:r>
              <a:rPr lang="en-US" sz="1800">
                <a:solidFill>
                  <a:srgbClr val="252525"/>
                </a:solidFill>
                <a:effectLst/>
                <a:latin typeface="Arial" panose="020B0604020202020204" pitchFamily="34" charset="0"/>
                <a:ea typeface="Times New Roman" panose="02020603050405020304" pitchFamily="18" charset="0"/>
              </a:rPr>
              <a:t> stimulated by VEGF: </a:t>
            </a:r>
            <a:r>
              <a:rPr lang="en-US" sz="1800" u="sng">
                <a:solidFill>
                  <a:srgbClr val="0B0080"/>
                </a:solidFill>
                <a:effectLst/>
                <a:latin typeface="Arial" panose="020B0604020202020204" pitchFamily="34" charset="0"/>
                <a:ea typeface="Times New Roman" panose="02020603050405020304" pitchFamily="18" charset="0"/>
                <a:hlinkClick r:id="rId75" tooltip="Lapatinib"/>
              </a:rPr>
              <a:t>lapatinib</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Tykerb</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6" tooltip="Sunitinib"/>
              </a:rPr>
              <a:t>sunitinib</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Sutent</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77" tooltip="Sorafenib"/>
              </a:rPr>
              <a:t>sorafenib</a:t>
            </a:r>
            <a:r>
              <a:rPr lang="en-US" sz="1800">
                <a:solidFill>
                  <a:srgbClr val="252525"/>
                </a:solidFill>
                <a:effectLst/>
                <a:latin typeface="Arial" panose="020B0604020202020204" pitchFamily="34" charset="0"/>
                <a:ea typeface="Times New Roman" panose="02020603050405020304" pitchFamily="18" charset="0"/>
              </a:rPr>
              <a:t> (</a:t>
            </a:r>
            <a:r>
              <a:rPr lang="en-US" sz="1800" err="1">
                <a:solidFill>
                  <a:srgbClr val="252525"/>
                </a:solidFill>
                <a:effectLst/>
                <a:latin typeface="Arial" panose="020B0604020202020204" pitchFamily="34" charset="0"/>
                <a:ea typeface="Times New Roman" panose="02020603050405020304" pitchFamily="18" charset="0"/>
              </a:rPr>
              <a:t>Nexavar</a:t>
            </a:r>
            <a:r>
              <a:rPr lang="en-US" sz="1800">
                <a:solidFill>
                  <a:srgbClr val="252525"/>
                </a:solidFill>
                <a:effectLst/>
                <a:latin typeface="Arial" panose="020B0604020202020204" pitchFamily="34" charset="0"/>
                <a:ea typeface="Times New Roman" panose="02020603050405020304" pitchFamily="18" charset="0"/>
              </a:rPr>
              <a:t>), </a:t>
            </a:r>
            <a:r>
              <a:rPr lang="en-US" sz="1800" u="sng" err="1">
                <a:solidFill>
                  <a:srgbClr val="0B0080"/>
                </a:solidFill>
                <a:effectLst/>
                <a:latin typeface="Arial" panose="020B0604020202020204" pitchFamily="34" charset="0"/>
                <a:ea typeface="Times New Roman" panose="02020603050405020304" pitchFamily="18" charset="0"/>
                <a:hlinkClick r:id="rId78" tooltip="Axitinib"/>
              </a:rPr>
              <a:t>axitinib</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9" tooltip="Pazopanib"/>
              </a:rPr>
              <a:t>pazopanib</a:t>
            </a:r>
            <a:r>
              <a:rPr lang="en-US" sz="1800">
                <a:solidFill>
                  <a:srgbClr val="252525"/>
                </a:solidFill>
                <a:effectLst/>
                <a:latin typeface="Arial" panose="020B0604020202020204" pitchFamily="34" charset="0"/>
                <a:ea typeface="Times New Roman" panose="02020603050405020304" pitchFamily="18" charset="0"/>
              </a:rPr>
              <a:t>. (Some of these therapies target </a:t>
            </a:r>
            <a:r>
              <a:rPr lang="en-US" sz="1800" u="sng">
                <a:solidFill>
                  <a:srgbClr val="0B0080"/>
                </a:solidFill>
                <a:effectLst/>
                <a:latin typeface="Arial" panose="020B0604020202020204" pitchFamily="34" charset="0"/>
                <a:ea typeface="Times New Roman" panose="02020603050405020304" pitchFamily="18" charset="0"/>
                <a:hlinkClick r:id="rId80" tooltip="VEGF receptor"/>
              </a:rPr>
              <a:t>VEGF receptors</a:t>
            </a:r>
            <a:r>
              <a:rPr lang="en-US" sz="1800">
                <a:solidFill>
                  <a:srgbClr val="252525"/>
                </a:solidFill>
                <a:effectLst/>
                <a:latin typeface="Arial" panose="020B0604020202020204" pitchFamily="34" charset="0"/>
                <a:ea typeface="Times New Roman" panose="02020603050405020304" pitchFamily="18" charset="0"/>
              </a:rPr>
              <a:t> rather than the VEGFs.) THC and Cannabidiol both inhibit VEGF and slow Glioma growth.</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Both antibody-based compounds are commercialized. The first three orally available compounds are commercialized, as well. The latter two (</a:t>
            </a:r>
            <a:r>
              <a:rPr lang="en-US" sz="1800" u="sng" err="1">
                <a:solidFill>
                  <a:srgbClr val="0B0080"/>
                </a:solidFill>
                <a:effectLst/>
                <a:latin typeface="Arial" panose="020B0604020202020204" pitchFamily="34" charset="0"/>
                <a:ea typeface="Times New Roman" panose="02020603050405020304" pitchFamily="18" charset="0"/>
                <a:hlinkClick r:id="rId78" tooltip="Axitinib"/>
              </a:rPr>
              <a:t>axitinib</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79" tooltip="Pazopanib"/>
              </a:rPr>
              <a:t>pazopanib</a:t>
            </a:r>
            <a:r>
              <a:rPr lang="en-US" sz="1800">
                <a:solidFill>
                  <a:srgbClr val="252525"/>
                </a:solidFill>
                <a:effectLst/>
                <a:latin typeface="Arial" panose="020B0604020202020204" pitchFamily="34" charset="0"/>
                <a:ea typeface="Times New Roman" panose="02020603050405020304" pitchFamily="18" charset="0"/>
              </a:rPr>
              <a:t>) are in clinical trials, the results of which presented (June 7) at the </a:t>
            </a:r>
            <a:r>
              <a:rPr lang="en-US" sz="1800" u="sng">
                <a:solidFill>
                  <a:srgbClr val="0B0080"/>
                </a:solidFill>
                <a:effectLst/>
                <a:latin typeface="Arial" panose="020B0604020202020204" pitchFamily="34" charset="0"/>
                <a:ea typeface="Times New Roman" panose="02020603050405020304" pitchFamily="18" charset="0"/>
                <a:hlinkClick r:id="rId81" tooltip="American Society of Clinical Oncology"/>
              </a:rPr>
              <a:t>American Society of Clinical Oncology</a:t>
            </a:r>
            <a:r>
              <a:rPr lang="en-US" sz="1800">
                <a:solidFill>
                  <a:srgbClr val="252525"/>
                </a:solidFill>
                <a:effectLst/>
                <a:latin typeface="Arial" panose="020B0604020202020204" pitchFamily="34" charset="0"/>
                <a:ea typeface="Times New Roman" panose="02020603050405020304" pitchFamily="18" charset="0"/>
              </a:rPr>
              <a:t> meeting.</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err="1">
                <a:solidFill>
                  <a:srgbClr val="252525"/>
                </a:solidFill>
                <a:effectLst/>
                <a:latin typeface="Arial" panose="020B0604020202020204" pitchFamily="34" charset="0"/>
                <a:ea typeface="Times New Roman" panose="02020603050405020304" pitchFamily="18" charset="0"/>
              </a:rPr>
              <a:t>Bergers</a:t>
            </a:r>
            <a:r>
              <a:rPr lang="en-US" sz="1800">
                <a:solidFill>
                  <a:srgbClr val="252525"/>
                </a:solidFill>
                <a:effectLst/>
                <a:latin typeface="Arial" panose="020B0604020202020204" pitchFamily="34" charset="0"/>
                <a:ea typeface="Times New Roman" panose="02020603050405020304" pitchFamily="18" charset="0"/>
              </a:rPr>
              <a:t> and Hanahan concluded in 2008 that anti-VEGF drugs can show therapeutic efficacy in mouse models of cancer and in an increasing number of human cancers. But, "the benefits are at best transitory and are followed by a restoration of </a:t>
            </a:r>
            <a:r>
              <a:rPr lang="en-US" sz="1800" err="1">
                <a:solidFill>
                  <a:srgbClr val="252525"/>
                </a:solidFill>
                <a:effectLst/>
                <a:latin typeface="Arial" panose="020B0604020202020204" pitchFamily="34" charset="0"/>
                <a:ea typeface="Times New Roman" panose="02020603050405020304" pitchFamily="18" charset="0"/>
              </a:rPr>
              <a:t>tumour</a:t>
            </a:r>
            <a:r>
              <a:rPr lang="en-US" sz="1800">
                <a:solidFill>
                  <a:srgbClr val="252525"/>
                </a:solidFill>
                <a:effectLst/>
                <a:latin typeface="Arial" panose="020B0604020202020204" pitchFamily="34" charset="0"/>
                <a:ea typeface="Times New Roman" panose="02020603050405020304" pitchFamily="18" charset="0"/>
              </a:rPr>
              <a:t> growth and progression."</a:t>
            </a:r>
            <a:r>
              <a:rPr lang="en-US" sz="1800" u="sng" baseline="30000">
                <a:solidFill>
                  <a:srgbClr val="0B0080"/>
                </a:solidFill>
                <a:effectLst/>
                <a:latin typeface="Arial" panose="020B0604020202020204" pitchFamily="34" charset="0"/>
                <a:ea typeface="Times New Roman" panose="02020603050405020304" pitchFamily="18" charset="0"/>
                <a:hlinkClick r:id="rId82"/>
              </a:rPr>
              <a:t>[14]</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Later studies into the consequences of VEGF inhibitor use have shown that, although they can reduce the growth of primary </a:t>
            </a:r>
            <a:r>
              <a:rPr lang="en-US" sz="1800" err="1">
                <a:solidFill>
                  <a:srgbClr val="252525"/>
                </a:solidFill>
                <a:effectLst/>
                <a:latin typeface="Arial" panose="020B0604020202020204" pitchFamily="34" charset="0"/>
                <a:ea typeface="Times New Roman" panose="02020603050405020304" pitchFamily="18" charset="0"/>
              </a:rPr>
              <a:t>tumours</a:t>
            </a:r>
            <a:r>
              <a:rPr lang="en-US" sz="1800">
                <a:solidFill>
                  <a:srgbClr val="252525"/>
                </a:solidFill>
                <a:effectLst/>
                <a:latin typeface="Arial" panose="020B0604020202020204" pitchFamily="34" charset="0"/>
                <a:ea typeface="Times New Roman" panose="02020603050405020304" pitchFamily="18" charset="0"/>
              </a:rPr>
              <a:t>, VEGF inhibitors can concomitantly promote invasiveness and metastasis of </a:t>
            </a:r>
            <a:r>
              <a:rPr lang="en-US" sz="1800" err="1">
                <a:solidFill>
                  <a:srgbClr val="252525"/>
                </a:solidFill>
                <a:effectLst/>
                <a:latin typeface="Arial" panose="020B0604020202020204" pitchFamily="34" charset="0"/>
                <a:ea typeface="Times New Roman" panose="02020603050405020304" pitchFamily="18" charset="0"/>
              </a:rPr>
              <a:t>tumours</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83"/>
              </a:rPr>
              <a:t>[15]</a:t>
            </a:r>
            <a:r>
              <a:rPr lang="en-US" sz="1800" u="sng" baseline="30000">
                <a:solidFill>
                  <a:srgbClr val="0B0080"/>
                </a:solidFill>
                <a:effectLst/>
                <a:latin typeface="Arial" panose="020B0604020202020204" pitchFamily="34" charset="0"/>
                <a:ea typeface="Times New Roman" panose="02020603050405020304" pitchFamily="18" charset="0"/>
                <a:hlinkClick r:id="rId84"/>
              </a:rPr>
              <a:t>[16]</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AZ2171 (</a:t>
            </a:r>
            <a:r>
              <a:rPr lang="en-US" sz="1800" u="sng" err="1">
                <a:solidFill>
                  <a:srgbClr val="0B0080"/>
                </a:solidFill>
                <a:effectLst/>
                <a:latin typeface="Arial" panose="020B0604020202020204" pitchFamily="34" charset="0"/>
                <a:ea typeface="Times New Roman" panose="02020603050405020304" pitchFamily="18" charset="0"/>
                <a:hlinkClick r:id="rId85" tooltip="Cediranib"/>
              </a:rPr>
              <a:t>Cediranib</a:t>
            </a:r>
            <a:r>
              <a:rPr lang="en-US" sz="1800">
                <a:solidFill>
                  <a:srgbClr val="252525"/>
                </a:solidFill>
                <a:effectLst/>
                <a:latin typeface="Arial" panose="020B0604020202020204" pitchFamily="34" charset="0"/>
                <a:ea typeface="Times New Roman" panose="02020603050405020304" pitchFamily="18" charset="0"/>
              </a:rPr>
              <a:t>), a multi-targeted tyrosine kinase inhibitor has been shown to have anti-edema effects by reducing the permeability and aiding in vascular normalization.</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 2010 </a:t>
            </a:r>
            <a:r>
              <a:rPr lang="en-US" sz="1800" u="sng">
                <a:solidFill>
                  <a:srgbClr val="0B0080"/>
                </a:solidFill>
                <a:effectLst/>
                <a:latin typeface="Arial" panose="020B0604020202020204" pitchFamily="34" charset="0"/>
                <a:ea typeface="Times New Roman" panose="02020603050405020304" pitchFamily="18" charset="0"/>
                <a:hlinkClick r:id="rId86" tooltip="Cochrane Collaboration"/>
              </a:rPr>
              <a:t>Cochrane Systematic Review</a:t>
            </a:r>
            <a:r>
              <a:rPr lang="en-US" sz="1800">
                <a:solidFill>
                  <a:srgbClr val="252525"/>
                </a:solidFill>
                <a:effectLst/>
                <a:latin typeface="Arial" panose="020B0604020202020204" pitchFamily="34" charset="0"/>
                <a:ea typeface="Times New Roman" panose="02020603050405020304" pitchFamily="18" charset="0"/>
              </a:rPr>
              <a:t> studied the effectiveness of ranibizumab and </a:t>
            </a:r>
            <a:r>
              <a:rPr lang="en-US" sz="1800" u="sng">
                <a:solidFill>
                  <a:srgbClr val="0B0080"/>
                </a:solidFill>
                <a:effectLst/>
                <a:latin typeface="Arial" panose="020B0604020202020204" pitchFamily="34" charset="0"/>
                <a:ea typeface="Times New Roman" panose="02020603050405020304" pitchFamily="18" charset="0"/>
                <a:hlinkClick r:id="rId87" tooltip="Pegaptanib"/>
              </a:rPr>
              <a:t>pegaptanib</a:t>
            </a:r>
            <a:r>
              <a:rPr lang="en-US" sz="1800">
                <a:solidFill>
                  <a:srgbClr val="252525"/>
                </a:solidFill>
                <a:effectLst/>
                <a:latin typeface="Arial" panose="020B0604020202020204" pitchFamily="34" charset="0"/>
                <a:ea typeface="Times New Roman" panose="02020603050405020304" pitchFamily="18" charset="0"/>
              </a:rPr>
              <a:t>, on patients suffering from macular edema caused by </a:t>
            </a:r>
            <a:r>
              <a:rPr lang="en-US" sz="1800" u="sng">
                <a:solidFill>
                  <a:srgbClr val="0B0080"/>
                </a:solidFill>
                <a:effectLst/>
                <a:latin typeface="Arial" panose="020B0604020202020204" pitchFamily="34" charset="0"/>
                <a:ea typeface="Times New Roman" panose="02020603050405020304" pitchFamily="18" charset="0"/>
                <a:hlinkClick r:id="rId88" tooltip="Central retinal vein occlusion"/>
              </a:rPr>
              <a:t>central retinal vein occlusion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89"/>
              </a:rPr>
              <a:t>[17]</a:t>
            </a:r>
            <a:r>
              <a:rPr lang="en-US" sz="1800">
                <a:solidFill>
                  <a:srgbClr val="252525"/>
                </a:solidFill>
                <a:effectLst/>
                <a:latin typeface="Arial" panose="020B0604020202020204" pitchFamily="34" charset="0"/>
                <a:ea typeface="Times New Roman" panose="02020603050405020304" pitchFamily="18" charset="0"/>
              </a:rPr>
              <a:t> Participants on both treatment groups showed improvement in visual acuity measures and a reduction in macular edema symptoms over six months.</a:t>
            </a:r>
            <a:r>
              <a:rPr lang="en-US" sz="1800" u="sng" baseline="30000">
                <a:solidFill>
                  <a:srgbClr val="0B0080"/>
                </a:solidFill>
                <a:effectLst/>
                <a:latin typeface="Arial" panose="020B0604020202020204" pitchFamily="34" charset="0"/>
                <a:ea typeface="Times New Roman" panose="02020603050405020304" pitchFamily="18" charset="0"/>
                <a:hlinkClick r:id="rId89"/>
              </a:rPr>
              <a:t>[17]</a:t>
            </a:r>
            <a:endParaRPr lang="en-NG" sz="1800">
              <a:effectLst/>
              <a:latin typeface="Times New Roman" panose="02020603050405020304" pitchFamily="18" charset="0"/>
              <a:ea typeface="Times New Roman" panose="02020603050405020304" pitchFamily="18" charset="0"/>
            </a:endParaRPr>
          </a:p>
          <a:p>
            <a:pPr>
              <a:lnSpc>
                <a:spcPts val="930"/>
              </a:lnSpc>
              <a:spcBef>
                <a:spcPts val="360"/>
              </a:spcBef>
              <a:spcAft>
                <a:spcPts val="0"/>
              </a:spcAft>
            </a:pPr>
            <a:r>
              <a:rPr lang="en-US" sz="1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Pre-clinical</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i="1"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0" tooltip="Edit section: Pre-clinical"/>
              </a:rPr>
              <a:t>edit</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i="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VEGF is also inhibited by </a:t>
            </a:r>
            <a:r>
              <a:rPr lang="en-US" sz="1800" u="sng">
                <a:solidFill>
                  <a:srgbClr val="0B0080"/>
                </a:solidFill>
                <a:effectLst/>
                <a:latin typeface="Arial" panose="020B0604020202020204" pitchFamily="34" charset="0"/>
                <a:ea typeface="Times New Roman" panose="02020603050405020304" pitchFamily="18" charset="0"/>
                <a:hlinkClick r:id="rId91" tooltip="Thiazolidinediones"/>
              </a:rPr>
              <a:t>thiazolidinediones</a:t>
            </a:r>
            <a:r>
              <a:rPr lang="en-US" sz="1800">
                <a:solidFill>
                  <a:srgbClr val="252525"/>
                </a:solidFill>
                <a:effectLst/>
                <a:latin typeface="Arial" panose="020B0604020202020204" pitchFamily="34" charset="0"/>
                <a:ea typeface="Times New Roman" panose="02020603050405020304" pitchFamily="18" charset="0"/>
              </a:rPr>
              <a:t> (used for </a:t>
            </a:r>
            <a:r>
              <a:rPr lang="en-US" sz="1800" u="sng">
                <a:solidFill>
                  <a:srgbClr val="0B0080"/>
                </a:solidFill>
                <a:effectLst/>
                <a:latin typeface="Arial" panose="020B0604020202020204" pitchFamily="34" charset="0"/>
                <a:ea typeface="Times New Roman" panose="02020603050405020304" pitchFamily="18" charset="0"/>
                <a:hlinkClick r:id="rId5" tooltip="Diabetes mellitus"/>
              </a:rPr>
              <a:t>diabetes mellitus</a:t>
            </a:r>
            <a:r>
              <a:rPr lang="en-US" sz="1800">
                <a:solidFill>
                  <a:srgbClr val="252525"/>
                </a:solidFill>
                <a:effectLst/>
                <a:latin typeface="Arial" panose="020B0604020202020204" pitchFamily="34" charset="0"/>
                <a:ea typeface="Times New Roman" panose="02020603050405020304" pitchFamily="18" charset="0"/>
              </a:rPr>
              <a:t> type 2 and related disease), and this effect on </a:t>
            </a:r>
            <a:r>
              <a:rPr lang="en-US" sz="1800" u="sng">
                <a:solidFill>
                  <a:srgbClr val="0B0080"/>
                </a:solidFill>
                <a:effectLst/>
                <a:latin typeface="Arial" panose="020B0604020202020204" pitchFamily="34" charset="0"/>
                <a:ea typeface="Times New Roman" panose="02020603050405020304" pitchFamily="18" charset="0"/>
                <a:hlinkClick r:id="rId92" tooltip="Granulosa cell"/>
              </a:rPr>
              <a:t>granulosa cells</a:t>
            </a:r>
            <a:r>
              <a:rPr lang="en-US" sz="1800">
                <a:solidFill>
                  <a:srgbClr val="252525"/>
                </a:solidFill>
                <a:effectLst/>
                <a:latin typeface="Arial" panose="020B0604020202020204" pitchFamily="34" charset="0"/>
                <a:ea typeface="Times New Roman" panose="02020603050405020304" pitchFamily="18" charset="0"/>
              </a:rPr>
              <a:t> gives the potential of thiazolidinediones to be used in </a:t>
            </a:r>
            <a:r>
              <a:rPr lang="en-US" sz="1800" u="sng">
                <a:solidFill>
                  <a:srgbClr val="0B0080"/>
                </a:solidFill>
                <a:effectLst/>
                <a:latin typeface="Arial" panose="020B0604020202020204" pitchFamily="34" charset="0"/>
                <a:ea typeface="Times New Roman" panose="02020603050405020304" pitchFamily="18" charset="0"/>
                <a:hlinkClick r:id="rId93" tooltip="Ovarian hyperstimulation syndrome"/>
              </a:rPr>
              <a:t>ovarian hyperstimulation syndrome</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94"/>
              </a:rPr>
              <a:t>[18]</a:t>
            </a:r>
            <a:endParaRPr lang="en-NG" sz="1800">
              <a:effectLst/>
              <a:latin typeface="Times New Roman" panose="02020603050405020304" pitchFamily="18" charset="0"/>
              <a:ea typeface="Times New Roman" panose="02020603050405020304" pitchFamily="18" charset="0"/>
            </a:endParaRPr>
          </a:p>
          <a:p>
            <a:pPr>
              <a:lnSpc>
                <a:spcPts val="930"/>
              </a:lnSpc>
              <a:spcBef>
                <a:spcPts val="360"/>
              </a:spcBef>
              <a:spcAft>
                <a:spcPts val="0"/>
              </a:spcAft>
            </a:pPr>
            <a:r>
              <a:rPr lang="en-US" sz="1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Neovascular age-related macular degeneration</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0" i="1" u="sng">
                <a:solidFill>
                  <a:srgbClr val="0B0080"/>
                </a:solidFill>
                <a:effectLst/>
                <a:latin typeface="Arial" panose="020B0604020202020204" pitchFamily="34" charset="0"/>
                <a:ea typeface="Times New Roman" panose="02020603050405020304" pitchFamily="18" charset="0"/>
                <a:cs typeface="Times New Roman" panose="02020603050405020304" pitchFamily="18" charset="0"/>
                <a:hlinkClick r:id="rId95" tooltip="Edit section: Neovascular age-related macular degeneration"/>
              </a:rPr>
              <a:t>edit</a:t>
            </a:r>
            <a:r>
              <a:rPr lang="en-US" sz="1800" b="0" i="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G" sz="1800" b="1" i="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11" tooltip="Ranibizumab"/>
              </a:rPr>
              <a:t>Ranibizumab</a:t>
            </a:r>
            <a:r>
              <a:rPr lang="en-US" sz="1800">
                <a:solidFill>
                  <a:srgbClr val="252525"/>
                </a:solidFill>
                <a:effectLst/>
                <a:latin typeface="Arial" panose="020B0604020202020204" pitchFamily="34" charset="0"/>
                <a:ea typeface="Times New Roman" panose="02020603050405020304" pitchFamily="18" charset="0"/>
              </a:rPr>
              <a:t>, a monoclonal antibody fragment (Fab) derived from </a:t>
            </a:r>
            <a:r>
              <a:rPr lang="en-US" sz="1800" u="sng">
                <a:solidFill>
                  <a:srgbClr val="0B0080"/>
                </a:solidFill>
                <a:effectLst/>
                <a:latin typeface="Arial" panose="020B0604020202020204" pitchFamily="34" charset="0"/>
                <a:ea typeface="Times New Roman" panose="02020603050405020304" pitchFamily="18" charset="0"/>
                <a:hlinkClick r:id="rId10" tooltip="Bevacizumab"/>
              </a:rPr>
              <a:t>bevacizumab</a:t>
            </a:r>
            <a:r>
              <a:rPr lang="en-US" sz="1800">
                <a:solidFill>
                  <a:srgbClr val="252525"/>
                </a:solidFill>
                <a:effectLst/>
                <a:latin typeface="Arial" panose="020B0604020202020204" pitchFamily="34" charset="0"/>
                <a:ea typeface="Times New Roman" panose="02020603050405020304" pitchFamily="18" charset="0"/>
              </a:rPr>
              <a:t>, has been developed by </a:t>
            </a:r>
            <a:r>
              <a:rPr lang="en-US" sz="1800" err="1">
                <a:solidFill>
                  <a:srgbClr val="252525"/>
                </a:solidFill>
                <a:effectLst/>
                <a:latin typeface="Arial" panose="020B0604020202020204" pitchFamily="34" charset="0"/>
                <a:ea typeface="Times New Roman" panose="02020603050405020304" pitchFamily="18" charset="0"/>
              </a:rPr>
              <a:t>Genetech</a:t>
            </a:r>
            <a:r>
              <a:rPr lang="en-US" sz="1800">
                <a:solidFill>
                  <a:srgbClr val="252525"/>
                </a:solidFill>
                <a:effectLst/>
                <a:latin typeface="Arial" panose="020B0604020202020204" pitchFamily="34" charset="0"/>
                <a:ea typeface="Times New Roman" panose="02020603050405020304" pitchFamily="18" charset="0"/>
              </a:rPr>
              <a:t> for intraocular use. In 2006, FDA approved the drug for the treatment of neovascular </a:t>
            </a:r>
            <a:r>
              <a:rPr lang="en-US" sz="1800" u="sng">
                <a:solidFill>
                  <a:srgbClr val="0B0080"/>
                </a:solidFill>
                <a:effectLst/>
                <a:latin typeface="Arial" panose="020B0604020202020204" pitchFamily="34" charset="0"/>
                <a:ea typeface="Times New Roman" panose="02020603050405020304" pitchFamily="18" charset="0"/>
                <a:hlinkClick r:id="rId62" tooltip="Age-related macular degeneration"/>
              </a:rPr>
              <a:t>age-related macular degeneration</a:t>
            </a:r>
            <a:r>
              <a:rPr lang="en-US" sz="1800">
                <a:solidFill>
                  <a:srgbClr val="252525"/>
                </a:solidFill>
                <a:effectLst/>
                <a:latin typeface="Arial" panose="020B0604020202020204" pitchFamily="34" charset="0"/>
                <a:ea typeface="Times New Roman" panose="02020603050405020304" pitchFamily="18" charset="0"/>
              </a:rPr>
              <a:t> (wet AMD). The drug had undergone three successful clinical trials by then.</a:t>
            </a:r>
            <a:r>
              <a:rPr lang="en-US" sz="1800" u="sng" baseline="30000">
                <a:solidFill>
                  <a:srgbClr val="0B0080"/>
                </a:solidFill>
                <a:effectLst/>
                <a:latin typeface="Arial" panose="020B0604020202020204" pitchFamily="34" charset="0"/>
                <a:ea typeface="Times New Roman" panose="02020603050405020304" pitchFamily="18" charset="0"/>
                <a:hlinkClick r:id="rId96"/>
              </a:rPr>
              <a:t>[19]</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the October 2006 issue of the New England Journal of Medicine (NEJM), Rosenfield, et al. reported that monthly intravitreal injection of ranibizumab led to significant increase in the level of mean visual acuity compared to that of sham injection. It was concluded from the two-year, phase III study that ranibizumab is very effective in the treatment of minimally classic (MC) or occult wet AMD (age-related </a:t>
            </a:r>
            <a:r>
              <a:rPr lang="en-US" sz="1800" u="sng">
                <a:solidFill>
                  <a:srgbClr val="0B0080"/>
                </a:solidFill>
                <a:effectLst/>
                <a:latin typeface="Arial" panose="020B0604020202020204" pitchFamily="34" charset="0"/>
                <a:ea typeface="Times New Roman" panose="02020603050405020304" pitchFamily="18" charset="0"/>
                <a:hlinkClick r:id="rId97" tooltip="Macular degeneration"/>
              </a:rPr>
              <a:t>macular degeneration</a:t>
            </a:r>
            <a:r>
              <a:rPr lang="en-US" sz="1800">
                <a:solidFill>
                  <a:srgbClr val="252525"/>
                </a:solidFill>
                <a:effectLst/>
                <a:latin typeface="Arial" panose="020B0604020202020204" pitchFamily="34" charset="0"/>
                <a:ea typeface="Times New Roman" panose="02020603050405020304" pitchFamily="18" charset="0"/>
              </a:rPr>
              <a:t>) with low rates of ocular adverse effects.</a:t>
            </a:r>
            <a:r>
              <a:rPr lang="en-US" sz="1800" u="sng" baseline="30000">
                <a:solidFill>
                  <a:srgbClr val="0B0080"/>
                </a:solidFill>
                <a:effectLst/>
                <a:latin typeface="Arial" panose="020B0604020202020204" pitchFamily="34" charset="0"/>
                <a:ea typeface="Times New Roman" panose="02020603050405020304" pitchFamily="18" charset="0"/>
                <a:hlinkClick r:id="rId98"/>
              </a:rPr>
              <a:t>[20]</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Another study published in the January 2009 issue of Ophthalmology provides the evidence for the efficacy of ranibizumab. Brown, et al. reported that monthly intravitreal injection of ranibizumab led to significant increase in the level of mean visual acuity compared to that of </a:t>
            </a:r>
            <a:r>
              <a:rPr lang="en-US" sz="1800" u="sng">
                <a:solidFill>
                  <a:srgbClr val="0B0080"/>
                </a:solidFill>
                <a:effectLst/>
                <a:latin typeface="Arial" panose="020B0604020202020204" pitchFamily="34" charset="0"/>
                <a:ea typeface="Times New Roman" panose="02020603050405020304" pitchFamily="18" charset="0"/>
                <a:hlinkClick r:id="rId99" tooltip="Photodynamic therapy"/>
              </a:rPr>
              <a:t>photodynamic therapy</a:t>
            </a:r>
            <a:r>
              <a:rPr lang="en-US" sz="1800">
                <a:solidFill>
                  <a:srgbClr val="252525"/>
                </a:solidFill>
                <a:effectLst/>
                <a:latin typeface="Arial" panose="020B0604020202020204" pitchFamily="34" charset="0"/>
                <a:ea typeface="Times New Roman" panose="02020603050405020304" pitchFamily="18" charset="0"/>
              </a:rPr>
              <a:t> with </a:t>
            </a:r>
            <a:r>
              <a:rPr lang="en-US" sz="1800" u="sng">
                <a:solidFill>
                  <a:srgbClr val="0B0080"/>
                </a:solidFill>
                <a:effectLst/>
                <a:latin typeface="Arial" panose="020B0604020202020204" pitchFamily="34" charset="0"/>
                <a:ea typeface="Times New Roman" panose="02020603050405020304" pitchFamily="18" charset="0"/>
                <a:hlinkClick r:id="rId100" tooltip="Verteporfin"/>
              </a:rPr>
              <a:t>verteporfin</a:t>
            </a:r>
            <a:r>
              <a:rPr lang="en-US" sz="1800">
                <a:solidFill>
                  <a:srgbClr val="252525"/>
                </a:solidFill>
                <a:effectLst/>
                <a:latin typeface="Arial" panose="020B0604020202020204" pitchFamily="34" charset="0"/>
                <a:ea typeface="Times New Roman" panose="02020603050405020304" pitchFamily="18" charset="0"/>
              </a:rPr>
              <a:t>. It was concluded from the two year, phase III study that ranibizumab was superior to photodynamic therapy with verteporfin in the treatment of predominantly classic (PC) Wet AMD with low rates of ocular adverse effects.</a:t>
            </a:r>
            <a:r>
              <a:rPr lang="en-US" sz="1800" u="sng" baseline="30000">
                <a:solidFill>
                  <a:srgbClr val="0B0080"/>
                </a:solidFill>
                <a:effectLst/>
                <a:latin typeface="Arial" panose="020B0604020202020204" pitchFamily="34" charset="0"/>
                <a:ea typeface="Times New Roman" panose="02020603050405020304" pitchFamily="18" charset="0"/>
                <a:hlinkClick r:id="rId101"/>
              </a:rPr>
              <a:t>[21]</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Although the efficacy of ranibizumab is well-supported by extensive clinical trials,</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102" tooltip="Wikipedia:Citation needed"/>
              </a:rPr>
              <a:t>citation needed</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a:solidFill>
                  <a:srgbClr val="252525"/>
                </a:solidFill>
                <a:effectLst/>
                <a:latin typeface="Arial" panose="020B0604020202020204" pitchFamily="34" charset="0"/>
                <a:ea typeface="Times New Roman" panose="02020603050405020304" pitchFamily="18" charset="0"/>
              </a:rPr>
              <a:t> the cost effectiveness of the drug is questioned. Since the drug merely stabilizes patient conditions, ranibizumab must be administered monthly. At a cost of $2,000.00 per injection, the cost to treat wet AMD patients in the United States is greater than $10.00 billion per year. Due to high cost, many ophthalmologists have turned to bevacizumab as the alternative intravitreal agent in the treatment of wet AMD. The drug costs $15.00 to 50.00 in the United States.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2007, Raftery, et al. reported in the British Journal of Ophthalmology that, unless ranibizumab is 2.5 times more effective the bevacizumab, ranibizumab is not cost-effective. It was concluded that the price of ranibizumab would have to be drastically reduced for the drug to be cost-effective.</a:t>
            </a:r>
            <a:r>
              <a:rPr lang="en-US" sz="1800" u="sng" baseline="30000">
                <a:solidFill>
                  <a:srgbClr val="0B0080"/>
                </a:solidFill>
                <a:effectLst/>
                <a:latin typeface="Arial" panose="020B0604020202020204" pitchFamily="34" charset="0"/>
                <a:ea typeface="Times New Roman" panose="02020603050405020304" pitchFamily="18" charset="0"/>
                <a:hlinkClick r:id="rId103"/>
              </a:rPr>
              <a:t>[22]</a:t>
            </a:r>
            <a:endParaRPr lang="en-NG"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104" tooltip="Off-label use"/>
              </a:rPr>
              <a:t>Off-label use</a:t>
            </a:r>
            <a:r>
              <a:rPr lang="en-US" sz="1800">
                <a:solidFill>
                  <a:srgbClr val="252525"/>
                </a:solidFill>
                <a:effectLst/>
                <a:latin typeface="Arial" panose="020B0604020202020204" pitchFamily="34" charset="0"/>
                <a:ea typeface="Times New Roman" panose="02020603050405020304" pitchFamily="18" charset="0"/>
              </a:rPr>
              <a:t> of intravitreal bevacizumab has become a widespread treatment for neovascular age-related macular degeneration.</a:t>
            </a:r>
            <a:r>
              <a:rPr lang="en-US" sz="1800" u="sng" baseline="30000">
                <a:solidFill>
                  <a:srgbClr val="0B0080"/>
                </a:solidFill>
                <a:effectLst/>
                <a:latin typeface="Arial" panose="020B0604020202020204" pitchFamily="34" charset="0"/>
                <a:ea typeface="Times New Roman" panose="02020603050405020304" pitchFamily="18" charset="0"/>
                <a:hlinkClick r:id="rId105"/>
              </a:rPr>
              <a:t>[23]</a:t>
            </a:r>
            <a:r>
              <a:rPr lang="en-US" sz="1800">
                <a:solidFill>
                  <a:srgbClr val="252525"/>
                </a:solidFill>
                <a:effectLst/>
                <a:latin typeface="Arial" panose="020B0604020202020204" pitchFamily="34" charset="0"/>
                <a:ea typeface="Times New Roman" panose="02020603050405020304" pitchFamily="18" charset="0"/>
              </a:rPr>
              <a:t> Although the drug is not FDA-approved for non-oncologic uses, some studies</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106" tooltip="Wikipedia:Avoid weasel words"/>
              </a:rPr>
              <a:t>which?</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a:solidFill>
                  <a:srgbClr val="252525"/>
                </a:solidFill>
                <a:effectLst/>
                <a:latin typeface="Arial" panose="020B0604020202020204" pitchFamily="34" charset="0"/>
                <a:ea typeface="Times New Roman" panose="02020603050405020304" pitchFamily="18" charset="0"/>
              </a:rPr>
              <a:t> suggest that bevacizumab is effective in increasing visual acuity with low rates of ocular adverse effects. However, due to small sample size and lack of randomized control trial, the result is not conclusive.</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In October 2006, the National Eye Institute (NEI) of the National Institutes of Health (NIH) announced that it would fund a comparative study trial of ranibizumab and bevacizumab to assess the relative efficacy and ocular adversity in treating wet AMD. This study, called the Comparison of Age-Related Macular Degeneration Treatment Trials (CATT Study), will enroll about 1,200 patients with newly diagnosed wet AMD, randomly assigning the patients to different treatment groups.</a:t>
            </a:r>
            <a:r>
              <a:rPr lang="en-US" sz="1800" baseline="30000">
                <a:solidFill>
                  <a:srgbClr val="252525"/>
                </a:solidFill>
                <a:effectLst/>
                <a:latin typeface="Arial" panose="020B0604020202020204" pitchFamily="34" charset="0"/>
                <a:ea typeface="Times New Roman" panose="02020603050405020304" pitchFamily="18" charset="0"/>
              </a:rPr>
              <a:t>[</a:t>
            </a:r>
            <a:r>
              <a:rPr lang="en-US" sz="1800" i="1" u="sng" baseline="30000">
                <a:solidFill>
                  <a:srgbClr val="0B0080"/>
                </a:solidFill>
                <a:effectLst/>
                <a:latin typeface="Arial" panose="020B0604020202020204" pitchFamily="34" charset="0"/>
                <a:ea typeface="Times New Roman" panose="02020603050405020304" pitchFamily="18" charset="0"/>
                <a:hlinkClick r:id="rId102" tooltip="Wikipedia:Citation needed"/>
              </a:rPr>
              <a:t>citation needed</a:t>
            </a:r>
            <a:r>
              <a:rPr lang="en-US" sz="1800" baseline="300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By May 2012, anti-VEGF treatment with Avastin has been accepted by Medicare, is quite reasonably priced, and effective. Lucentis has a similar but smaller molecular structure to Avastin, and is FDA-approved (2006) for treating </a:t>
            </a:r>
            <a:r>
              <a:rPr lang="en-US" sz="1800" err="1">
                <a:solidFill>
                  <a:srgbClr val="252525"/>
                </a:solidFill>
                <a:effectLst/>
                <a:latin typeface="Arial" panose="020B0604020202020204" pitchFamily="34" charset="0"/>
                <a:ea typeface="Times New Roman" panose="02020603050405020304" pitchFamily="18" charset="0"/>
              </a:rPr>
              <a:t>MacD</a:t>
            </a:r>
            <a:r>
              <a:rPr lang="en-US" sz="1800">
                <a:solidFill>
                  <a:srgbClr val="252525"/>
                </a:solidFill>
                <a:effectLst/>
                <a:latin typeface="Arial" panose="020B0604020202020204" pitchFamily="34" charset="0"/>
                <a:ea typeface="Times New Roman" panose="02020603050405020304" pitchFamily="18" charset="0"/>
              </a:rPr>
              <a:t>, yet remains more costly, as is the more recent (approved in 2011) EYLEA (aflibercept). Tests on these treatments are ongoing relative to the efficacy of one over another.</a:t>
            </a:r>
            <a:endParaRPr lang="en-NG" sz="1800">
              <a:effectLst/>
              <a:latin typeface="Times New Roman" panose="02020603050405020304" pitchFamily="18" charset="0"/>
              <a:ea typeface="Times New Roman" panose="02020603050405020304" pitchFamily="18" charset="0"/>
            </a:endParaRPr>
          </a:p>
          <a:p>
            <a:pPr>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16</a:t>
            </a:fld>
            <a:endParaRPr lang="en-NG"/>
          </a:p>
        </p:txBody>
      </p:sp>
    </p:spTree>
    <p:extLst>
      <p:ext uri="{BB962C8B-B14F-4D97-AF65-F5344CB8AC3E}">
        <p14:creationId xmlns:p14="http://schemas.microsoft.com/office/powerpoint/2010/main" val="309837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800" b="1" u="sng">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EGF</a:t>
            </a:r>
            <a:r>
              <a:rPr lang="en-US" sz="1800" b="1">
                <a:solidFill>
                  <a:srgbClr val="000000"/>
                </a:solidFill>
                <a:effectLst/>
                <a:latin typeface="Arial-BoldMT"/>
                <a:ea typeface="Times New Roman" panose="02020603050405020304" pitchFamily="18" charset="0"/>
                <a:cs typeface="Arial-BoldMT"/>
              </a:rPr>
              <a:t>, </a:t>
            </a:r>
            <a:r>
              <a:rPr lang="en-US" sz="1800">
                <a:solidFill>
                  <a:srgbClr val="252525"/>
                </a:solidFill>
                <a:effectLst/>
                <a:latin typeface="Arial" panose="020B0604020202020204" pitchFamily="34" charset="0"/>
                <a:ea typeface="Times New Roman" panose="02020603050405020304" pitchFamily="18" charset="0"/>
              </a:rPr>
              <a:t>A </a:t>
            </a:r>
            <a:r>
              <a:rPr lang="en-US" sz="1800" b="1">
                <a:solidFill>
                  <a:srgbClr val="252525"/>
                </a:solidFill>
                <a:effectLst/>
                <a:latin typeface="Arial" panose="020B0604020202020204" pitchFamily="34" charset="0"/>
                <a:ea typeface="Times New Roman" panose="02020603050405020304" pitchFamily="18" charset="0"/>
              </a:rPr>
              <a:t>growth factor</a:t>
            </a:r>
            <a:r>
              <a:rPr lang="en-US" sz="1800">
                <a:solidFill>
                  <a:srgbClr val="252525"/>
                </a:solidFill>
                <a:effectLst/>
                <a:latin typeface="Arial" panose="020B0604020202020204" pitchFamily="34" charset="0"/>
                <a:ea typeface="Times New Roman" panose="02020603050405020304" pitchFamily="18" charset="0"/>
              </a:rPr>
              <a:t> is a naturally occurring substance capable of stimulating </a:t>
            </a:r>
            <a:r>
              <a:rPr lang="en-US" sz="1800" u="sng">
                <a:solidFill>
                  <a:srgbClr val="0B0080"/>
                </a:solidFill>
                <a:effectLst/>
                <a:latin typeface="Arial" panose="020B0604020202020204" pitchFamily="34" charset="0"/>
                <a:ea typeface="Times New Roman" panose="02020603050405020304" pitchFamily="18" charset="0"/>
                <a:hlinkClick r:id="rId3" tooltip="Cellular growth"/>
              </a:rPr>
              <a:t>cellular growth</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4"/>
              </a:rPr>
              <a:t>[1]</a:t>
            </a:r>
            <a:r>
              <a:rPr lang="en-US" sz="1800">
                <a:solidFill>
                  <a:srgbClr val="252525"/>
                </a:solidFill>
                <a:effectLst/>
                <a:latin typeface="Arial" panose="020B0604020202020204" pitchFamily="34" charset="0"/>
                <a:ea typeface="Times New Roman" panose="02020603050405020304" pitchFamily="18" charset="0"/>
              </a:rPr>
              <a:t> proliferation, healing, and </a:t>
            </a:r>
            <a:r>
              <a:rPr lang="en-US" sz="1800" u="sng">
                <a:solidFill>
                  <a:srgbClr val="0B0080"/>
                </a:solidFill>
                <a:effectLst/>
                <a:latin typeface="Arial" panose="020B0604020202020204" pitchFamily="34" charset="0"/>
                <a:ea typeface="Times New Roman" panose="02020603050405020304" pitchFamily="18" charset="0"/>
                <a:hlinkClick r:id="rId5" tooltip="Cellular differentiation"/>
              </a:rPr>
              <a:t>cellular differentiation</a:t>
            </a:r>
            <a:r>
              <a:rPr lang="en-US" sz="1800">
                <a:solidFill>
                  <a:srgbClr val="252525"/>
                </a:solidFill>
                <a:effectLst/>
                <a:latin typeface="Arial" panose="020B0604020202020204" pitchFamily="34" charset="0"/>
                <a:ea typeface="Times New Roman" panose="02020603050405020304" pitchFamily="18" charset="0"/>
              </a:rPr>
              <a:t>. Usually it is a </a:t>
            </a:r>
            <a:r>
              <a:rPr lang="en-US" sz="1800" u="sng">
                <a:solidFill>
                  <a:srgbClr val="0B0080"/>
                </a:solidFill>
                <a:effectLst/>
                <a:latin typeface="Arial" panose="020B0604020202020204" pitchFamily="34" charset="0"/>
                <a:ea typeface="Times New Roman" panose="02020603050405020304" pitchFamily="18" charset="0"/>
                <a:hlinkClick r:id="rId6" tooltip="Protein"/>
              </a:rPr>
              <a:t>protein</a:t>
            </a:r>
            <a:r>
              <a:rPr lang="en-US" sz="1800">
                <a:solidFill>
                  <a:srgbClr val="252525"/>
                </a:solidFill>
                <a:effectLst/>
                <a:latin typeface="Arial" panose="020B0604020202020204" pitchFamily="34" charset="0"/>
                <a:ea typeface="Times New Roman" panose="02020603050405020304" pitchFamily="18" charset="0"/>
              </a:rPr>
              <a:t> or a </a:t>
            </a:r>
            <a:r>
              <a:rPr lang="en-US" sz="1800" u="sng">
                <a:solidFill>
                  <a:srgbClr val="0B0080"/>
                </a:solidFill>
                <a:effectLst/>
                <a:latin typeface="Arial" panose="020B0604020202020204" pitchFamily="34" charset="0"/>
                <a:ea typeface="Times New Roman" panose="02020603050405020304" pitchFamily="18" charset="0"/>
                <a:hlinkClick r:id="rId7" tooltip="Steroid"/>
              </a:rPr>
              <a:t>steroid</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8" tooltip="Hormone"/>
              </a:rPr>
              <a:t>hormone</a:t>
            </a:r>
            <a:r>
              <a:rPr lang="en-US" sz="1800">
                <a:solidFill>
                  <a:srgbClr val="252525"/>
                </a:solidFill>
                <a:effectLst/>
                <a:latin typeface="Arial" panose="020B0604020202020204" pitchFamily="34" charset="0"/>
                <a:ea typeface="Times New Roman" panose="02020603050405020304" pitchFamily="18" charset="0"/>
              </a:rPr>
              <a:t>. Growth factors are important for regulating a variety of cellular processes.</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Growth factors typically act as signaling molecules between cells. Examples are </a:t>
            </a:r>
            <a:r>
              <a:rPr lang="en-US" sz="1800" u="sng">
                <a:solidFill>
                  <a:srgbClr val="0B0080"/>
                </a:solidFill>
                <a:effectLst/>
                <a:latin typeface="Arial" panose="020B0604020202020204" pitchFamily="34" charset="0"/>
                <a:ea typeface="Times New Roman" panose="02020603050405020304" pitchFamily="18" charset="0"/>
                <a:hlinkClick r:id="rId9" tooltip="Cytokine"/>
              </a:rPr>
              <a:t>cytokines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8" tooltip="Hormone"/>
              </a:rPr>
              <a:t>hormones</a:t>
            </a:r>
            <a:r>
              <a:rPr lang="en-US" sz="1800">
                <a:solidFill>
                  <a:srgbClr val="252525"/>
                </a:solidFill>
                <a:effectLst/>
                <a:latin typeface="Arial" panose="020B0604020202020204" pitchFamily="34" charset="0"/>
                <a:ea typeface="Times New Roman" panose="02020603050405020304" pitchFamily="18" charset="0"/>
              </a:rPr>
              <a:t> that bind to specific </a:t>
            </a:r>
            <a:r>
              <a:rPr lang="en-US" sz="1800" u="sng">
                <a:solidFill>
                  <a:srgbClr val="0B0080"/>
                </a:solidFill>
                <a:effectLst/>
                <a:latin typeface="Arial" panose="020B0604020202020204" pitchFamily="34" charset="0"/>
                <a:ea typeface="Times New Roman" panose="02020603050405020304" pitchFamily="18" charset="0"/>
                <a:hlinkClick r:id="rId10" tooltip="Receptor (biochemistry)"/>
              </a:rPr>
              <a:t>receptors</a:t>
            </a:r>
            <a:r>
              <a:rPr lang="en-US" sz="1800">
                <a:solidFill>
                  <a:srgbClr val="252525"/>
                </a:solidFill>
                <a:effectLst/>
                <a:latin typeface="Arial" panose="020B0604020202020204" pitchFamily="34" charset="0"/>
                <a:ea typeface="Times New Roman" panose="02020603050405020304" pitchFamily="18" charset="0"/>
              </a:rPr>
              <a:t> on the surface of their target </a:t>
            </a:r>
            <a:r>
              <a:rPr lang="en-US" sz="1800" u="sng">
                <a:solidFill>
                  <a:srgbClr val="0B0080"/>
                </a:solidFill>
                <a:effectLst/>
                <a:latin typeface="Arial" panose="020B0604020202020204" pitchFamily="34" charset="0"/>
                <a:ea typeface="Times New Roman" panose="02020603050405020304" pitchFamily="18" charset="0"/>
                <a:hlinkClick r:id="rId11" tooltip="Cell (biology)"/>
              </a:rPr>
              <a:t>cells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They often promote cell differentiation and maturation, which varies between growth factors. For example, </a:t>
            </a:r>
            <a:r>
              <a:rPr lang="en-US" sz="1800" u="sng">
                <a:solidFill>
                  <a:srgbClr val="0B0080"/>
                </a:solidFill>
                <a:effectLst/>
                <a:latin typeface="Arial" panose="020B0604020202020204" pitchFamily="34" charset="0"/>
                <a:ea typeface="Times New Roman" panose="02020603050405020304" pitchFamily="18" charset="0"/>
                <a:hlinkClick r:id="rId12" tooltip="Bone morphogenetic protein"/>
              </a:rPr>
              <a:t>bone morphogenetic proteins</a:t>
            </a:r>
            <a:r>
              <a:rPr lang="en-US" sz="1800">
                <a:solidFill>
                  <a:srgbClr val="252525"/>
                </a:solidFill>
                <a:effectLst/>
                <a:latin typeface="Arial" panose="020B0604020202020204" pitchFamily="34" charset="0"/>
                <a:ea typeface="Times New Roman" panose="02020603050405020304" pitchFamily="18" charset="0"/>
              </a:rPr>
              <a:t> stimulate bone cell differentiation, while </a:t>
            </a:r>
            <a:r>
              <a:rPr lang="en-US" sz="1800" u="sng">
                <a:solidFill>
                  <a:srgbClr val="0B0080"/>
                </a:solidFill>
                <a:effectLst/>
                <a:latin typeface="Arial" panose="020B0604020202020204" pitchFamily="34" charset="0"/>
                <a:ea typeface="Times New Roman" panose="02020603050405020304" pitchFamily="18" charset="0"/>
                <a:hlinkClick r:id="rId13" tooltip="Fibroblast growth factor"/>
              </a:rPr>
              <a:t>fibroblast growth factors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14" tooltip="Vascular endothelial growth factor"/>
              </a:rPr>
              <a:t>vascular endothelial growth factors</a:t>
            </a:r>
            <a:r>
              <a:rPr lang="en-US" sz="1800">
                <a:solidFill>
                  <a:srgbClr val="252525"/>
                </a:solidFill>
                <a:effectLst/>
                <a:latin typeface="Arial" panose="020B0604020202020204" pitchFamily="34" charset="0"/>
                <a:ea typeface="Times New Roman" panose="02020603050405020304" pitchFamily="18" charset="0"/>
              </a:rPr>
              <a:t> stimulate blood vessel differentiation (</a:t>
            </a:r>
            <a:r>
              <a:rPr lang="en-US" sz="1800" u="sng">
                <a:solidFill>
                  <a:srgbClr val="0B0080"/>
                </a:solidFill>
                <a:effectLst/>
                <a:latin typeface="Arial" panose="020B0604020202020204" pitchFamily="34" charset="0"/>
                <a:ea typeface="Times New Roman" panose="02020603050405020304" pitchFamily="18" charset="0"/>
                <a:hlinkClick r:id="rId15" tooltip="Angiogenesis"/>
              </a:rPr>
              <a:t>angiogenesis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Growth factors versus cytokines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6" tooltip="Edit section: Growth factors versus cytokine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i="1">
                <a:solidFill>
                  <a:srgbClr val="252525"/>
                </a:solidFill>
                <a:effectLst/>
                <a:latin typeface="Arial" panose="020B0604020202020204" pitchFamily="34" charset="0"/>
                <a:ea typeface="Times New Roman" panose="02020603050405020304" pitchFamily="18" charset="0"/>
              </a:rPr>
              <a:t>Growth factor</a:t>
            </a:r>
            <a:r>
              <a:rPr lang="en-US" sz="1800">
                <a:solidFill>
                  <a:srgbClr val="252525"/>
                </a:solidFill>
                <a:effectLst/>
                <a:latin typeface="Arial" panose="020B0604020202020204" pitchFamily="34" charset="0"/>
                <a:ea typeface="Times New Roman" panose="02020603050405020304" pitchFamily="18" charset="0"/>
              </a:rPr>
              <a:t> is sometimes used interchangeably among scientists with the term </a:t>
            </a:r>
            <a:r>
              <a:rPr lang="en-US" sz="1800" i="1" u="sng">
                <a:solidFill>
                  <a:srgbClr val="0B0080"/>
                </a:solidFill>
                <a:effectLst/>
                <a:latin typeface="Arial" panose="020B0604020202020204" pitchFamily="34" charset="0"/>
                <a:ea typeface="Times New Roman" panose="02020603050405020304" pitchFamily="18" charset="0"/>
                <a:hlinkClick r:id="rId9" tooltip="Cytokine"/>
              </a:rPr>
              <a:t>cytokine</a:t>
            </a:r>
            <a:r>
              <a:rPr lang="en-US" sz="1800" i="1">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7"/>
              </a:rPr>
              <a:t>[2]</a:t>
            </a:r>
            <a:r>
              <a:rPr lang="en-US" sz="1800">
                <a:solidFill>
                  <a:srgbClr val="252525"/>
                </a:solidFill>
                <a:effectLst/>
                <a:latin typeface="Arial" panose="020B0604020202020204" pitchFamily="34" charset="0"/>
                <a:ea typeface="Times New Roman" panose="02020603050405020304" pitchFamily="18" charset="0"/>
              </a:rPr>
              <a:t> Historically, cytokines were associated with </a:t>
            </a:r>
            <a:r>
              <a:rPr lang="en-US" sz="1800" u="sng">
                <a:solidFill>
                  <a:srgbClr val="0B0080"/>
                </a:solidFill>
                <a:effectLst/>
                <a:latin typeface="Arial" panose="020B0604020202020204" pitchFamily="34" charset="0"/>
                <a:ea typeface="Times New Roman" panose="02020603050405020304" pitchFamily="18" charset="0"/>
                <a:hlinkClick r:id="rId18" tooltip="Hematopoietic"/>
              </a:rPr>
              <a:t>hematopoietic</a:t>
            </a:r>
            <a:r>
              <a:rPr lang="en-US" sz="1800">
                <a:solidFill>
                  <a:srgbClr val="252525"/>
                </a:solidFill>
                <a:effectLst/>
                <a:latin typeface="Arial" panose="020B0604020202020204" pitchFamily="34" charset="0"/>
                <a:ea typeface="Times New Roman" panose="02020603050405020304" pitchFamily="18" charset="0"/>
              </a:rPr>
              <a:t> (blood forming) cells and </a:t>
            </a:r>
            <a:r>
              <a:rPr lang="en-US" sz="1800" u="sng">
                <a:solidFill>
                  <a:srgbClr val="0B0080"/>
                </a:solidFill>
                <a:effectLst/>
                <a:latin typeface="Arial" panose="020B0604020202020204" pitchFamily="34" charset="0"/>
                <a:ea typeface="Times New Roman" panose="02020603050405020304" pitchFamily="18" charset="0"/>
                <a:hlinkClick r:id="rId19" tooltip="Immune system"/>
              </a:rPr>
              <a:t>immune system</a:t>
            </a:r>
            <a:r>
              <a:rPr lang="en-US" sz="1800">
                <a:solidFill>
                  <a:srgbClr val="252525"/>
                </a:solidFill>
                <a:effectLst/>
                <a:latin typeface="Arial" panose="020B0604020202020204" pitchFamily="34" charset="0"/>
                <a:ea typeface="Times New Roman" panose="02020603050405020304" pitchFamily="18" charset="0"/>
              </a:rPr>
              <a:t> cells (e.g., lymphocytes and tissue cells from </a:t>
            </a:r>
            <a:r>
              <a:rPr lang="en-US" sz="1800" u="sng">
                <a:solidFill>
                  <a:srgbClr val="0B0080"/>
                </a:solidFill>
                <a:effectLst/>
                <a:latin typeface="Arial" panose="020B0604020202020204" pitchFamily="34" charset="0"/>
                <a:ea typeface="Times New Roman" panose="02020603050405020304" pitchFamily="18" charset="0"/>
                <a:hlinkClick r:id="rId20" tooltip="Spleen"/>
              </a:rPr>
              <a:t>spleen</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Times New Roman" panose="02020603050405020304" pitchFamily="18" charset="0"/>
                <a:hlinkClick r:id="rId21" tooltip="Thymus"/>
              </a:rPr>
              <a:t>thymus</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2" tooltip="Lymph node"/>
              </a:rPr>
              <a:t>lymph nodes</a:t>
            </a:r>
            <a:r>
              <a:rPr lang="en-US" sz="1800">
                <a:solidFill>
                  <a:srgbClr val="252525"/>
                </a:solidFill>
                <a:effectLst/>
                <a:latin typeface="Arial" panose="020B0604020202020204" pitchFamily="34" charset="0"/>
                <a:ea typeface="Times New Roman" panose="02020603050405020304" pitchFamily="18" charset="0"/>
              </a:rPr>
              <a:t>). For the </a:t>
            </a:r>
            <a:r>
              <a:rPr lang="en-US" sz="1800" u="sng">
                <a:solidFill>
                  <a:srgbClr val="0B0080"/>
                </a:solidFill>
                <a:effectLst/>
                <a:latin typeface="Arial" panose="020B0604020202020204" pitchFamily="34" charset="0"/>
                <a:ea typeface="Times New Roman" panose="02020603050405020304" pitchFamily="18" charset="0"/>
                <a:hlinkClick r:id="rId23" tooltip="Circulatory system"/>
              </a:rPr>
              <a:t>circulatory system</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4" tooltip="Bone marrow"/>
              </a:rPr>
              <a:t>bone marrow</a:t>
            </a:r>
            <a:r>
              <a:rPr lang="en-US" sz="1800">
                <a:solidFill>
                  <a:srgbClr val="252525"/>
                </a:solidFill>
                <a:effectLst/>
                <a:latin typeface="Arial" panose="020B0604020202020204" pitchFamily="34" charset="0"/>
                <a:ea typeface="Times New Roman" panose="02020603050405020304" pitchFamily="18" charset="0"/>
              </a:rPr>
              <a:t> in which cells can occur in a liquid suspension and not bound up in solid </a:t>
            </a:r>
            <a:r>
              <a:rPr lang="en-US" sz="1800" u="sng">
                <a:solidFill>
                  <a:srgbClr val="0B0080"/>
                </a:solidFill>
                <a:effectLst/>
                <a:latin typeface="Arial" panose="020B0604020202020204" pitchFamily="34" charset="0"/>
                <a:ea typeface="Times New Roman" panose="02020603050405020304" pitchFamily="18" charset="0"/>
                <a:hlinkClick r:id="rId25" tooltip="Tissue (biology)"/>
              </a:rPr>
              <a:t>tissue</a:t>
            </a:r>
            <a:r>
              <a:rPr lang="en-US" sz="1800">
                <a:solidFill>
                  <a:srgbClr val="252525"/>
                </a:solidFill>
                <a:effectLst/>
                <a:latin typeface="Arial" panose="020B0604020202020204" pitchFamily="34" charset="0"/>
                <a:ea typeface="Times New Roman" panose="02020603050405020304" pitchFamily="18" charset="0"/>
              </a:rPr>
              <a:t>, it makes sense for them to communicate by soluble, circulating protein </a:t>
            </a:r>
            <a:r>
              <a:rPr lang="en-US" sz="1800" u="sng">
                <a:solidFill>
                  <a:srgbClr val="0B0080"/>
                </a:solidFill>
                <a:effectLst/>
                <a:latin typeface="Arial" panose="020B0604020202020204" pitchFamily="34" charset="0"/>
                <a:ea typeface="Times New Roman" panose="02020603050405020304" pitchFamily="18" charset="0"/>
                <a:hlinkClick r:id="rId26" tooltip="Molecule"/>
              </a:rPr>
              <a:t>molecules</a:t>
            </a:r>
            <a:r>
              <a:rPr lang="en-US" sz="1800">
                <a:solidFill>
                  <a:srgbClr val="252525"/>
                </a:solidFill>
                <a:effectLst/>
                <a:latin typeface="Arial" panose="020B0604020202020204" pitchFamily="34" charset="0"/>
                <a:ea typeface="Times New Roman" panose="02020603050405020304" pitchFamily="18" charset="0"/>
              </a:rPr>
              <a:t>. However, as different lines of research converged, it became clear that some of the same signaling proteins the hematopoietic and </a:t>
            </a:r>
            <a:r>
              <a:rPr lang="en-US" sz="1800" u="sng">
                <a:solidFill>
                  <a:srgbClr val="0B0080"/>
                </a:solidFill>
                <a:effectLst/>
                <a:latin typeface="Arial" panose="020B0604020202020204" pitchFamily="34" charset="0"/>
                <a:ea typeface="Times New Roman" panose="02020603050405020304" pitchFamily="18" charset="0"/>
                <a:hlinkClick r:id="rId19" tooltip="Immune system"/>
              </a:rPr>
              <a:t>immune systems</a:t>
            </a:r>
            <a:r>
              <a:rPr lang="en-US" sz="1800">
                <a:solidFill>
                  <a:srgbClr val="252525"/>
                </a:solidFill>
                <a:effectLst/>
                <a:latin typeface="Arial" panose="020B0604020202020204" pitchFamily="34" charset="0"/>
                <a:ea typeface="Times New Roman" panose="02020603050405020304" pitchFamily="18" charset="0"/>
              </a:rPr>
              <a:t> used were also being used by all sorts of other cells and tissues, during development and in the mature organism.</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While </a:t>
            </a:r>
            <a:r>
              <a:rPr lang="en-US" sz="1800" i="1">
                <a:solidFill>
                  <a:srgbClr val="252525"/>
                </a:solidFill>
                <a:effectLst/>
                <a:latin typeface="Arial" panose="020B0604020202020204" pitchFamily="34" charset="0"/>
                <a:ea typeface="Times New Roman" panose="02020603050405020304" pitchFamily="18" charset="0"/>
              </a:rPr>
              <a:t>growth factor</a:t>
            </a:r>
            <a:r>
              <a:rPr lang="en-US" sz="1800">
                <a:solidFill>
                  <a:srgbClr val="252525"/>
                </a:solidFill>
                <a:effectLst/>
                <a:latin typeface="Arial" panose="020B0604020202020204" pitchFamily="34" charset="0"/>
                <a:ea typeface="Times New Roman" panose="02020603050405020304" pitchFamily="18" charset="0"/>
              </a:rPr>
              <a:t> implies a positive effect on cell division, </a:t>
            </a:r>
            <a:r>
              <a:rPr lang="en-US" sz="1800" i="1">
                <a:solidFill>
                  <a:srgbClr val="252525"/>
                </a:solidFill>
                <a:effectLst/>
                <a:latin typeface="Arial" panose="020B0604020202020204" pitchFamily="34" charset="0"/>
                <a:ea typeface="Times New Roman" panose="02020603050405020304" pitchFamily="18" charset="0"/>
              </a:rPr>
              <a:t>cytokine</a:t>
            </a:r>
            <a:r>
              <a:rPr lang="en-US" sz="1800">
                <a:solidFill>
                  <a:srgbClr val="252525"/>
                </a:solidFill>
                <a:effectLst/>
                <a:latin typeface="Arial" panose="020B0604020202020204" pitchFamily="34" charset="0"/>
                <a:ea typeface="Times New Roman" panose="02020603050405020304" pitchFamily="18" charset="0"/>
              </a:rPr>
              <a:t> is a neutral term with respect to whether a molecule affects proliferation. While some cytokines can be growth factors, such as </a:t>
            </a:r>
            <a:r>
              <a:rPr lang="en-US" sz="1800" u="sng">
                <a:solidFill>
                  <a:srgbClr val="0B0080"/>
                </a:solidFill>
                <a:effectLst/>
                <a:latin typeface="Arial" panose="020B0604020202020204" pitchFamily="34" charset="0"/>
                <a:ea typeface="Times New Roman" panose="02020603050405020304" pitchFamily="18" charset="0"/>
                <a:hlinkClick r:id="rId27" tooltip="G-CSF"/>
              </a:rPr>
              <a:t>G-CSF</a:t>
            </a:r>
            <a:r>
              <a:rPr lang="en-US" sz="1800">
                <a:solidFill>
                  <a:srgbClr val="252525"/>
                </a:solidFill>
                <a:effectLst/>
                <a:latin typeface="Arial" panose="020B0604020202020204" pitchFamily="34" charset="0"/>
                <a:ea typeface="Times New Roman" panose="02020603050405020304" pitchFamily="18" charset="0"/>
              </a:rPr>
              <a:t> and </a:t>
            </a:r>
            <a:r>
              <a:rPr lang="en-US" sz="1800" u="sng">
                <a:solidFill>
                  <a:srgbClr val="0B0080"/>
                </a:solidFill>
                <a:effectLst/>
                <a:latin typeface="Arial" panose="020B0604020202020204" pitchFamily="34" charset="0"/>
                <a:ea typeface="Times New Roman" panose="02020603050405020304" pitchFamily="18" charset="0"/>
                <a:hlinkClick r:id="rId28" tooltip="GM-CSF"/>
              </a:rPr>
              <a:t>GM-CSF</a:t>
            </a:r>
            <a:r>
              <a:rPr lang="en-US" sz="1800">
                <a:solidFill>
                  <a:srgbClr val="252525"/>
                </a:solidFill>
                <a:effectLst/>
                <a:latin typeface="Arial" panose="020B0604020202020204" pitchFamily="34" charset="0"/>
                <a:ea typeface="Times New Roman" panose="02020603050405020304" pitchFamily="18" charset="0"/>
              </a:rPr>
              <a:t>, others have an inhibitory effect on cell growth or proliferation. Some cytokines, such as </a:t>
            </a:r>
            <a:r>
              <a:rPr lang="en-US" sz="1800" u="sng" err="1">
                <a:solidFill>
                  <a:srgbClr val="0B0080"/>
                </a:solidFill>
                <a:effectLst/>
                <a:latin typeface="Arial" panose="020B0604020202020204" pitchFamily="34" charset="0"/>
                <a:ea typeface="Times New Roman" panose="02020603050405020304" pitchFamily="18" charset="0"/>
                <a:hlinkClick r:id="rId29" tooltip="Fas ligand"/>
              </a:rPr>
              <a:t>Fas</a:t>
            </a:r>
            <a:r>
              <a:rPr lang="en-US" sz="1800" u="sng">
                <a:solidFill>
                  <a:srgbClr val="0B0080"/>
                </a:solidFill>
                <a:effectLst/>
                <a:latin typeface="Arial" panose="020B0604020202020204" pitchFamily="34" charset="0"/>
                <a:ea typeface="Times New Roman" panose="02020603050405020304" pitchFamily="18" charset="0"/>
                <a:hlinkClick r:id="rId29" tooltip="Fas ligand"/>
              </a:rPr>
              <a:t> ligand</a:t>
            </a:r>
            <a:r>
              <a:rPr lang="en-US" sz="1800">
                <a:solidFill>
                  <a:srgbClr val="252525"/>
                </a:solidFill>
                <a:effectLst/>
                <a:latin typeface="Arial" panose="020B0604020202020204" pitchFamily="34" charset="0"/>
                <a:ea typeface="Times New Roman" panose="02020603050405020304" pitchFamily="18" charset="0"/>
              </a:rPr>
              <a:t>, are used as "death" signals; they cause target cells to undergo programmed </a:t>
            </a:r>
            <a:r>
              <a:rPr lang="en-US" sz="1800" u="sng">
                <a:solidFill>
                  <a:srgbClr val="0B0080"/>
                </a:solidFill>
                <a:effectLst/>
                <a:latin typeface="Arial" panose="020B0604020202020204" pitchFamily="34" charset="0"/>
                <a:ea typeface="Times New Roman" panose="02020603050405020304" pitchFamily="18" charset="0"/>
                <a:hlinkClick r:id="rId30" tooltip="Cell death"/>
              </a:rPr>
              <a:t>cell death</a:t>
            </a:r>
            <a:r>
              <a:rPr lang="en-US" sz="1800">
                <a:solidFill>
                  <a:srgbClr val="252525"/>
                </a:solidFill>
                <a:effectLst/>
                <a:latin typeface="Arial" panose="020B0604020202020204" pitchFamily="34" charset="0"/>
                <a:ea typeface="Times New Roman" panose="02020603050405020304" pitchFamily="18" charset="0"/>
              </a:rPr>
              <a:t> or </a:t>
            </a:r>
            <a:r>
              <a:rPr lang="en-US" sz="1800" i="1" u="sng">
                <a:solidFill>
                  <a:srgbClr val="0B0080"/>
                </a:solidFill>
                <a:effectLst/>
                <a:latin typeface="Arial" panose="020B0604020202020204" pitchFamily="34" charset="0"/>
                <a:ea typeface="Times New Roman" panose="02020603050405020304" pitchFamily="18" charset="0"/>
                <a:hlinkClick r:id="rId31" tooltip="Apoptosis"/>
              </a:rPr>
              <a:t>apoptosis</a:t>
            </a:r>
            <a:r>
              <a:rPr lang="en-US" sz="1800">
                <a:solidFill>
                  <a:srgbClr val="252525"/>
                </a:solidFill>
                <a:effectLst/>
                <a:latin typeface="Arial" panose="020B0604020202020204" pitchFamily="34" charset="0"/>
                <a:ea typeface="Times New Roman" panose="02020603050405020304" pitchFamily="18" charset="0"/>
              </a:rPr>
              <a:t>.</a:t>
            </a:r>
            <a:endParaRPr lang="en-NG" sz="1800">
              <a:effectLst/>
              <a:latin typeface="Times New Roman" panose="02020603050405020304" pitchFamily="18" charset="0"/>
              <a:ea typeface="Times New Roman" panose="02020603050405020304" pitchFamily="18" charset="0"/>
            </a:endParaRPr>
          </a:p>
          <a:p>
            <a:r>
              <a:rPr lang="en-US" sz="1800">
                <a:solidFill>
                  <a:srgbClr val="252525"/>
                </a:solidFill>
                <a:effectLst/>
                <a:latin typeface="Arial" panose="020B0604020202020204" pitchFamily="34" charset="0"/>
                <a:ea typeface="Calibri" panose="020F0502020204030204" pitchFamily="34" charset="0"/>
              </a:rPr>
              <a:t>The growth factor was first discovered by</a:t>
            </a:r>
            <a:r>
              <a:rPr lang="en-US" sz="1800">
                <a:solidFill>
                  <a:srgbClr val="252525"/>
                </a:solidFill>
                <a:effectLst/>
                <a:latin typeface="Arial" panose="020B0604020202020204" pitchFamily="34" charset="0"/>
                <a:ea typeface="Times New Roman" panose="02020603050405020304" pitchFamily="18" charset="0"/>
              </a:rPr>
              <a:t>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2" tooltip="Rita Levi-Montalcini"/>
              </a:rPr>
              <a:t>Rita Levi-Montalcini</a:t>
            </a:r>
            <a:r>
              <a:rPr lang="en-US" sz="1800">
                <a:solidFill>
                  <a:srgbClr val="252525"/>
                </a:solidFill>
                <a:effectLst/>
                <a:latin typeface="Arial" panose="020B0604020202020204" pitchFamily="34" charset="0"/>
                <a:ea typeface="Calibri" panose="020F0502020204030204" pitchFamily="34" charset="0"/>
              </a:rPr>
              <a:t>, which won her a Nobel prize</a:t>
            </a:r>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17</a:t>
            </a:fld>
            <a:endParaRPr lang="en-NG"/>
          </a:p>
        </p:txBody>
      </p:sp>
    </p:spTree>
    <p:extLst>
      <p:ext uri="{BB962C8B-B14F-4D97-AF65-F5344CB8AC3E}">
        <p14:creationId xmlns:p14="http://schemas.microsoft.com/office/powerpoint/2010/main" val="66640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00"/>
              </a:spcBef>
              <a:spcAft>
                <a:spcPts val="300"/>
              </a:spcAft>
            </a:pPr>
            <a:r>
              <a:rPr lang="en-US" sz="1800" b="1" u="sng"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HGF</a:t>
            </a:r>
            <a:r>
              <a:rPr lang="en-US" sz="1800" b="0" kern="0">
                <a:solidFill>
                  <a:srgbClr val="365F91"/>
                </a:solidFill>
                <a:effectLst/>
                <a:latin typeface="Arial-BoldMT"/>
                <a:ea typeface="Times New Roman" panose="02020603050405020304" pitchFamily="18" charset="0"/>
                <a:cs typeface="Arial-BoldMT"/>
              </a:rPr>
              <a:t>, </a:t>
            </a:r>
            <a:r>
              <a:rPr lang="en-US" sz="1800" b="0" ker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Hepatocyte growth factor</a:t>
            </a:r>
            <a:endParaRPr lang="en-NG" sz="1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n-US" sz="1800" b="1">
                <a:solidFill>
                  <a:srgbClr val="252525"/>
                </a:solidFill>
                <a:effectLst/>
                <a:latin typeface="Arial" panose="020B0604020202020204" pitchFamily="34" charset="0"/>
                <a:ea typeface="Calibri" panose="020F0502020204030204" pitchFamily="34" charset="0"/>
                <a:cs typeface="Times New Roman" panose="02020603050405020304" pitchFamily="18" charset="0"/>
              </a:rPr>
              <a:t>Hepatocyte growth factor/scatter factor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(HGF/SF) is a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Paracrine"/>
              </a:rPr>
              <a:t>paracrine</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cellular growth,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Motility"/>
              </a:rPr>
              <a:t>motility</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Morphogen"/>
              </a:rPr>
              <a:t>morphogenic factor</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It is secreted by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tooltip="Mesenchymal cell"/>
              </a:rPr>
              <a:t>mesenchymal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targets and acts primarily upon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Epithelial cell"/>
              </a:rPr>
              <a:t>epithelial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tooltip="Endothelial cell"/>
              </a:rPr>
              <a:t>endothelial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but also acts on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9" tooltip="Haematopoiesis"/>
              </a:rPr>
              <a:t>haemopoietic progenitor cells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It has been shown to have a major role in embryonic organ development, specifically in </a:t>
            </a:r>
            <a:r>
              <a:rPr lang="en-US" sz="1800" u="sng">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0" tooltip="Myogenesis"/>
              </a:rPr>
              <a:t>myogenesis</a:t>
            </a:r>
            <a:r>
              <a:rPr lang="en-US" sz="180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in adult organ regeneration and in wound healing.</a:t>
            </a:r>
            <a:r>
              <a:rPr lang="en-US" sz="1800" u="sng" baseline="3000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11"/>
              </a:rPr>
              <a:t>[1]</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Function</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12" tooltip="Edit section: Function"/>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Hepatocyte growth factor regulates cell growth, cell motility, and </a:t>
            </a:r>
            <a:r>
              <a:rPr lang="en-US" sz="1800" u="sng">
                <a:solidFill>
                  <a:srgbClr val="0B0080"/>
                </a:solidFill>
                <a:effectLst/>
                <a:latin typeface="Arial" panose="020B0604020202020204" pitchFamily="34" charset="0"/>
                <a:ea typeface="Times New Roman" panose="02020603050405020304" pitchFamily="18" charset="0"/>
                <a:hlinkClick r:id="rId13" tooltip="Morphogenesis"/>
              </a:rPr>
              <a:t>morphogenesis</a:t>
            </a:r>
            <a:r>
              <a:rPr lang="en-US" sz="1800">
                <a:solidFill>
                  <a:srgbClr val="252525"/>
                </a:solidFill>
                <a:effectLst/>
                <a:latin typeface="Arial" panose="020B0604020202020204" pitchFamily="34" charset="0"/>
                <a:ea typeface="Times New Roman" panose="02020603050405020304" pitchFamily="18" charset="0"/>
              </a:rPr>
              <a:t> by activating a </a:t>
            </a:r>
            <a:r>
              <a:rPr lang="en-US" sz="1800" u="sng">
                <a:solidFill>
                  <a:srgbClr val="0B0080"/>
                </a:solidFill>
                <a:effectLst/>
                <a:latin typeface="Arial" panose="020B0604020202020204" pitchFamily="34" charset="0"/>
                <a:ea typeface="Times New Roman" panose="02020603050405020304" pitchFamily="18" charset="0"/>
                <a:hlinkClick r:id="rId14" tooltip="Tyrosine kinase"/>
              </a:rPr>
              <a:t>tyrosine kinase</a:t>
            </a:r>
            <a:r>
              <a:rPr lang="en-US" sz="1800">
                <a:solidFill>
                  <a:srgbClr val="252525"/>
                </a:solidFill>
                <a:effectLst/>
                <a:latin typeface="Arial" panose="020B0604020202020204" pitchFamily="34" charset="0"/>
                <a:ea typeface="Times New Roman" panose="02020603050405020304" pitchFamily="18" charset="0"/>
              </a:rPr>
              <a:t> signaling cascade after binding to the proto-oncogenic </a:t>
            </a:r>
            <a:r>
              <a:rPr lang="en-US" sz="1800" u="sng">
                <a:solidFill>
                  <a:srgbClr val="0B0080"/>
                </a:solidFill>
                <a:effectLst/>
                <a:latin typeface="Arial" panose="020B0604020202020204" pitchFamily="34" charset="0"/>
                <a:ea typeface="Times New Roman" panose="02020603050405020304" pitchFamily="18" charset="0"/>
                <a:hlinkClick r:id="rId15" tooltip="C-Met"/>
              </a:rPr>
              <a:t>c-Met</a:t>
            </a:r>
            <a:r>
              <a:rPr lang="en-US" sz="1800">
                <a:solidFill>
                  <a:srgbClr val="252525"/>
                </a:solidFill>
                <a:effectLst/>
                <a:latin typeface="Arial" panose="020B0604020202020204" pitchFamily="34" charset="0"/>
                <a:ea typeface="Times New Roman" panose="02020603050405020304" pitchFamily="18" charset="0"/>
              </a:rPr>
              <a:t> receptor.</a:t>
            </a:r>
            <a:r>
              <a:rPr lang="en-US" sz="1800" u="sng" baseline="30000">
                <a:solidFill>
                  <a:srgbClr val="0B0080"/>
                </a:solidFill>
                <a:effectLst/>
                <a:latin typeface="Arial" panose="020B0604020202020204" pitchFamily="34" charset="0"/>
                <a:ea typeface="Times New Roman" panose="02020603050405020304" pitchFamily="18" charset="0"/>
                <a:hlinkClick r:id="rId16"/>
              </a:rPr>
              <a:t>[2]</a:t>
            </a:r>
            <a:r>
              <a:rPr lang="en-US" sz="1800">
                <a:solidFill>
                  <a:srgbClr val="252525"/>
                </a:solidFill>
                <a:effectLst/>
                <a:latin typeface="Arial" panose="020B0604020202020204" pitchFamily="34" charset="0"/>
                <a:ea typeface="Times New Roman" panose="02020603050405020304" pitchFamily="18" charset="0"/>
              </a:rPr>
              <a:t> Hepatocyte growth factor is secreted by </a:t>
            </a:r>
            <a:r>
              <a:rPr lang="en-US" sz="1800" u="sng">
                <a:solidFill>
                  <a:srgbClr val="0B0080"/>
                </a:solidFill>
                <a:effectLst/>
                <a:latin typeface="Arial" panose="020B0604020202020204" pitchFamily="34" charset="0"/>
                <a:ea typeface="Times New Roman" panose="02020603050405020304" pitchFamily="18" charset="0"/>
                <a:hlinkClick r:id="rId6" tooltip="Mesenchymal cell"/>
              </a:rPr>
              <a:t>mesenchymal cells</a:t>
            </a:r>
            <a:r>
              <a:rPr lang="en-US" sz="1800">
                <a:solidFill>
                  <a:srgbClr val="252525"/>
                </a:solidFill>
                <a:effectLst/>
                <a:latin typeface="Arial" panose="020B0604020202020204" pitchFamily="34" charset="0"/>
                <a:ea typeface="Times New Roman" panose="02020603050405020304" pitchFamily="18" charset="0"/>
              </a:rPr>
              <a:t> and acts as a multi-functional </a:t>
            </a:r>
            <a:r>
              <a:rPr lang="en-US" sz="1800" u="sng">
                <a:solidFill>
                  <a:srgbClr val="0B0080"/>
                </a:solidFill>
                <a:effectLst/>
                <a:latin typeface="Arial" panose="020B0604020202020204" pitchFamily="34" charset="0"/>
                <a:ea typeface="Times New Roman" panose="02020603050405020304" pitchFamily="18" charset="0"/>
                <a:hlinkClick r:id="rId17" tooltip="Cytokine"/>
              </a:rPr>
              <a:t>cytokine</a:t>
            </a:r>
            <a:r>
              <a:rPr lang="en-US" sz="1800">
                <a:solidFill>
                  <a:srgbClr val="252525"/>
                </a:solidFill>
                <a:effectLst/>
                <a:latin typeface="Arial" panose="020B0604020202020204" pitchFamily="34" charset="0"/>
                <a:ea typeface="Times New Roman" panose="02020603050405020304" pitchFamily="18" charset="0"/>
              </a:rPr>
              <a:t> on cells of mainly epithelial origin. Its ability to stimulate </a:t>
            </a:r>
            <a:r>
              <a:rPr lang="en-US" sz="1800" u="sng">
                <a:solidFill>
                  <a:srgbClr val="0B0080"/>
                </a:solidFill>
                <a:effectLst/>
                <a:latin typeface="Arial" panose="020B0604020202020204" pitchFamily="34" charset="0"/>
                <a:ea typeface="Times New Roman" panose="02020603050405020304" pitchFamily="18" charset="0"/>
                <a:hlinkClick r:id="rId18" tooltip="Mitogenesis"/>
              </a:rPr>
              <a:t>mitogenesis</a:t>
            </a:r>
            <a:r>
              <a:rPr lang="en-US" sz="1800">
                <a:solidFill>
                  <a:srgbClr val="252525"/>
                </a:solidFill>
                <a:effectLst/>
                <a:latin typeface="Arial" panose="020B0604020202020204" pitchFamily="34" charset="0"/>
                <a:ea typeface="Times New Roman" panose="02020603050405020304" pitchFamily="18" charset="0"/>
              </a:rPr>
              <a:t>, cell motility, and matrix invasion gives it a central role in </a:t>
            </a:r>
            <a:r>
              <a:rPr lang="en-US" sz="1800" u="sng">
                <a:solidFill>
                  <a:srgbClr val="0B0080"/>
                </a:solidFill>
                <a:effectLst/>
                <a:latin typeface="Arial" panose="020B0604020202020204" pitchFamily="34" charset="0"/>
                <a:ea typeface="Times New Roman" panose="02020603050405020304" pitchFamily="18" charset="0"/>
                <a:hlinkClick r:id="rId19" tooltip="Angiogenesis"/>
              </a:rPr>
              <a:t>angiogenesis</a:t>
            </a:r>
            <a:r>
              <a:rPr lang="en-US" sz="1800">
                <a:solidFill>
                  <a:srgbClr val="252525"/>
                </a:solidFill>
                <a:effectLst/>
                <a:latin typeface="Arial" panose="020B0604020202020204" pitchFamily="34" charset="0"/>
                <a:ea typeface="Times New Roman" panose="02020603050405020304" pitchFamily="18" charset="0"/>
              </a:rPr>
              <a:t>, </a:t>
            </a:r>
            <a:r>
              <a:rPr lang="en-US" sz="1800" u="sng" err="1">
                <a:solidFill>
                  <a:srgbClr val="0B0080"/>
                </a:solidFill>
                <a:effectLst/>
                <a:latin typeface="Arial" panose="020B0604020202020204" pitchFamily="34" charset="0"/>
                <a:ea typeface="Times New Roman" panose="02020603050405020304" pitchFamily="18" charset="0"/>
                <a:hlinkClick r:id="rId20" tooltip="Tumorogenesis"/>
              </a:rPr>
              <a:t>tumorogenesis</a:t>
            </a:r>
            <a:r>
              <a:rPr lang="en-US" sz="1800">
                <a:solidFill>
                  <a:srgbClr val="252525"/>
                </a:solidFill>
                <a:effectLst/>
                <a:latin typeface="Arial" panose="020B0604020202020204" pitchFamily="34" charset="0"/>
                <a:ea typeface="Times New Roman" panose="02020603050405020304" pitchFamily="18" charset="0"/>
              </a:rPr>
              <a:t>, and tissue regeneration.</a:t>
            </a:r>
            <a:r>
              <a:rPr lang="en-US" sz="1800" u="sng" baseline="30000">
                <a:solidFill>
                  <a:srgbClr val="0B0080"/>
                </a:solidFill>
                <a:effectLst/>
                <a:latin typeface="Arial" panose="020B0604020202020204" pitchFamily="34" charset="0"/>
                <a:ea typeface="Times New Roman" panose="02020603050405020304" pitchFamily="18" charset="0"/>
                <a:hlinkClick r:id="rId21"/>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Structure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2" tooltip="Edit section: Structur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It is secreted as a single inactive polypeptide and is cleaved by serine proteases into a 69-kDa alpha-chain and 34-kDa beta-chain. A disulfide bond between the alpha and beta chains produces the active, heterodimeric molecule. The protein belongs to the </a:t>
            </a:r>
            <a:r>
              <a:rPr lang="en-US" sz="1800" u="sng">
                <a:solidFill>
                  <a:srgbClr val="0B0080"/>
                </a:solidFill>
                <a:effectLst/>
                <a:latin typeface="Arial" panose="020B0604020202020204" pitchFamily="34" charset="0"/>
                <a:ea typeface="Times New Roman" panose="02020603050405020304" pitchFamily="18" charset="0"/>
                <a:hlinkClick r:id="rId23" tooltip="Plasminogen"/>
              </a:rPr>
              <a:t>plasminogen</a:t>
            </a:r>
            <a:r>
              <a:rPr lang="en-US" sz="1800">
                <a:solidFill>
                  <a:srgbClr val="252525"/>
                </a:solidFill>
                <a:effectLst/>
                <a:latin typeface="Arial" panose="020B0604020202020204" pitchFamily="34" charset="0"/>
                <a:ea typeface="Times New Roman" panose="02020603050405020304" pitchFamily="18" charset="0"/>
              </a:rPr>
              <a:t> subfamily of S1 peptidases but has no detectable </a:t>
            </a:r>
            <a:r>
              <a:rPr lang="en-US" sz="1800" u="sng">
                <a:solidFill>
                  <a:srgbClr val="0B0080"/>
                </a:solidFill>
                <a:effectLst/>
                <a:latin typeface="Arial" panose="020B0604020202020204" pitchFamily="34" charset="0"/>
                <a:ea typeface="Times New Roman" panose="02020603050405020304" pitchFamily="18" charset="0"/>
                <a:hlinkClick r:id="rId24" tooltip="Protease"/>
              </a:rPr>
              <a:t>protease</a:t>
            </a:r>
            <a:r>
              <a:rPr lang="en-US" sz="1800">
                <a:solidFill>
                  <a:srgbClr val="252525"/>
                </a:solidFill>
                <a:effectLst/>
                <a:latin typeface="Arial" panose="020B0604020202020204" pitchFamily="34" charset="0"/>
                <a:ea typeface="Times New Roman" panose="02020603050405020304" pitchFamily="18" charset="0"/>
              </a:rPr>
              <a:t> activity.</a:t>
            </a:r>
            <a:r>
              <a:rPr lang="en-US" sz="1800" u="sng" baseline="30000">
                <a:solidFill>
                  <a:srgbClr val="0B0080"/>
                </a:solidFill>
                <a:effectLst/>
                <a:latin typeface="Arial" panose="020B0604020202020204" pitchFamily="34" charset="0"/>
                <a:ea typeface="Times New Roman" panose="02020603050405020304" pitchFamily="18" charset="0"/>
                <a:hlinkClick r:id="rId21"/>
              </a:rPr>
              <a:t>[3]</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Clinical significance</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25" tooltip="Edit section: Clinical significance"/>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u="sng">
                <a:solidFill>
                  <a:srgbClr val="0B0080"/>
                </a:solidFill>
                <a:effectLst/>
                <a:latin typeface="Arial" panose="020B0604020202020204" pitchFamily="34" charset="0"/>
                <a:ea typeface="Times New Roman" panose="02020603050405020304" pitchFamily="18" charset="0"/>
                <a:hlinkClick r:id="rId26" tooltip="Human HGF plasmid DNA therapy"/>
              </a:rPr>
              <a:t>Human HGF plasmid DNA therapy</a:t>
            </a:r>
            <a:r>
              <a:rPr lang="en-US" sz="1800">
                <a:solidFill>
                  <a:srgbClr val="252525"/>
                </a:solidFill>
                <a:effectLst/>
                <a:latin typeface="Arial" panose="020B0604020202020204" pitchFamily="34" charset="0"/>
                <a:ea typeface="Times New Roman" panose="02020603050405020304" pitchFamily="18" charset="0"/>
              </a:rPr>
              <a:t> of </a:t>
            </a:r>
            <a:r>
              <a:rPr lang="en-US" sz="1800" u="sng">
                <a:solidFill>
                  <a:srgbClr val="0B0080"/>
                </a:solidFill>
                <a:effectLst/>
                <a:latin typeface="Arial" panose="020B0604020202020204" pitchFamily="34" charset="0"/>
                <a:ea typeface="Times New Roman" panose="02020603050405020304" pitchFamily="18" charset="0"/>
                <a:hlinkClick r:id="rId27" tooltip="Cardiomyocytes"/>
              </a:rPr>
              <a:t>cardiomyocytes</a:t>
            </a:r>
            <a:r>
              <a:rPr lang="en-US" sz="1800">
                <a:solidFill>
                  <a:srgbClr val="252525"/>
                </a:solidFill>
                <a:effectLst/>
                <a:latin typeface="Arial" panose="020B0604020202020204" pitchFamily="34" charset="0"/>
                <a:ea typeface="Times New Roman" panose="02020603050405020304" pitchFamily="18" charset="0"/>
              </a:rPr>
              <a:t> is being examined as a potential treatment for </a:t>
            </a:r>
            <a:r>
              <a:rPr lang="en-US" sz="1800" u="sng">
                <a:solidFill>
                  <a:srgbClr val="0B0080"/>
                </a:solidFill>
                <a:effectLst/>
                <a:latin typeface="Arial" panose="020B0604020202020204" pitchFamily="34" charset="0"/>
                <a:ea typeface="Times New Roman" panose="02020603050405020304" pitchFamily="18" charset="0"/>
                <a:hlinkClick r:id="rId28" tooltip="Coronary artery disease"/>
              </a:rPr>
              <a:t>coronary artery disease</a:t>
            </a:r>
            <a:r>
              <a:rPr lang="en-US" sz="1800">
                <a:solidFill>
                  <a:srgbClr val="252525"/>
                </a:solidFill>
                <a:effectLst/>
                <a:latin typeface="Arial" panose="020B0604020202020204" pitchFamily="34" charset="0"/>
                <a:ea typeface="Times New Roman" panose="02020603050405020304" pitchFamily="18" charset="0"/>
              </a:rPr>
              <a:t> as well as treatment for the damage that occurs to the heart after </a:t>
            </a:r>
            <a:r>
              <a:rPr lang="en-US" sz="1800" u="sng">
                <a:solidFill>
                  <a:srgbClr val="0B0080"/>
                </a:solidFill>
                <a:effectLst/>
                <a:latin typeface="Arial" panose="020B0604020202020204" pitchFamily="34" charset="0"/>
                <a:ea typeface="Times New Roman" panose="02020603050405020304" pitchFamily="18" charset="0"/>
                <a:hlinkClick r:id="rId29" tooltip="Myocardial infarction"/>
              </a:rPr>
              <a:t>myocardial infarction</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30"/>
              </a:rPr>
              <a:t>[4]</a:t>
            </a:r>
            <a:r>
              <a:rPr lang="en-US" sz="1800" u="sng" baseline="30000">
                <a:solidFill>
                  <a:srgbClr val="0B0080"/>
                </a:solidFill>
                <a:effectLst/>
                <a:latin typeface="Arial" panose="020B0604020202020204" pitchFamily="34" charset="0"/>
                <a:ea typeface="Times New Roman" panose="02020603050405020304" pitchFamily="18" charset="0"/>
                <a:hlinkClick r:id="rId31"/>
              </a:rPr>
              <a:t>[5]</a:t>
            </a:r>
            <a:endParaRPr lang="en-NG" sz="1800">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HGF may further play a role as an indicator for prognosis of chronicity for </a:t>
            </a:r>
            <a:r>
              <a:rPr lang="en-US" sz="1800" u="sng">
                <a:solidFill>
                  <a:srgbClr val="0B0080"/>
                </a:solidFill>
                <a:effectLst/>
                <a:latin typeface="Arial" panose="020B0604020202020204" pitchFamily="34" charset="0"/>
                <a:ea typeface="Times New Roman" panose="02020603050405020304" pitchFamily="18" charset="0"/>
                <a:hlinkClick r:id="rId32" tooltip="Chikungunya"/>
              </a:rPr>
              <a:t>Chikungunya</a:t>
            </a:r>
            <a:r>
              <a:rPr lang="en-US" sz="1800">
                <a:solidFill>
                  <a:srgbClr val="252525"/>
                </a:solidFill>
                <a:effectLst/>
                <a:latin typeface="Arial" panose="020B0604020202020204" pitchFamily="34" charset="0"/>
                <a:ea typeface="Times New Roman" panose="02020603050405020304" pitchFamily="18" charset="0"/>
              </a:rPr>
              <a:t> virus induced </a:t>
            </a:r>
            <a:r>
              <a:rPr lang="en-US" sz="1800" u="sng">
                <a:solidFill>
                  <a:srgbClr val="0B0080"/>
                </a:solidFill>
                <a:effectLst/>
                <a:latin typeface="Arial" panose="020B0604020202020204" pitchFamily="34" charset="0"/>
                <a:ea typeface="Times New Roman" panose="02020603050405020304" pitchFamily="18" charset="0"/>
                <a:hlinkClick r:id="rId33" tooltip="Arthralgia"/>
              </a:rPr>
              <a:t>arthralgia</a:t>
            </a:r>
            <a:r>
              <a:rPr lang="en-US" sz="1800">
                <a:solidFill>
                  <a:srgbClr val="252525"/>
                </a:solidFill>
                <a:effectLst/>
                <a:latin typeface="Arial" panose="020B0604020202020204" pitchFamily="34" charset="0"/>
                <a:ea typeface="Times New Roman" panose="02020603050405020304" pitchFamily="18" charset="0"/>
              </a:rPr>
              <a:t>. High HGF levels correlate with high rates of recovery.</a:t>
            </a:r>
            <a:r>
              <a:rPr lang="en-US" sz="1800" u="sng" baseline="30000">
                <a:solidFill>
                  <a:srgbClr val="0B0080"/>
                </a:solidFill>
                <a:effectLst/>
                <a:latin typeface="Arial" panose="020B0604020202020204" pitchFamily="34" charset="0"/>
                <a:ea typeface="Times New Roman" panose="02020603050405020304" pitchFamily="18" charset="0"/>
                <a:hlinkClick r:id="rId34"/>
              </a:rPr>
              <a:t>[6]</a:t>
            </a:r>
            <a:endParaRPr lang="en-NG" sz="1800">
              <a:effectLst/>
              <a:latin typeface="Times New Roman" panose="02020603050405020304" pitchFamily="18" charset="0"/>
              <a:ea typeface="Times New Roman" panose="02020603050405020304" pitchFamily="18" charset="0"/>
            </a:endParaRPr>
          </a:p>
          <a:p>
            <a:pPr>
              <a:spcBef>
                <a:spcPts val="1200"/>
              </a:spcBef>
              <a:spcAft>
                <a:spcPts val="300"/>
              </a:spcAft>
            </a:pPr>
            <a:r>
              <a:rPr lang="en-US" sz="1800" b="0" u="sng">
                <a:solidFill>
                  <a:srgbClr val="000000"/>
                </a:solidFill>
                <a:effectLst/>
                <a:latin typeface="Georgia" panose="02040502050405020303" pitchFamily="18" charset="0"/>
                <a:ea typeface="Times New Roman" panose="02020603050405020304" pitchFamily="18" charset="0"/>
              </a:rPr>
              <a:t>Interactions</a:t>
            </a:r>
            <a:r>
              <a:rPr lang="en-US" sz="1800" b="0">
                <a:solidFill>
                  <a:srgbClr val="555555"/>
                </a:solidFill>
                <a:effectLst/>
                <a:latin typeface="Arial" panose="020B0604020202020204" pitchFamily="34" charset="0"/>
                <a:ea typeface="Times New Roman" panose="02020603050405020304" pitchFamily="18" charset="0"/>
              </a:rPr>
              <a:t>[</a:t>
            </a:r>
            <a:r>
              <a:rPr lang="en-US" sz="1800" b="0" u="sng">
                <a:solidFill>
                  <a:srgbClr val="0B0080"/>
                </a:solidFill>
                <a:effectLst/>
                <a:latin typeface="Arial" panose="020B0604020202020204" pitchFamily="34" charset="0"/>
                <a:ea typeface="Times New Roman" panose="02020603050405020304" pitchFamily="18" charset="0"/>
                <a:hlinkClick r:id="rId35" tooltip="Edit section: Interactions"/>
              </a:rPr>
              <a:t>edit</a:t>
            </a:r>
            <a:r>
              <a:rPr lang="en-US" sz="1800" b="0">
                <a:solidFill>
                  <a:srgbClr val="555555"/>
                </a:solidFill>
                <a:effectLst/>
                <a:latin typeface="Arial" panose="020B0604020202020204" pitchFamily="34" charset="0"/>
                <a:ea typeface="Times New Roman" panose="02020603050405020304" pitchFamily="18" charset="0"/>
              </a:rPr>
              <a:t>]</a:t>
            </a:r>
            <a:endParaRPr lang="en-NG" sz="1800" b="1">
              <a:effectLst/>
              <a:latin typeface="Times New Roman" panose="02020603050405020304" pitchFamily="18" charset="0"/>
              <a:ea typeface="Times New Roman" panose="02020603050405020304" pitchFamily="18" charset="0"/>
            </a:endParaRPr>
          </a:p>
          <a:p>
            <a:pPr>
              <a:lnSpc>
                <a:spcPts val="930"/>
              </a:lnSpc>
              <a:spcBef>
                <a:spcPts val="600"/>
              </a:spcBef>
              <a:spcAft>
                <a:spcPts val="600"/>
              </a:spcAft>
            </a:pPr>
            <a:r>
              <a:rPr lang="en-US" sz="1800">
                <a:solidFill>
                  <a:srgbClr val="252525"/>
                </a:solidFill>
                <a:effectLst/>
                <a:latin typeface="Arial" panose="020B0604020202020204" pitchFamily="34" charset="0"/>
                <a:ea typeface="Times New Roman" panose="02020603050405020304" pitchFamily="18" charset="0"/>
              </a:rPr>
              <a:t>Hepatocyte growth factor has been shown to </a:t>
            </a:r>
            <a:r>
              <a:rPr lang="en-US" sz="1800" u="sng">
                <a:solidFill>
                  <a:srgbClr val="0B0080"/>
                </a:solidFill>
                <a:effectLst/>
                <a:latin typeface="Arial" panose="020B0604020202020204" pitchFamily="34" charset="0"/>
                <a:ea typeface="Times New Roman" panose="02020603050405020304" pitchFamily="18" charset="0"/>
                <a:hlinkClick r:id="rId36" tooltip="Protein-protein interaction"/>
              </a:rPr>
              <a:t>interact</a:t>
            </a:r>
            <a:r>
              <a:rPr lang="en-US" sz="1800">
                <a:solidFill>
                  <a:srgbClr val="252525"/>
                </a:solidFill>
                <a:effectLst/>
                <a:latin typeface="Arial" panose="020B0604020202020204" pitchFamily="34" charset="0"/>
                <a:ea typeface="Times New Roman" panose="02020603050405020304" pitchFamily="18" charset="0"/>
              </a:rPr>
              <a:t> with </a:t>
            </a:r>
            <a:r>
              <a:rPr lang="en-US" sz="1800" u="sng">
                <a:solidFill>
                  <a:srgbClr val="0B0080"/>
                </a:solidFill>
                <a:effectLst/>
                <a:latin typeface="Arial" panose="020B0604020202020204" pitchFamily="34" charset="0"/>
                <a:ea typeface="Times New Roman" panose="02020603050405020304" pitchFamily="18" charset="0"/>
                <a:hlinkClick r:id="rId15" tooltip="C-Met"/>
              </a:rPr>
              <a:t>C-Met</a:t>
            </a:r>
            <a:r>
              <a:rPr lang="en-US" sz="1800">
                <a:solidFill>
                  <a:srgbClr val="252525"/>
                </a:solidFill>
                <a:effectLst/>
                <a:latin typeface="Arial" panose="020B0604020202020204" pitchFamily="34" charset="0"/>
                <a:ea typeface="Times New Roman" panose="02020603050405020304" pitchFamily="18" charset="0"/>
              </a:rPr>
              <a:t>.</a:t>
            </a:r>
            <a:r>
              <a:rPr lang="en-US" sz="1800" u="sng" baseline="30000">
                <a:solidFill>
                  <a:srgbClr val="0B0080"/>
                </a:solidFill>
                <a:effectLst/>
                <a:latin typeface="Arial" panose="020B0604020202020204" pitchFamily="34" charset="0"/>
                <a:ea typeface="Times New Roman" panose="02020603050405020304" pitchFamily="18" charset="0"/>
                <a:hlinkClick r:id="rId16"/>
              </a:rPr>
              <a:t>[2]</a:t>
            </a:r>
            <a:r>
              <a:rPr lang="en-US" sz="1800" u="sng" baseline="30000">
                <a:solidFill>
                  <a:srgbClr val="0B0080"/>
                </a:solidFill>
                <a:effectLst/>
                <a:latin typeface="Arial" panose="020B0604020202020204" pitchFamily="34" charset="0"/>
                <a:ea typeface="Times New Roman" panose="02020603050405020304" pitchFamily="18" charset="0"/>
                <a:hlinkClick r:id="rId37"/>
              </a:rPr>
              <a:t>[7]</a:t>
            </a:r>
            <a:r>
              <a:rPr lang="en-US" sz="1800" u="sng" baseline="30000">
                <a:solidFill>
                  <a:srgbClr val="0B0080"/>
                </a:solidFill>
                <a:effectLst/>
                <a:latin typeface="Arial" panose="020B0604020202020204" pitchFamily="34" charset="0"/>
                <a:ea typeface="Times New Roman" panose="02020603050405020304" pitchFamily="18" charset="0"/>
                <a:hlinkClick r:id="rId38"/>
              </a:rPr>
              <a:t>[8]</a:t>
            </a:r>
            <a:endParaRPr lang="en-NG" sz="1800">
              <a:effectLst/>
              <a:latin typeface="Times New Roman" panose="02020603050405020304" pitchFamily="18" charset="0"/>
              <a:ea typeface="Times New Roman" panose="02020603050405020304" pitchFamily="18" charset="0"/>
            </a:endParaRPr>
          </a:p>
          <a:p>
            <a:endParaRPr lang="en-NG"/>
          </a:p>
        </p:txBody>
      </p:sp>
      <p:sp>
        <p:nvSpPr>
          <p:cNvPr id="4" name="Slide Number Placeholder 3"/>
          <p:cNvSpPr>
            <a:spLocks noGrp="1"/>
          </p:cNvSpPr>
          <p:nvPr>
            <p:ph type="sldNum" sz="quarter" idx="5"/>
          </p:nvPr>
        </p:nvSpPr>
        <p:spPr/>
        <p:txBody>
          <a:bodyPr/>
          <a:lstStyle/>
          <a:p>
            <a:fld id="{53D0451D-E615-4565-817E-22D0B52D0733}" type="slidenum">
              <a:rPr lang="en-NG" smtClean="0"/>
              <a:t>18</a:t>
            </a:fld>
            <a:endParaRPr lang="en-NG"/>
          </a:p>
        </p:txBody>
      </p:sp>
    </p:spTree>
    <p:extLst>
      <p:ext uri="{BB962C8B-B14F-4D97-AF65-F5344CB8AC3E}">
        <p14:creationId xmlns:p14="http://schemas.microsoft.com/office/powerpoint/2010/main" val="332927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4FFA-4EC4-425C-9492-0563C9BB2C2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4611FB-98B0-424A-A3BA-768E8FEA679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BAE6C8-E0C7-4859-BE21-82B744785723}"/>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a:extLst>
              <a:ext uri="{FF2B5EF4-FFF2-40B4-BE49-F238E27FC236}">
                <a16:creationId xmlns:a16="http://schemas.microsoft.com/office/drawing/2014/main" id="{3E6934AF-32BE-4DA2-A04B-3361ECFCF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1FF7C-6EF0-437A-A905-1BD04BD28827}"/>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156444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92D3-380D-4D63-BB4A-4ADF5DBBC7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A4F741-8D8E-4618-BDE2-367066263C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F1774-B8E2-4C72-8553-4529451F4352}"/>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a:extLst>
              <a:ext uri="{FF2B5EF4-FFF2-40B4-BE49-F238E27FC236}">
                <a16:creationId xmlns:a16="http://schemas.microsoft.com/office/drawing/2014/main" id="{EF71E455-F50B-43D3-85CE-0428CD852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3645C-5C22-45D9-9F01-D6F5B8396912}"/>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416943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C257DC-6577-4144-A831-6801731207F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43A6B-3EB4-4EF9-99AE-3586209C68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B6C6D-9A77-4100-BF9A-AF5670EFCFD3}"/>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a:extLst>
              <a:ext uri="{FF2B5EF4-FFF2-40B4-BE49-F238E27FC236}">
                <a16:creationId xmlns:a16="http://schemas.microsoft.com/office/drawing/2014/main" id="{B1AD9633-C915-4D20-A4A4-AD0DFF8F6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EEA32-B901-4186-A7C2-5532BDD73B4F}"/>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144430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347184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76326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882824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3425583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51107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32825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1280401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134230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959E-9095-4B5B-8470-53130AC7A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BFDF2-9387-42D3-A721-4096081F7A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484F1-F6C8-4877-B833-C7C94CFDB046}"/>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a:extLst>
              <a:ext uri="{FF2B5EF4-FFF2-40B4-BE49-F238E27FC236}">
                <a16:creationId xmlns:a16="http://schemas.microsoft.com/office/drawing/2014/main" id="{3D8AF2D5-A6D1-4EFB-A65C-F0529C590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CFDB9-3555-4A21-989B-9E1607758474}"/>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4189719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3684876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18716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193540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3901474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700954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1620083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029903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3753192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91738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7C58-B38F-49C7-A4B2-1612406F3F2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7F7342D-73F1-4C92-B91E-190F372380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2A1E5-131F-4533-BEAD-8997562BB77A}"/>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5" name="Footer Placeholder 4">
            <a:extLst>
              <a:ext uri="{FF2B5EF4-FFF2-40B4-BE49-F238E27FC236}">
                <a16:creationId xmlns:a16="http://schemas.microsoft.com/office/drawing/2014/main" id="{5BD7FFDD-B95F-407A-A95E-E7055CE44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E1BE8-6A23-4237-BE91-55ECB616A9DA}"/>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306949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BA87-5579-4E9A-812E-797DCF36C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833D9-F339-4D3D-B577-B43AB23FA9D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E99385-DB34-419C-9182-3846B54B01F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980C8-A30E-4DE5-B3B9-6BDD0687E8C9}"/>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6" name="Footer Placeholder 5">
            <a:extLst>
              <a:ext uri="{FF2B5EF4-FFF2-40B4-BE49-F238E27FC236}">
                <a16:creationId xmlns:a16="http://schemas.microsoft.com/office/drawing/2014/main" id="{7D36959F-F496-4C85-9BBD-3B5408D38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FD074-89D9-495B-9AB0-34912A485C2D}"/>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115239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02BD-2DB4-424D-B4DA-D67DF2C72E3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577039-D52E-4B9B-96C5-E331A7F5D7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F539C28-E990-45A6-81C3-86F9B44F474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6EE0E9-90A7-4B35-8507-AD98C9B5691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FC31066-743E-4242-8216-3EE28E9C85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459BD-3E23-4BDC-AB95-679A0CCB4481}"/>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8" name="Footer Placeholder 7">
            <a:extLst>
              <a:ext uri="{FF2B5EF4-FFF2-40B4-BE49-F238E27FC236}">
                <a16:creationId xmlns:a16="http://schemas.microsoft.com/office/drawing/2014/main" id="{CDA4187C-4D66-4917-BBC0-9BA09858CE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B8DCC-F95A-4CD2-8AA3-F3F9EFCD41CA}"/>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83414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6B35-4857-462A-B129-4F595C5CE4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94F3F-0E0A-4A61-8716-E316C8227161}"/>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4" name="Footer Placeholder 3">
            <a:extLst>
              <a:ext uri="{FF2B5EF4-FFF2-40B4-BE49-F238E27FC236}">
                <a16:creationId xmlns:a16="http://schemas.microsoft.com/office/drawing/2014/main" id="{547FCE53-9736-4371-B1A7-44F632832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2FBE1F-146C-4AEC-A42E-96B0FE5FC365}"/>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68662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76548-32EE-4A2E-A669-AF27BA556288}"/>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3" name="Footer Placeholder 2">
            <a:extLst>
              <a:ext uri="{FF2B5EF4-FFF2-40B4-BE49-F238E27FC236}">
                <a16:creationId xmlns:a16="http://schemas.microsoft.com/office/drawing/2014/main" id="{F59484A7-DE50-4BC3-AB3A-9AA319D4D9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2A1CCA-6200-4B26-9340-8224E93939BC}"/>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360837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F951-43A6-4003-B805-A069145BB7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A6F0DB-5E28-4DC5-B196-5C570436E1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AF42D2-98C0-467D-AFC8-660923F919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3F84FA-3C72-410F-A7CB-E5239B7B62FB}"/>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6" name="Footer Placeholder 5">
            <a:extLst>
              <a:ext uri="{FF2B5EF4-FFF2-40B4-BE49-F238E27FC236}">
                <a16:creationId xmlns:a16="http://schemas.microsoft.com/office/drawing/2014/main" id="{E6B6C764-38A2-4526-BFB3-1D8C8F582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B5353-5105-461E-A706-402EA9C543DD}"/>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4915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DCBC-5858-40B2-A228-93EC0EE1830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A3026E-689B-490B-977C-166A0D4A170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BE35F3E-27F8-4923-B8D1-35271AAADD7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69E984-4EEA-4C6A-A339-ADE85D7482C5}"/>
              </a:ext>
            </a:extLst>
          </p:cNvPr>
          <p:cNvSpPr>
            <a:spLocks noGrp="1"/>
          </p:cNvSpPr>
          <p:nvPr>
            <p:ph type="dt" sz="half" idx="10"/>
          </p:nvPr>
        </p:nvSpPr>
        <p:spPr/>
        <p:txBody>
          <a:bodyPr/>
          <a:lstStyle/>
          <a:p>
            <a:fld id="{B28CE42A-3D95-4CD1-AC74-1360F742102C}" type="datetimeFigureOut">
              <a:rPr lang="en-US" smtClean="0"/>
              <a:pPr/>
              <a:t>10/15/2021</a:t>
            </a:fld>
            <a:endParaRPr lang="en-US"/>
          </a:p>
        </p:txBody>
      </p:sp>
      <p:sp>
        <p:nvSpPr>
          <p:cNvPr id="6" name="Footer Placeholder 5">
            <a:extLst>
              <a:ext uri="{FF2B5EF4-FFF2-40B4-BE49-F238E27FC236}">
                <a16:creationId xmlns:a16="http://schemas.microsoft.com/office/drawing/2014/main" id="{497ADA16-0CFD-40E6-8672-9EBCA6396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23C9B-0F4A-437D-AEF4-5152A0D8796F}"/>
              </a:ext>
            </a:extLst>
          </p:cNvPr>
          <p:cNvSpPr>
            <a:spLocks noGrp="1"/>
          </p:cNvSpPr>
          <p:nvPr>
            <p:ph type="sldNum" sz="quarter" idx="12"/>
          </p:nvPr>
        </p:nvSpPr>
        <p:spPr/>
        <p:txBody>
          <a:bodyPr/>
          <a:lstStyle/>
          <a:p>
            <a:fld id="{6AAC9439-BFDD-40AE-9F4F-EA35E0AE6126}" type="slidenum">
              <a:rPr lang="en-US" smtClean="0"/>
              <a:pPr/>
              <a:t>‹#›</a:t>
            </a:fld>
            <a:endParaRPr lang="en-US"/>
          </a:p>
        </p:txBody>
      </p:sp>
    </p:spTree>
    <p:extLst>
      <p:ext uri="{BB962C8B-B14F-4D97-AF65-F5344CB8AC3E}">
        <p14:creationId xmlns:p14="http://schemas.microsoft.com/office/powerpoint/2010/main" val="22028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18"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slideLayout" Target="../slideLayouts/slideLayout28.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C8223-3614-4C13-B18B-6256C57980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E3EF4D-987A-4D82-A439-2361084FBAE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01783-96E9-4993-945E-487C9C56ED3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8CE42A-3D95-4CD1-AC74-1360F742102C}" type="datetimeFigureOut">
              <a:rPr lang="en-US" smtClean="0"/>
              <a:pPr/>
              <a:t>10/15/2021</a:t>
            </a:fld>
            <a:endParaRPr lang="en-US"/>
          </a:p>
        </p:txBody>
      </p:sp>
      <p:sp>
        <p:nvSpPr>
          <p:cNvPr id="5" name="Footer Placeholder 4">
            <a:extLst>
              <a:ext uri="{FF2B5EF4-FFF2-40B4-BE49-F238E27FC236}">
                <a16:creationId xmlns:a16="http://schemas.microsoft.com/office/drawing/2014/main" id="{3DC15C4C-3273-44AB-9CE8-975BEF6CEB8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C6546E-CE3B-4F37-B819-2DCCA8A3A88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AC9439-BFDD-40AE-9F4F-EA35E0AE6126}" type="slidenum">
              <a:rPr lang="en-US" smtClean="0"/>
              <a:pPr/>
              <a:t>‹#›</a:t>
            </a:fld>
            <a:endParaRPr lang="en-US"/>
          </a:p>
        </p:txBody>
      </p:sp>
    </p:spTree>
    <p:extLst>
      <p:ext uri="{BB962C8B-B14F-4D97-AF65-F5344CB8AC3E}">
        <p14:creationId xmlns:p14="http://schemas.microsoft.com/office/powerpoint/2010/main" val="38160048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8CE42A-3D95-4CD1-AC74-1360F742102C}" type="datetimeFigureOut">
              <a:rPr lang="en-US" smtClean="0"/>
              <a:pPr/>
              <a:t>10/15/2021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AAC9439-BFDD-40AE-9F4F-EA35E0AE6126}" type="slidenum">
              <a:rPr lang="en-US" smtClean="0"/>
              <a:pPr/>
              <a:t>‹#›</a:t>
            </a:fld>
            <a:endParaRPr lang="en-US"/>
          </a:p>
        </p:txBody>
      </p:sp>
    </p:spTree>
    <p:extLst>
      <p:ext uri="{BB962C8B-B14F-4D97-AF65-F5344CB8AC3E}">
        <p14:creationId xmlns:p14="http://schemas.microsoft.com/office/powerpoint/2010/main" val="247657429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8.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Inflammatory_cytokine#cite_note-pmid11502077-3" TargetMode="External" /><Relationship Id="rId3" Type="http://schemas.openxmlformats.org/officeDocument/2006/relationships/hyperlink" Target="https://en.wikipedia.org/wiki/Interleukin_12" TargetMode="External" /><Relationship Id="rId7" Type="http://schemas.openxmlformats.org/officeDocument/2006/relationships/hyperlink" Target="https://en.wikipedia.org/wiki/Granulocyte-macrophage_colony_stimulating_factor" TargetMode="External" /><Relationship Id="rId2" Type="http://schemas.openxmlformats.org/officeDocument/2006/relationships/hyperlink" Target="https://en.wikipedia.org/wiki/Interleukin-1" TargetMode="External" /><Relationship Id="rId1" Type="http://schemas.openxmlformats.org/officeDocument/2006/relationships/slideLayout" Target="../slideLayouts/slideLayout2.xml" /><Relationship Id="rId6" Type="http://schemas.openxmlformats.org/officeDocument/2006/relationships/hyperlink" Target="https://en.wikipedia.org/wiki/Interferon_gamma" TargetMode="External" /><Relationship Id="rId5" Type="http://schemas.openxmlformats.org/officeDocument/2006/relationships/hyperlink" Target="https://en.wikipedia.org/wiki/Tumor_necrosis_factor" TargetMode="External" /><Relationship Id="rId4" Type="http://schemas.openxmlformats.org/officeDocument/2006/relationships/hyperlink" Target="https://en.wikipedia.org/wiki/Interleukin_18" TargetMode="Externa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chart" Target="../charts/chart7.xml"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chart" Target="../charts/chart8.xml"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chart" Target="../charts/chart9.xml"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chart" Target="../charts/chart10.xml"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chart" Target="../charts/chart11.xml"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chart" Target="../charts/chart12.xml"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chart" Target="../charts/chart13.xml"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Lymph_node" TargetMode="External" /><Relationship Id="rId13" Type="http://schemas.openxmlformats.org/officeDocument/2006/relationships/hyperlink" Target="http://en.wikipedia.org/wiki/G-CSF" TargetMode="External" /><Relationship Id="rId18" Type="http://schemas.openxmlformats.org/officeDocument/2006/relationships/hyperlink" Target="http://en.wikipedia.org/wiki/Rita_Levi-Montalcini" TargetMode="External" /><Relationship Id="rId3" Type="http://schemas.openxmlformats.org/officeDocument/2006/relationships/hyperlink" Target="http://en.wikipedia.org/wiki/Growth_factor" TargetMode="External" /><Relationship Id="rId7" Type="http://schemas.openxmlformats.org/officeDocument/2006/relationships/hyperlink" Target="http://en.wikipedia.org/wiki/Thymus" TargetMode="External" /><Relationship Id="rId12" Type="http://schemas.openxmlformats.org/officeDocument/2006/relationships/hyperlink" Target="http://en.wikipedia.org/wiki/Molecule" TargetMode="External" /><Relationship Id="rId17" Type="http://schemas.openxmlformats.org/officeDocument/2006/relationships/hyperlink" Target="http://en.wikipedia.org/wiki/Apoptosis" TargetMode="External" /><Relationship Id="rId2" Type="http://schemas.openxmlformats.org/officeDocument/2006/relationships/hyperlink" Target="http://en.wikipedia.org/wiki/Cytokine" TargetMode="External" /><Relationship Id="rId16" Type="http://schemas.openxmlformats.org/officeDocument/2006/relationships/hyperlink" Target="http://en.wikipedia.org/wiki/Cell_death" TargetMode="External" /><Relationship Id="rId1" Type="http://schemas.openxmlformats.org/officeDocument/2006/relationships/slideLayout" Target="../slideLayouts/slideLayout18.xml" /><Relationship Id="rId6" Type="http://schemas.openxmlformats.org/officeDocument/2006/relationships/hyperlink" Target="http://en.wikipedia.org/wiki/Spleen" TargetMode="External" /><Relationship Id="rId11" Type="http://schemas.openxmlformats.org/officeDocument/2006/relationships/hyperlink" Target="http://en.wikipedia.org/wiki/Tissue_(biology)" TargetMode="External" /><Relationship Id="rId5" Type="http://schemas.openxmlformats.org/officeDocument/2006/relationships/hyperlink" Target="http://en.wikipedia.org/wiki/Immune_system" TargetMode="External" /><Relationship Id="rId15" Type="http://schemas.openxmlformats.org/officeDocument/2006/relationships/hyperlink" Target="http://en.wikipedia.org/wiki/Fas_ligand" TargetMode="External" /><Relationship Id="rId10" Type="http://schemas.openxmlformats.org/officeDocument/2006/relationships/hyperlink" Target="http://en.wikipedia.org/wiki/Bone_marrow" TargetMode="External" /><Relationship Id="rId4" Type="http://schemas.openxmlformats.org/officeDocument/2006/relationships/hyperlink" Target="http://en.wikipedia.org/wiki/Hematopoietic" TargetMode="External" /><Relationship Id="rId9" Type="http://schemas.openxmlformats.org/officeDocument/2006/relationships/hyperlink" Target="http://en.wikipedia.org/wiki/Circulatory_system" TargetMode="External" /><Relationship Id="rId14" Type="http://schemas.openxmlformats.org/officeDocument/2006/relationships/hyperlink" Target="http://en.wikipedia.org/wiki/GM-CSF" TargetMode="External" /></Relationships>
</file>

<file path=ppt/slides/_rels/slide20.xml.rels><?xml version="1.0" encoding="UTF-8" standalone="yes"?>
<Relationships xmlns="http://schemas.openxmlformats.org/package/2006/relationships"><Relationship Id="rId3" Type="http://schemas.openxmlformats.org/officeDocument/2006/relationships/chart" Target="../charts/chart14.xml"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chart" Target="../charts/chart15.xml"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chart" Target="../charts/chart16.xml"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chart" Target="../charts/chart17.xml"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chart" Target="../charts/chart18.xml"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chart" Target="../charts/chart19.xml"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chart" Target="../charts/chart20.xml"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chart" Target="../charts/chart21.xml"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chart" Target="../charts/chart22.xml"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chart" Target="../charts/chart23.xml" /><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xml" /><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3" Type="http://schemas.openxmlformats.org/officeDocument/2006/relationships/chart" Target="../charts/chart24.xml"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chart" Target="../charts/chart25.xml"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chart" Target="../charts/chart26.xml" /><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chart" Target="../charts/chart27.xml"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chart" Target="../charts/chart28.xml" /><Relationship Id="rId2" Type="http://schemas.openxmlformats.org/officeDocument/2006/relationships/notesSlide" Target="../notesSlides/notesSlide25.xml"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3" Type="http://schemas.openxmlformats.org/officeDocument/2006/relationships/chart" Target="../charts/chart29.xml"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chart" Target="../charts/chart30.xml" /><Relationship Id="rId2" Type="http://schemas.openxmlformats.org/officeDocument/2006/relationships/notesSlide" Target="../notesSlides/notesSlide27.xml" /><Relationship Id="rId1" Type="http://schemas.openxmlformats.org/officeDocument/2006/relationships/slideLayout" Target="../slideLayouts/slideLayout18.xml" /></Relationships>
</file>

<file path=ppt/slides/_rels/slide37.xml.rels><?xml version="1.0" encoding="UTF-8" standalone="yes"?>
<Relationships xmlns="http://schemas.openxmlformats.org/package/2006/relationships"><Relationship Id="rId3" Type="http://schemas.openxmlformats.org/officeDocument/2006/relationships/chart" Target="../charts/chart31.xml" /><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chart" Target="../charts/chart32.xml" /><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chart" Target="../charts/chart33.xml"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18.xml" /></Relationships>
</file>

<file path=ppt/slides/_rels/slide40.xml.rels><?xml version="1.0" encoding="UTF-8" standalone="yes"?>
<Relationships xmlns="http://schemas.openxmlformats.org/package/2006/relationships"><Relationship Id="rId3" Type="http://schemas.openxmlformats.org/officeDocument/2006/relationships/chart" Target="../charts/chart34.xml" /><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chart" Target="../charts/chart35.xml" /><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chart" Target="../charts/chart36.xml" /><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chart" Target="../charts/chart37.xml" /><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chart" Target="../charts/chart38.xml" /><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chart" Target="../charts/chart39.xml" /><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chart" Target="../charts/chart3.xml" /><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2" Type="http://schemas.openxmlformats.org/officeDocument/2006/relationships/chart" Target="../charts/chart4.xml"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2" Type="http://schemas.openxmlformats.org/officeDocument/2006/relationships/chart" Target="../charts/chart5.xml" /><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3" Type="http://schemas.openxmlformats.org/officeDocument/2006/relationships/chart" Target="../charts/chart6.xml" /><Relationship Id="rId2" Type="http://schemas.openxmlformats.org/officeDocument/2006/relationships/notesSlide" Target="../notesSlides/notesSlide2.xml" /><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D62FD61-2092-452E-B94F-FB0953E56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229"/>
            <a:ext cx="9144000" cy="6653541"/>
          </a:xfrm>
          <a:prstGeom prst="rect">
            <a:avLst/>
          </a:prstGeom>
        </p:spPr>
      </p:pic>
    </p:spTree>
    <p:extLst>
      <p:ext uri="{BB962C8B-B14F-4D97-AF65-F5344CB8AC3E}">
        <p14:creationId xmlns:p14="http://schemas.microsoft.com/office/powerpoint/2010/main" val="7935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2BEE5A-3567-4115-AFCF-47C289F2368E}"/>
              </a:ext>
            </a:extLst>
          </p:cNvPr>
          <p:cNvGraphicFramePr>
            <a:graphicFrameLocks noGrp="1"/>
          </p:cNvGraphicFramePr>
          <p:nvPr>
            <p:ph idx="1"/>
            <p:extLst>
              <p:ext uri="{D42A27DB-BD31-4B8C-83A1-F6EECF244321}">
                <p14:modId xmlns:p14="http://schemas.microsoft.com/office/powerpoint/2010/main" val="3180560628"/>
              </p:ext>
            </p:extLst>
          </p:nvPr>
        </p:nvGraphicFramePr>
        <p:xfrm>
          <a:off x="838200" y="838200"/>
          <a:ext cx="6711948" cy="5633085"/>
        </p:xfrm>
        <a:graphic>
          <a:graphicData uri="http://schemas.openxmlformats.org/drawingml/2006/table">
            <a:tbl>
              <a:tblPr firstRow="1" firstCol="1" bandRow="1">
                <a:tableStyleId>{5C22544A-7EE6-4342-B048-85BDC9FD1C3A}</a:tableStyleId>
              </a:tblPr>
              <a:tblGrid>
                <a:gridCol w="2342425">
                  <a:extLst>
                    <a:ext uri="{9D8B030D-6E8A-4147-A177-3AD203B41FA5}">
                      <a16:colId xmlns:a16="http://schemas.microsoft.com/office/drawing/2014/main" val="1693512061"/>
                    </a:ext>
                  </a:extLst>
                </a:gridCol>
                <a:gridCol w="2342425">
                  <a:extLst>
                    <a:ext uri="{9D8B030D-6E8A-4147-A177-3AD203B41FA5}">
                      <a16:colId xmlns:a16="http://schemas.microsoft.com/office/drawing/2014/main" val="257614353"/>
                    </a:ext>
                  </a:extLst>
                </a:gridCol>
                <a:gridCol w="2027098">
                  <a:extLst>
                    <a:ext uri="{9D8B030D-6E8A-4147-A177-3AD203B41FA5}">
                      <a16:colId xmlns:a16="http://schemas.microsoft.com/office/drawing/2014/main" val="3748431577"/>
                    </a:ext>
                  </a:extLst>
                </a:gridCol>
              </a:tblGrid>
              <a:tr h="4343400">
                <a:tc>
                  <a:txBody>
                    <a:bodyPr/>
                    <a:lstStyle/>
                    <a:p>
                      <a:pPr algn="ctr" fontAlgn="t">
                        <a:spcBef>
                          <a:spcPts val="0"/>
                        </a:spcBef>
                        <a:spcAft>
                          <a:spcPts val="245"/>
                        </a:spcAft>
                      </a:pPr>
                      <a:r>
                        <a:rPr lang="en-US" sz="1200" u="none" strike="noStrike">
                          <a:effectLst/>
                        </a:rPr>
                        <a:t> </a:t>
                      </a:r>
                      <a:endParaRPr lang="en-US" sz="1800" u="none" strike="noStrike">
                        <a:effectLst/>
                      </a:endParaRPr>
                    </a:p>
                    <a:p>
                      <a:pPr algn="ctr" fontAlgn="t">
                        <a:spcBef>
                          <a:spcPts val="0"/>
                        </a:spcBef>
                        <a:spcAft>
                          <a:spcPts val="245"/>
                        </a:spcAft>
                      </a:pPr>
                      <a:r>
                        <a:rPr lang="en-US" sz="1200" u="none" strike="noStrike">
                          <a:effectLst/>
                        </a:rPr>
                        <a:t> </a:t>
                      </a:r>
                      <a:endParaRPr lang="en-US" sz="1800" u="none" strike="noStrike">
                        <a:effectLst/>
                      </a:endParaRPr>
                    </a:p>
                    <a:p>
                      <a:pPr algn="ctr" fontAlgn="t">
                        <a:spcBef>
                          <a:spcPts val="0"/>
                        </a:spcBef>
                        <a:spcAft>
                          <a:spcPts val="245"/>
                        </a:spcAft>
                      </a:pPr>
                      <a:r>
                        <a:rPr lang="en-US" sz="2400" u="none" strike="noStrike">
                          <a:effectLst/>
                        </a:rPr>
                        <a:t>Stem cell growth factors:</a:t>
                      </a:r>
                    </a:p>
                    <a:p>
                      <a:pPr algn="ctr" fontAlgn="t">
                        <a:spcBef>
                          <a:spcPts val="0"/>
                        </a:spcBef>
                        <a:spcAft>
                          <a:spcPts val="245"/>
                        </a:spcAft>
                      </a:pPr>
                      <a:r>
                        <a:rPr lang="en-US" sz="2400" u="none" strike="noStrike">
                          <a:effectLst/>
                        </a:rPr>
                        <a:t>1 G-CSF,</a:t>
                      </a:r>
                    </a:p>
                    <a:p>
                      <a:pPr algn="ctr" fontAlgn="t">
                        <a:spcBef>
                          <a:spcPts val="0"/>
                        </a:spcBef>
                        <a:spcAft>
                          <a:spcPts val="245"/>
                        </a:spcAft>
                      </a:pPr>
                      <a:r>
                        <a:rPr lang="en-US" sz="2400" u="none" strike="noStrike">
                          <a:effectLst/>
                        </a:rPr>
                        <a:t>2 GM-CSF.</a:t>
                      </a:r>
                    </a:p>
                    <a:p>
                      <a:pPr algn="ctr" fontAlgn="t">
                        <a:spcBef>
                          <a:spcPts val="0"/>
                        </a:spcBef>
                        <a:spcAft>
                          <a:spcPts val="245"/>
                        </a:spcAft>
                      </a:pPr>
                      <a:endParaRPr lang="en-US" sz="2400" u="none" strike="noStrike">
                        <a:effectLst/>
                      </a:endParaRPr>
                    </a:p>
                    <a:p>
                      <a:pPr algn="ctr" fontAlgn="t">
                        <a:spcBef>
                          <a:spcPts val="0"/>
                        </a:spcBef>
                        <a:spcAft>
                          <a:spcPts val="245"/>
                        </a:spcAft>
                      </a:pPr>
                      <a:r>
                        <a:rPr lang="en-US" sz="2400" u="none" strike="noStrike">
                          <a:effectLst/>
                        </a:rPr>
                        <a:t>Other growth factors:</a:t>
                      </a:r>
                    </a:p>
                    <a:p>
                      <a:pPr algn="ctr" fontAlgn="t">
                        <a:spcBef>
                          <a:spcPts val="0"/>
                        </a:spcBef>
                        <a:spcAft>
                          <a:spcPts val="245"/>
                        </a:spcAft>
                      </a:pPr>
                      <a:r>
                        <a:rPr lang="en-US" sz="2400" u="none" strike="noStrike">
                          <a:effectLst/>
                        </a:rPr>
                        <a:t>3 FGF-Basic,</a:t>
                      </a:r>
                    </a:p>
                    <a:p>
                      <a:pPr algn="ctr" fontAlgn="t">
                        <a:spcBef>
                          <a:spcPts val="0"/>
                        </a:spcBef>
                        <a:spcAft>
                          <a:spcPts val="245"/>
                        </a:spcAft>
                      </a:pPr>
                      <a:r>
                        <a:rPr lang="en-US" sz="2400" u="none" strike="noStrike">
                          <a:effectLst/>
                        </a:rPr>
                        <a:t>4  VEGF,</a:t>
                      </a:r>
                    </a:p>
                    <a:p>
                      <a:pPr algn="ctr" fontAlgn="t">
                        <a:spcBef>
                          <a:spcPts val="0"/>
                        </a:spcBef>
                        <a:spcAft>
                          <a:spcPts val="245"/>
                        </a:spcAft>
                      </a:pPr>
                      <a:r>
                        <a:rPr lang="en-US" sz="2400" u="none" strike="noStrike">
                          <a:effectLst/>
                        </a:rPr>
                        <a:t>5 EGF,</a:t>
                      </a:r>
                    </a:p>
                    <a:p>
                      <a:pPr algn="ctr" fontAlgn="t">
                        <a:spcBef>
                          <a:spcPts val="0"/>
                        </a:spcBef>
                        <a:spcAft>
                          <a:spcPts val="245"/>
                        </a:spcAft>
                      </a:pPr>
                      <a:r>
                        <a:rPr lang="en-US" sz="2400" u="none" strike="noStrike">
                          <a:effectLst/>
                        </a:rPr>
                        <a:t>6 HGF.</a:t>
                      </a:r>
                    </a:p>
                    <a:p>
                      <a:pPr algn="l" fontAlgn="t">
                        <a:spcBef>
                          <a:spcPts val="0"/>
                        </a:spcBef>
                        <a:spcAft>
                          <a:spcPts val="245"/>
                        </a:spcAft>
                      </a:pPr>
                      <a:r>
                        <a:rPr lang="en-US" sz="1200" u="none" strike="noStrike">
                          <a:effectLst/>
                        </a:rPr>
                        <a:t> </a:t>
                      </a:r>
                      <a:endParaRPr lang="en-US" sz="1800" b="0" i="0" u="none" strike="noStrike">
                        <a:effectLst/>
                        <a:latin typeface="Arial" panose="020B0604020202020204" pitchFamily="34" charset="0"/>
                      </a:endParaRPr>
                    </a:p>
                  </a:txBody>
                  <a:tcPr marL="68580" marR="68580" marT="9525" marB="0"/>
                </a:tc>
                <a:tc>
                  <a:txBody>
                    <a:bodyPr/>
                    <a:lstStyle/>
                    <a:p>
                      <a:pPr algn="ctr" fontAlgn="t">
                        <a:spcBef>
                          <a:spcPts val="0"/>
                        </a:spcBef>
                        <a:spcAft>
                          <a:spcPts val="0"/>
                        </a:spcAft>
                      </a:pPr>
                      <a:r>
                        <a:rPr lang="en-US" sz="1200" u="none" strike="noStrike">
                          <a:effectLst/>
                        </a:rPr>
                        <a:t> </a:t>
                      </a:r>
                      <a:endParaRPr lang="en-US" sz="1800" u="none" strike="noStrike">
                        <a:effectLst/>
                      </a:endParaRPr>
                    </a:p>
                    <a:p>
                      <a:pPr algn="ctr" fontAlgn="t">
                        <a:spcBef>
                          <a:spcPts val="0"/>
                        </a:spcBef>
                        <a:spcAft>
                          <a:spcPts val="0"/>
                        </a:spcAft>
                      </a:pPr>
                      <a:r>
                        <a:rPr lang="en-US" sz="2000" u="none" strike="noStrike">
                          <a:effectLst/>
                        </a:rPr>
                        <a:t>Pro- and anti-inflammatory cytokines, anti-viral chemokines:</a:t>
                      </a:r>
                    </a:p>
                    <a:p>
                      <a:pPr algn="ctr" fontAlgn="t">
                        <a:spcBef>
                          <a:spcPts val="0"/>
                        </a:spcBef>
                        <a:spcAft>
                          <a:spcPts val="0"/>
                        </a:spcAft>
                      </a:pPr>
                      <a:r>
                        <a:rPr lang="en-US" sz="2000" u="none" strike="noStrike">
                          <a:effectLst/>
                        </a:rPr>
                        <a:t> </a:t>
                      </a:r>
                    </a:p>
                    <a:p>
                      <a:pPr algn="ctr" fontAlgn="t">
                        <a:spcBef>
                          <a:spcPts val="0"/>
                        </a:spcBef>
                        <a:spcAft>
                          <a:spcPts val="0"/>
                        </a:spcAft>
                      </a:pPr>
                      <a:r>
                        <a:rPr lang="en-US" sz="2000" u="none" strike="noStrike">
                          <a:effectLst/>
                        </a:rPr>
                        <a:t>7 IL-1RA,</a:t>
                      </a:r>
                    </a:p>
                    <a:p>
                      <a:pPr algn="ctr" fontAlgn="t">
                        <a:spcBef>
                          <a:spcPts val="0"/>
                        </a:spcBef>
                        <a:spcAft>
                          <a:spcPts val="0"/>
                        </a:spcAft>
                      </a:pPr>
                      <a:r>
                        <a:rPr lang="en-US" sz="2000" u="none" strike="noStrike">
                          <a:effectLst/>
                        </a:rPr>
                        <a:t>8  MCP-1,</a:t>
                      </a:r>
                    </a:p>
                    <a:p>
                      <a:pPr algn="ctr" fontAlgn="t">
                        <a:spcBef>
                          <a:spcPts val="0"/>
                        </a:spcBef>
                        <a:spcAft>
                          <a:spcPts val="0"/>
                        </a:spcAft>
                      </a:pPr>
                      <a:r>
                        <a:rPr lang="en-US" sz="2000" u="none" strike="noStrike">
                          <a:effectLst/>
                        </a:rPr>
                        <a:t>9 IFN-</a:t>
                      </a:r>
                      <a:r>
                        <a:rPr lang="el-GR" sz="2000" u="none" strike="noStrike">
                          <a:effectLst/>
                        </a:rPr>
                        <a:t>γ,</a:t>
                      </a:r>
                    </a:p>
                    <a:p>
                      <a:pPr algn="ctr" fontAlgn="t">
                        <a:spcBef>
                          <a:spcPts val="0"/>
                        </a:spcBef>
                        <a:spcAft>
                          <a:spcPts val="0"/>
                        </a:spcAft>
                      </a:pPr>
                      <a:r>
                        <a:rPr lang="el-GR" sz="2000" u="none" strike="noStrike">
                          <a:effectLst/>
                        </a:rPr>
                        <a:t>10  </a:t>
                      </a:r>
                      <a:r>
                        <a:rPr lang="en-US" sz="2000" u="none" strike="noStrike">
                          <a:effectLst/>
                        </a:rPr>
                        <a:t>IL-12 (p40⁄p70)</a:t>
                      </a:r>
                    </a:p>
                    <a:p>
                      <a:pPr algn="ctr" fontAlgn="t">
                        <a:spcBef>
                          <a:spcPts val="0"/>
                        </a:spcBef>
                        <a:spcAft>
                          <a:spcPts val="0"/>
                        </a:spcAft>
                      </a:pPr>
                      <a:r>
                        <a:rPr lang="en-US" sz="2000" u="none" strike="noStrike">
                          <a:effectLst/>
                        </a:rPr>
                        <a:t>11 IL-13,</a:t>
                      </a:r>
                    </a:p>
                    <a:p>
                      <a:pPr algn="ctr" fontAlgn="t">
                        <a:spcBef>
                          <a:spcPts val="0"/>
                        </a:spcBef>
                        <a:spcAft>
                          <a:spcPts val="0"/>
                        </a:spcAft>
                      </a:pPr>
                      <a:r>
                        <a:rPr lang="en-US" sz="2000" u="none" strike="noStrike">
                          <a:effectLst/>
                        </a:rPr>
                        <a:t>12 IL-7,</a:t>
                      </a:r>
                    </a:p>
                    <a:p>
                      <a:pPr algn="ctr" fontAlgn="t">
                        <a:spcBef>
                          <a:spcPts val="0"/>
                        </a:spcBef>
                        <a:spcAft>
                          <a:spcPts val="0"/>
                        </a:spcAft>
                      </a:pPr>
                      <a:r>
                        <a:rPr lang="en-US" sz="2000" u="none" strike="noStrike">
                          <a:effectLst/>
                        </a:rPr>
                        <a:t>13 MIG,</a:t>
                      </a:r>
                    </a:p>
                    <a:p>
                      <a:pPr algn="ctr" fontAlgn="t">
                        <a:spcBef>
                          <a:spcPts val="0"/>
                        </a:spcBef>
                        <a:spcAft>
                          <a:spcPts val="0"/>
                        </a:spcAft>
                      </a:pPr>
                      <a:r>
                        <a:rPr lang="en-US" sz="2000" u="none" strike="noStrike">
                          <a:effectLst/>
                        </a:rPr>
                        <a:t>14 RANTES,</a:t>
                      </a:r>
                    </a:p>
                    <a:p>
                      <a:pPr algn="ctr" fontAlgn="t">
                        <a:spcBef>
                          <a:spcPts val="0"/>
                        </a:spcBef>
                        <a:spcAft>
                          <a:spcPts val="0"/>
                        </a:spcAft>
                      </a:pPr>
                      <a:r>
                        <a:rPr lang="en-US" sz="2000" u="none" strike="noStrike">
                          <a:effectLst/>
                        </a:rPr>
                        <a:t>15  </a:t>
                      </a:r>
                      <a:r>
                        <a:rPr lang="en-US" sz="2000" u="none" strike="noStrike" err="1">
                          <a:effectLst/>
                        </a:rPr>
                        <a:t>Eotaxin</a:t>
                      </a:r>
                      <a:r>
                        <a:rPr lang="en-US" sz="2000" u="none" strike="noStrike">
                          <a:effectLst/>
                        </a:rPr>
                        <a:t>,</a:t>
                      </a:r>
                    </a:p>
                    <a:p>
                      <a:pPr algn="ctr" fontAlgn="t">
                        <a:spcBef>
                          <a:spcPts val="0"/>
                        </a:spcBef>
                        <a:spcAft>
                          <a:spcPts val="0"/>
                        </a:spcAft>
                      </a:pPr>
                      <a:r>
                        <a:rPr lang="en-US" sz="2000" u="none" strike="noStrike">
                          <a:effectLst/>
                        </a:rPr>
                        <a:t>16  MIP-1</a:t>
                      </a:r>
                      <a:r>
                        <a:rPr lang="el-GR" sz="2000" u="none" strike="noStrike">
                          <a:effectLst/>
                        </a:rPr>
                        <a:t>β,</a:t>
                      </a:r>
                    </a:p>
                    <a:p>
                      <a:pPr algn="ctr" fontAlgn="t">
                        <a:spcBef>
                          <a:spcPts val="0"/>
                        </a:spcBef>
                        <a:spcAft>
                          <a:spcPts val="0"/>
                        </a:spcAft>
                      </a:pPr>
                      <a:r>
                        <a:rPr lang="el-GR" sz="2000" u="none" strike="noStrike">
                          <a:effectLst/>
                        </a:rPr>
                        <a:t>17 </a:t>
                      </a:r>
                      <a:r>
                        <a:rPr lang="en-US" sz="2000" u="none" strike="noStrike">
                          <a:effectLst/>
                        </a:rPr>
                        <a:t>IP-10,</a:t>
                      </a:r>
                    </a:p>
                    <a:p>
                      <a:pPr algn="ctr" fontAlgn="t">
                        <a:spcBef>
                          <a:spcPts val="0"/>
                        </a:spcBef>
                        <a:spcAft>
                          <a:spcPts val="245"/>
                        </a:spcAft>
                      </a:pPr>
                      <a:r>
                        <a:rPr lang="en-US" sz="1200" u="none" strike="noStrike">
                          <a:effectLst/>
                        </a:rPr>
                        <a:t> </a:t>
                      </a:r>
                      <a:endParaRPr lang="en-US" sz="1800" b="0" i="0" u="none" strike="noStrike">
                        <a:effectLst/>
                        <a:latin typeface="Arial" panose="020B0604020202020204" pitchFamily="34" charset="0"/>
                      </a:endParaRPr>
                    </a:p>
                  </a:txBody>
                  <a:tcPr marL="68580" marR="68580" marT="9525" marB="0"/>
                </a:tc>
                <a:tc>
                  <a:txBody>
                    <a:bodyPr/>
                    <a:lstStyle/>
                    <a:p>
                      <a:pPr algn="ctr" fontAlgn="t">
                        <a:spcBef>
                          <a:spcPts val="0"/>
                        </a:spcBef>
                        <a:spcAft>
                          <a:spcPts val="0"/>
                        </a:spcAft>
                      </a:pPr>
                      <a:r>
                        <a:rPr lang="it-IT" sz="1100" u="none" strike="noStrike">
                          <a:effectLst/>
                        </a:rPr>
                        <a:t> </a:t>
                      </a:r>
                      <a:endParaRPr lang="it-IT" sz="1800" u="none" strike="noStrike">
                        <a:effectLst/>
                      </a:endParaRPr>
                    </a:p>
                    <a:p>
                      <a:pPr algn="ctr" fontAlgn="t">
                        <a:spcBef>
                          <a:spcPts val="0"/>
                        </a:spcBef>
                        <a:spcAft>
                          <a:spcPts val="0"/>
                        </a:spcAft>
                      </a:pPr>
                      <a:r>
                        <a:rPr lang="it-IT" sz="1100" u="none" strike="noStrike">
                          <a:effectLst/>
                        </a:rPr>
                        <a:t> </a:t>
                      </a:r>
                      <a:endParaRPr lang="it-IT" sz="1800" u="none" strike="noStrike">
                        <a:effectLst/>
                      </a:endParaRPr>
                    </a:p>
                    <a:p>
                      <a:pPr algn="ctr" fontAlgn="t">
                        <a:spcBef>
                          <a:spcPts val="0"/>
                        </a:spcBef>
                        <a:spcAft>
                          <a:spcPts val="0"/>
                        </a:spcAft>
                      </a:pPr>
                      <a:r>
                        <a:rPr lang="it-IT" sz="1100" u="none" strike="noStrike">
                          <a:effectLst/>
                        </a:rPr>
                        <a:t> </a:t>
                      </a:r>
                      <a:endParaRPr lang="it-IT" sz="1800" u="none" strike="noStrike">
                        <a:effectLst/>
                      </a:endParaRPr>
                    </a:p>
                    <a:p>
                      <a:pPr algn="ctr" fontAlgn="t">
                        <a:spcBef>
                          <a:spcPts val="0"/>
                        </a:spcBef>
                        <a:spcAft>
                          <a:spcPts val="0"/>
                        </a:spcAft>
                      </a:pPr>
                      <a:r>
                        <a:rPr lang="it-IT" sz="2400" u="none" strike="noStrike">
                          <a:effectLst/>
                        </a:rPr>
                        <a:t>18 IL-2R,</a:t>
                      </a:r>
                    </a:p>
                    <a:p>
                      <a:pPr algn="ctr" fontAlgn="t">
                        <a:spcBef>
                          <a:spcPts val="0"/>
                        </a:spcBef>
                        <a:spcAft>
                          <a:spcPts val="0"/>
                        </a:spcAft>
                      </a:pPr>
                      <a:r>
                        <a:rPr lang="it-IT" sz="2400" u="none" strike="noStrike">
                          <a:effectLst/>
                        </a:rPr>
                        <a:t>19 IFN-α,</a:t>
                      </a:r>
                    </a:p>
                    <a:p>
                      <a:pPr algn="ctr" fontAlgn="t">
                        <a:spcBef>
                          <a:spcPts val="0"/>
                        </a:spcBef>
                        <a:spcAft>
                          <a:spcPts val="0"/>
                        </a:spcAft>
                      </a:pPr>
                      <a:r>
                        <a:rPr lang="it-IT" sz="2400" u="none" strike="noStrike">
                          <a:effectLst/>
                        </a:rPr>
                        <a:t>20 IL-15,</a:t>
                      </a:r>
                    </a:p>
                    <a:p>
                      <a:pPr algn="ctr" fontAlgn="t">
                        <a:spcBef>
                          <a:spcPts val="0"/>
                        </a:spcBef>
                        <a:spcAft>
                          <a:spcPts val="0"/>
                        </a:spcAft>
                      </a:pPr>
                      <a:r>
                        <a:rPr lang="it-IT" sz="2400" u="none" strike="noStrike">
                          <a:effectLst/>
                        </a:rPr>
                        <a:t>21 TNF-α,</a:t>
                      </a:r>
                    </a:p>
                    <a:p>
                      <a:pPr algn="ctr" fontAlgn="t">
                        <a:spcBef>
                          <a:spcPts val="0"/>
                        </a:spcBef>
                        <a:spcAft>
                          <a:spcPts val="0"/>
                        </a:spcAft>
                      </a:pPr>
                      <a:r>
                        <a:rPr lang="it-IT" sz="2400" u="none" strike="noStrike">
                          <a:effectLst/>
                        </a:rPr>
                        <a:t>22 IL-1β,</a:t>
                      </a:r>
                    </a:p>
                    <a:p>
                      <a:pPr algn="ctr" fontAlgn="t">
                        <a:spcBef>
                          <a:spcPts val="0"/>
                        </a:spcBef>
                        <a:spcAft>
                          <a:spcPts val="0"/>
                        </a:spcAft>
                      </a:pPr>
                      <a:r>
                        <a:rPr lang="it-IT" sz="2400" u="none" strike="noStrike">
                          <a:effectLst/>
                        </a:rPr>
                        <a:t>23 IL-2,</a:t>
                      </a:r>
                    </a:p>
                    <a:p>
                      <a:pPr algn="ctr" fontAlgn="t">
                        <a:spcBef>
                          <a:spcPts val="0"/>
                        </a:spcBef>
                        <a:spcAft>
                          <a:spcPts val="0"/>
                        </a:spcAft>
                      </a:pPr>
                      <a:r>
                        <a:rPr lang="it-IT" sz="2400" u="none" strike="noStrike">
                          <a:effectLst/>
                        </a:rPr>
                        <a:t>24  IL-4,</a:t>
                      </a:r>
                    </a:p>
                    <a:p>
                      <a:pPr algn="ctr" fontAlgn="t">
                        <a:spcBef>
                          <a:spcPts val="0"/>
                        </a:spcBef>
                        <a:spcAft>
                          <a:spcPts val="0"/>
                        </a:spcAft>
                      </a:pPr>
                      <a:r>
                        <a:rPr lang="it-IT" sz="2400" u="none" strike="noStrike">
                          <a:effectLst/>
                        </a:rPr>
                        <a:t>25  IL-5,</a:t>
                      </a:r>
                    </a:p>
                    <a:p>
                      <a:pPr algn="ctr" fontAlgn="t">
                        <a:spcBef>
                          <a:spcPts val="0"/>
                        </a:spcBef>
                        <a:spcAft>
                          <a:spcPts val="0"/>
                        </a:spcAft>
                      </a:pPr>
                      <a:r>
                        <a:rPr lang="it-IT" sz="2400" u="none" strike="noStrike">
                          <a:effectLst/>
                        </a:rPr>
                        <a:t>26  IL-6,</a:t>
                      </a:r>
                    </a:p>
                    <a:p>
                      <a:pPr algn="ctr" fontAlgn="t">
                        <a:spcBef>
                          <a:spcPts val="0"/>
                        </a:spcBef>
                        <a:spcAft>
                          <a:spcPts val="0"/>
                        </a:spcAft>
                      </a:pPr>
                      <a:r>
                        <a:rPr lang="it-IT" sz="2400" u="none" strike="noStrike">
                          <a:effectLst/>
                        </a:rPr>
                        <a:t>27 IL-10,</a:t>
                      </a:r>
                    </a:p>
                    <a:p>
                      <a:pPr algn="ctr" fontAlgn="t">
                        <a:spcBef>
                          <a:spcPts val="0"/>
                        </a:spcBef>
                        <a:spcAft>
                          <a:spcPts val="0"/>
                        </a:spcAft>
                      </a:pPr>
                      <a:r>
                        <a:rPr lang="it-IT" sz="2400" u="none" strike="noStrike">
                          <a:effectLst/>
                        </a:rPr>
                        <a:t>28 MIP-1α,</a:t>
                      </a:r>
                    </a:p>
                    <a:p>
                      <a:pPr algn="ctr" fontAlgn="t">
                        <a:spcBef>
                          <a:spcPts val="0"/>
                        </a:spcBef>
                        <a:spcAft>
                          <a:spcPts val="0"/>
                        </a:spcAft>
                      </a:pPr>
                      <a:r>
                        <a:rPr lang="it-IT" sz="2400" u="none" strike="noStrike">
                          <a:effectLst/>
                        </a:rPr>
                        <a:t>29 IL-17,</a:t>
                      </a:r>
                    </a:p>
                    <a:p>
                      <a:pPr algn="ctr" fontAlgn="t">
                        <a:spcBef>
                          <a:spcPts val="0"/>
                        </a:spcBef>
                        <a:spcAft>
                          <a:spcPts val="0"/>
                        </a:spcAft>
                      </a:pPr>
                      <a:r>
                        <a:rPr lang="it-IT" sz="2400" u="none" strike="noStrike">
                          <a:effectLst/>
                        </a:rPr>
                        <a:t>30 IL-8.</a:t>
                      </a:r>
                    </a:p>
                    <a:p>
                      <a:pPr algn="ctr" fontAlgn="t">
                        <a:spcBef>
                          <a:spcPts val="0"/>
                        </a:spcBef>
                        <a:spcAft>
                          <a:spcPts val="0"/>
                        </a:spcAft>
                      </a:pPr>
                      <a:r>
                        <a:rPr lang="it-IT" sz="2400" u="none" strike="noStrike">
                          <a:effectLst/>
                        </a:rPr>
                        <a:t> </a:t>
                      </a:r>
                      <a:endParaRPr lang="it-IT" sz="24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2948326523"/>
                  </a:ext>
                </a:extLst>
              </a:tr>
            </a:tbl>
          </a:graphicData>
        </a:graphic>
      </p:graphicFrame>
    </p:spTree>
    <p:extLst>
      <p:ext uri="{BB962C8B-B14F-4D97-AF65-F5344CB8AC3E}">
        <p14:creationId xmlns:p14="http://schemas.microsoft.com/office/powerpoint/2010/main" val="428946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CB71-C882-4F5E-85D4-B2172556CA52}"/>
              </a:ext>
            </a:extLst>
          </p:cNvPr>
          <p:cNvSpPr>
            <a:spLocks noGrp="1"/>
          </p:cNvSpPr>
          <p:nvPr>
            <p:ph type="title"/>
          </p:nvPr>
        </p:nvSpPr>
        <p:spPr/>
        <p:txBody>
          <a:bodyPr/>
          <a:lstStyle/>
          <a:p>
            <a:r>
              <a:rPr lang="en-US" dirty="0"/>
              <a:t>PRO-INFLAMMATORY CYTOKINES</a:t>
            </a:r>
          </a:p>
        </p:txBody>
      </p:sp>
      <p:sp>
        <p:nvSpPr>
          <p:cNvPr id="3" name="Content Placeholder 2">
            <a:extLst>
              <a:ext uri="{FF2B5EF4-FFF2-40B4-BE49-F238E27FC236}">
                <a16:creationId xmlns:a16="http://schemas.microsoft.com/office/drawing/2014/main" id="{D5945C5D-342B-4C40-BF3F-F9D82A6A8D77}"/>
              </a:ext>
            </a:extLst>
          </p:cNvPr>
          <p:cNvSpPr>
            <a:spLocks noGrp="1"/>
          </p:cNvSpPr>
          <p:nvPr>
            <p:ph idx="1"/>
          </p:nvPr>
        </p:nvSpPr>
        <p:spPr/>
        <p:txBody>
          <a:bodyPr/>
          <a:lstStyle/>
          <a:p>
            <a:pPr marL="0" indent="0">
              <a:buNone/>
            </a:pP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Inflammatory cytokines include</a:t>
            </a:r>
          </a:p>
          <a:p>
            <a:pPr marL="0" indent="0">
              <a:buNone/>
            </a:pP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2"/>
              </a:rPr>
              <a:t>interleukin-1</a:t>
            </a: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(IL-1)</a:t>
            </a:r>
          </a:p>
          <a:p>
            <a:pPr marL="0" indent="0">
              <a:buNone/>
            </a:pP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t>
            </a:r>
            <a:r>
              <a:rPr lang="en-US" sz="2400" u="none" strike="noStrike"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3" tooltip="Interleukin 12"/>
              </a:rPr>
              <a:t>IL-12</a:t>
            </a: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and </a:t>
            </a:r>
          </a:p>
          <a:p>
            <a:pPr marL="0" indent="0">
              <a:buNone/>
            </a:pPr>
            <a:r>
              <a:rPr lang="en-US" sz="2400" u="none" strike="noStrike"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4" tooltip="Interleukin 18"/>
              </a:rPr>
              <a:t>IL-18</a:t>
            </a: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t>
            </a:r>
          </a:p>
          <a:p>
            <a:pPr marL="0" indent="0">
              <a:buNone/>
            </a:pPr>
            <a:r>
              <a:rPr lang="en-US" sz="2400" u="none" strike="noStrike"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5" tooltip="Tumor necrosis factor"/>
              </a:rPr>
              <a:t>tumor necrosis factor alpha</a:t>
            </a: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(TNF-α), </a:t>
            </a:r>
          </a:p>
          <a:p>
            <a:pPr marL="0" indent="0">
              <a:buNone/>
            </a:pPr>
            <a:r>
              <a:rPr lang="en-US" sz="2400" u="none" strike="noStrike"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6" tooltip="Interferon gamma"/>
              </a:rPr>
              <a:t>interferon gamma</a:t>
            </a: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srgbClr val="202122"/>
                </a:solidFill>
                <a:effectLst/>
                <a:latin typeface="Arial" panose="020B0604020202020204" pitchFamily="34" charset="0"/>
                <a:ea typeface="Calibri" panose="020F0502020204030204" pitchFamily="34" charset="0"/>
                <a:cs typeface="Times New Roman" panose="02020603050405020304" pitchFamily="18" charset="0"/>
              </a:rPr>
              <a:t>IFNγ</a:t>
            </a: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and</a:t>
            </a:r>
          </a:p>
          <a:p>
            <a:pPr marL="0" indent="0">
              <a:buNone/>
            </a:pPr>
            <a:r>
              <a:rPr lang="en-US" sz="2400" u="none" strike="noStrike"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Granulocyte-macrophage colony stimulating factor"/>
              </a:rPr>
              <a:t>granulocyte-macrophage colony stimulating factor</a:t>
            </a:r>
          </a:p>
          <a:p>
            <a:pPr marL="0" indent="0">
              <a:buNone/>
            </a:pPr>
            <a:r>
              <a:rPr lang="en-US" sz="2400" u="none" strike="noStrike"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7" tooltip="Granulocyte-macrophage colony stimulating factor"/>
              </a:rPr>
              <a:t> (GM-CSF)</a:t>
            </a:r>
            <a:r>
              <a:rPr lang="en-US" sz="24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t>
            </a:r>
            <a:r>
              <a:rPr lang="en-US" sz="2400" u="none" strike="noStrike" baseline="30000"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hlinkClick r:id="rId8"/>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397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A8AD34-A409-4255-99E2-751C0EE86B7D}"/>
              </a:ext>
            </a:extLst>
          </p:cNvPr>
          <p:cNvSpPr>
            <a:spLocks noGrp="1"/>
          </p:cNvSpPr>
          <p:nvPr>
            <p:ph idx="1"/>
          </p:nvPr>
        </p:nvSpPr>
        <p:spPr>
          <a:xfrm>
            <a:off x="628650" y="217170"/>
            <a:ext cx="7886700" cy="5959793"/>
          </a:xfrm>
        </p:spPr>
        <p:txBody>
          <a:bodyPr/>
          <a:lstStyle/>
          <a:p>
            <a:pPr marL="0" indent="0">
              <a:buNone/>
            </a:pPr>
            <a:endParaRPr lang="en-US" dirty="0"/>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Proinflammatory cytokines list 4: Chemokines</a:t>
            </a:r>
          </a:p>
          <a:p>
            <a:pPr marL="0" indent="0">
              <a:buNone/>
            </a:pPr>
            <a:endParaRPr lang="en-US" dirty="0"/>
          </a:p>
          <a:p>
            <a:pPr marL="0" indent="0">
              <a:buNone/>
            </a:pPr>
            <a:endParaRPr lang="en-US" dirty="0"/>
          </a:p>
          <a:p>
            <a:pPr marL="0" marR="0">
              <a:lnSpc>
                <a:spcPts val="1920"/>
              </a:lnSpc>
              <a:spcBef>
                <a:spcPts val="0"/>
              </a:spcBef>
              <a:spcAft>
                <a:spcPts val="750"/>
              </a:spcAf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Chemokines have conserved cysteine residues that allow them to be assigned to four groups: C-C chemokines (RANTES, monocyte chemoattractant protein or MCP-1, monocyte inflammatory protein or MIP-1α, and MIP-1β), C-X-C chemokines (IL-8 also called growth related oncogene or GRO/KC), C chemokines (lymphotactin), and CXXXC chemokines (fractalkine).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333333"/>
                </a:solidFill>
                <a:effectLst/>
                <a:latin typeface="Helvetica" panose="020B0604020202020204" pitchFamily="34" charset="0"/>
                <a:ea typeface="Times New Roman" panose="02020603050405020304" pitchFamily="18" charset="0"/>
              </a:rPr>
              <a:t>Various chemokines including MIP-1α, MCP-1 and GRO/KC are up-regulated not only in models of neuroinflammatory and </a:t>
            </a:r>
            <a:r>
              <a:rPr lang="en-US" sz="1800" dirty="0" err="1">
                <a:solidFill>
                  <a:srgbClr val="333333"/>
                </a:solidFill>
                <a:effectLst/>
                <a:latin typeface="Helvetica" panose="020B0604020202020204" pitchFamily="34" charset="0"/>
                <a:ea typeface="Times New Roman" panose="02020603050405020304" pitchFamily="18" charset="0"/>
              </a:rPr>
              <a:t>demylinating</a:t>
            </a:r>
            <a:r>
              <a:rPr lang="en-US" sz="1800" dirty="0">
                <a:solidFill>
                  <a:srgbClr val="333333"/>
                </a:solidFill>
                <a:effectLst/>
                <a:latin typeface="Helvetica" panose="020B0604020202020204" pitchFamily="34" charset="0"/>
                <a:ea typeface="Times New Roman" panose="02020603050405020304" pitchFamily="18" charset="0"/>
              </a:rPr>
              <a:t> diseases, but also in various forms of CNS trauma and in injured peripheral nerve. Receptors for MCP-1, MIP-1α and GRO/KC are expressed on DRG neurons</a:t>
            </a:r>
            <a:endParaRPr lang="en-US" dirty="0"/>
          </a:p>
        </p:txBody>
      </p:sp>
    </p:spTree>
    <p:extLst>
      <p:ext uri="{BB962C8B-B14F-4D97-AF65-F5344CB8AC3E}">
        <p14:creationId xmlns:p14="http://schemas.microsoft.com/office/powerpoint/2010/main" val="22170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F28FBDA-3B62-4B24-AB01-67F7B57B92B8}"/>
              </a:ext>
            </a:extLst>
          </p:cNvPr>
          <p:cNvGraphicFramePr>
            <a:graphicFrameLocks/>
          </p:cNvGraphicFramePr>
          <p:nvPr>
            <p:extLst>
              <p:ext uri="{D42A27DB-BD31-4B8C-83A1-F6EECF244321}">
                <p14:modId xmlns:p14="http://schemas.microsoft.com/office/powerpoint/2010/main" val="3358247213"/>
              </p:ext>
            </p:extLst>
          </p:nvPr>
        </p:nvGraphicFramePr>
        <p:xfrm>
          <a:off x="-685800" y="152400"/>
          <a:ext cx="10069830" cy="670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66B44E2-6FD9-43C9-8184-439302C97543}"/>
              </a:ext>
            </a:extLst>
          </p:cNvPr>
          <p:cNvGraphicFramePr>
            <a:graphicFrameLocks/>
          </p:cNvGraphicFramePr>
          <p:nvPr>
            <p:extLst>
              <p:ext uri="{D42A27DB-BD31-4B8C-83A1-F6EECF244321}">
                <p14:modId xmlns:p14="http://schemas.microsoft.com/office/powerpoint/2010/main" val="2699251471"/>
              </p:ext>
            </p:extLst>
          </p:nvPr>
        </p:nvGraphicFramePr>
        <p:xfrm>
          <a:off x="16625" y="-15240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456396B-6C6E-4496-BB74-A9BBF41513AA}"/>
              </a:ext>
            </a:extLst>
          </p:cNvPr>
          <p:cNvGraphicFramePr>
            <a:graphicFrameLocks/>
          </p:cNvGraphicFramePr>
          <p:nvPr>
            <p:extLst>
              <p:ext uri="{D42A27DB-BD31-4B8C-83A1-F6EECF244321}">
                <p14:modId xmlns:p14="http://schemas.microsoft.com/office/powerpoint/2010/main" val="3295200692"/>
              </p:ext>
            </p:extLst>
          </p:nvPr>
        </p:nvGraphicFramePr>
        <p:xfrm>
          <a:off x="-606795" y="-211015"/>
          <a:ext cx="1053846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1E03259-B264-4011-8D78-6AAD434325F0}"/>
              </a:ext>
            </a:extLst>
          </p:cNvPr>
          <p:cNvGraphicFramePr>
            <a:graphicFrameLocks/>
          </p:cNvGraphicFramePr>
          <p:nvPr>
            <p:extLst>
              <p:ext uri="{D42A27DB-BD31-4B8C-83A1-F6EECF244321}">
                <p14:modId xmlns:p14="http://schemas.microsoft.com/office/powerpoint/2010/main" val="3398434664"/>
              </p:ext>
            </p:extLst>
          </p:nvPr>
        </p:nvGraphicFramePr>
        <p:xfrm>
          <a:off x="-899160" y="-228600"/>
          <a:ext cx="10942320" cy="693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0B5736B-DC5A-4C4B-A97F-F6C1C9487B2A}"/>
              </a:ext>
            </a:extLst>
          </p:cNvPr>
          <p:cNvGraphicFramePr>
            <a:graphicFrameLocks/>
          </p:cNvGraphicFramePr>
          <p:nvPr>
            <p:extLst>
              <p:ext uri="{D42A27DB-BD31-4B8C-83A1-F6EECF244321}">
                <p14:modId xmlns:p14="http://schemas.microsoft.com/office/powerpoint/2010/main" val="618560191"/>
              </p:ext>
            </p:extLst>
          </p:nvPr>
        </p:nvGraphicFramePr>
        <p:xfrm>
          <a:off x="-693420" y="0"/>
          <a:ext cx="1053084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7E89058-84D4-41FE-8A3B-03E24230E78A}"/>
              </a:ext>
            </a:extLst>
          </p:cNvPr>
          <p:cNvGraphicFramePr>
            <a:graphicFrameLocks/>
          </p:cNvGraphicFramePr>
          <p:nvPr>
            <p:extLst>
              <p:ext uri="{D42A27DB-BD31-4B8C-83A1-F6EECF244321}">
                <p14:modId xmlns:p14="http://schemas.microsoft.com/office/powerpoint/2010/main" val="3493483686"/>
              </p:ext>
            </p:extLst>
          </p:nvPr>
        </p:nvGraphicFramePr>
        <p:xfrm>
          <a:off x="-693420" y="0"/>
          <a:ext cx="1053084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CBD761E-2A8F-4C52-BBF6-AA5CE5584782}"/>
              </a:ext>
            </a:extLst>
          </p:cNvPr>
          <p:cNvGraphicFramePr>
            <a:graphicFrameLocks/>
          </p:cNvGraphicFramePr>
          <p:nvPr>
            <p:extLst>
              <p:ext uri="{D42A27DB-BD31-4B8C-83A1-F6EECF244321}">
                <p14:modId xmlns:p14="http://schemas.microsoft.com/office/powerpoint/2010/main" val="1280551236"/>
              </p:ext>
            </p:extLst>
          </p:nvPr>
        </p:nvGraphicFramePr>
        <p:xfrm>
          <a:off x="-922020" y="0"/>
          <a:ext cx="10988040" cy="670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5C80C4-4798-446A-9062-740F827E376A}"/>
              </a:ext>
            </a:extLst>
          </p:cNvPr>
          <p:cNvSpPr txBox="1"/>
          <p:nvPr/>
        </p:nvSpPr>
        <p:spPr>
          <a:xfrm>
            <a:off x="685800" y="990600"/>
            <a:ext cx="8077199" cy="55726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Growth factor</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is sometimes used interchangeably among scientists with the term </a:t>
            </a:r>
            <a:r>
              <a:rPr kumimoji="0" lang="en-US" sz="1800" b="0" i="1"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cytokine</a:t>
            </a:r>
            <a:r>
              <a:rPr kumimoji="0" lang="en-US" sz="1800" b="0" i="1"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sng" strike="noStrike" kern="1200" cap="none" spc="0" normalizeH="0" baseline="3000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Historically, cytokines were associated with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hematopoietic</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(blood forming) cells and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immune system</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cells (e.g., lymphocytes and tissue cells from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spleen</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thymus</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lymph nodes</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For the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circulatory system</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bone marrow</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in which cells can occur in a liquid suspension and not bound up in solid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tissue</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it makes sense for them to communicate by soluble, circulating protein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molecules</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However, as different lines of research converged, it became clear that some of the same signaling proteins the hematopoietic and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immune systems</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used were also being used by all sorts of other cells and tissues, during development and in the mature organism.</a:t>
            </a:r>
            <a:endParaRPr kumimoji="0" lang="en-NG" sz="1800" b="0" i="0" u="none" strike="noStrike" kern="1200" cap="none" spc="0" normalizeH="0" baseline="0" noProof="0">
              <a:ln>
                <a:noFill/>
              </a:ln>
              <a:solidFill>
                <a:srgbClr val="1E515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While </a:t>
            </a:r>
            <a:r>
              <a:rPr kumimoji="0" lang="en-US" sz="1800" b="0" i="1"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growth factor</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implies a positive effect on cell division, </a:t>
            </a:r>
            <a:r>
              <a:rPr kumimoji="0" lang="en-US" sz="1800" b="0" i="1"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cytokine</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is a neutral term with respect to whether a molecule affects proliferation. While some cytokines can be growth factors, such as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G-CSF</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GM-CSF</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others have an inhibitory effect on cell growth or proliferation. Some cytokines, such as </a:t>
            </a:r>
            <a:r>
              <a:rPr kumimoji="0" lang="en-US" sz="1800" b="0" i="0" u="sng" strike="noStrike" kern="1200" cap="none" spc="0" normalizeH="0" baseline="0" noProof="0" err="1">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Fas</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 ligand</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are used as "death" signals; they cause target cells to undergo programmed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cell death</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or </a:t>
            </a:r>
            <a:r>
              <a:rPr kumimoji="0" lang="en-US" sz="1800" b="0" i="1"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apoptosis</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NG" sz="1800" b="0" i="0" u="none" strike="noStrike" kern="1200" cap="none" spc="0" normalizeH="0" baseline="0" noProof="0">
              <a:ln>
                <a:noFill/>
              </a:ln>
              <a:solidFill>
                <a:srgbClr val="1E515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The growth factor was first discovered by </a:t>
            </a:r>
            <a:r>
              <a:rPr kumimoji="0" lang="en-US" sz="1800" b="0" i="0" u="sng"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Rita Levi-Montalcini</a:t>
            </a:r>
            <a:r>
              <a:rPr kumimoji="0" lang="en-US" sz="1800" b="0" i="0" u="none" strike="noStrike" kern="1200" cap="none" spc="0" normalizeH="0" baseline="0" noProof="0">
                <a:ln>
                  <a:noFill/>
                </a:ln>
                <a:solidFill>
                  <a:srgbClr val="1E5155">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which won her a Nobel prize.</a:t>
            </a:r>
            <a:endParaRPr kumimoji="0" lang="en-NG" sz="1800" b="0" i="0" u="none" strike="noStrike" kern="1200" cap="none" spc="0" normalizeH="0" baseline="0" noProof="0">
              <a:ln>
                <a:noFill/>
              </a:ln>
              <a:solidFill>
                <a:srgbClr val="1E515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NG"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930"/>
              </a:lnSpc>
              <a:spcBef>
                <a:spcPts val="600"/>
              </a:spcBef>
              <a:spcAft>
                <a:spcPts val="600"/>
              </a:spcAft>
              <a:buClrTx/>
              <a:buSzTx/>
              <a:buFontTx/>
              <a:buNone/>
              <a:tabLst/>
              <a:defRPr/>
            </a:pPr>
            <a:r>
              <a:rPr kumimoji="0" lang="en-US" sz="1800" b="0" i="0" u="none" strike="noStrike" kern="1200" cap="none" spc="0" normalizeH="0" baseline="0" noProof="0">
                <a:ln>
                  <a:noFill/>
                </a:ln>
                <a:solidFill>
                  <a:srgbClr val="252525"/>
                </a:solidFill>
                <a:effectLst/>
                <a:uLnTx/>
                <a:uFillTx/>
                <a:latin typeface="Arial" panose="020B0604020202020204" pitchFamily="34" charset="0"/>
                <a:ea typeface="Times New Roman" panose="02020603050405020304" pitchFamily="18" charset="0"/>
                <a:cs typeface="+mn-cs"/>
              </a:rPr>
              <a:t>prize.</a:t>
            </a:r>
            <a:endParaRPr kumimoji="0" lang="en-NG" sz="1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5235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532027A-EB26-49AD-9594-719FC7F91675}"/>
              </a:ext>
            </a:extLst>
          </p:cNvPr>
          <p:cNvGraphicFramePr>
            <a:graphicFrameLocks/>
          </p:cNvGraphicFramePr>
          <p:nvPr>
            <p:extLst>
              <p:ext uri="{D42A27DB-BD31-4B8C-83A1-F6EECF244321}">
                <p14:modId xmlns:p14="http://schemas.microsoft.com/office/powerpoint/2010/main" val="2886226820"/>
              </p:ext>
            </p:extLst>
          </p:nvPr>
        </p:nvGraphicFramePr>
        <p:xfrm>
          <a:off x="-910590" y="0"/>
          <a:ext cx="1096518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767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7E65B9F-AC5A-4C66-A218-61A994CF63AD}"/>
              </a:ext>
            </a:extLst>
          </p:cNvPr>
          <p:cNvGraphicFramePr>
            <a:graphicFrameLocks/>
          </p:cNvGraphicFramePr>
          <p:nvPr>
            <p:extLst>
              <p:ext uri="{D42A27DB-BD31-4B8C-83A1-F6EECF244321}">
                <p14:modId xmlns:p14="http://schemas.microsoft.com/office/powerpoint/2010/main" val="1886735704"/>
              </p:ext>
            </p:extLst>
          </p:nvPr>
        </p:nvGraphicFramePr>
        <p:xfrm>
          <a:off x="-689610" y="0"/>
          <a:ext cx="10523220" cy="6705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9AF5F8B-10EC-45A4-B6ED-5B76B88CEAF8}"/>
              </a:ext>
            </a:extLst>
          </p:cNvPr>
          <p:cNvGraphicFramePr>
            <a:graphicFrameLocks/>
          </p:cNvGraphicFramePr>
          <p:nvPr>
            <p:extLst>
              <p:ext uri="{D42A27DB-BD31-4B8C-83A1-F6EECF244321}">
                <p14:modId xmlns:p14="http://schemas.microsoft.com/office/powerpoint/2010/main" val="854558832"/>
              </p:ext>
            </p:extLst>
          </p:nvPr>
        </p:nvGraphicFramePr>
        <p:xfrm>
          <a:off x="-765810" y="0"/>
          <a:ext cx="1067562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FC473B6-69A8-4F23-9090-9EB883F12945}"/>
              </a:ext>
            </a:extLst>
          </p:cNvPr>
          <p:cNvGraphicFramePr>
            <a:graphicFrameLocks/>
          </p:cNvGraphicFramePr>
          <p:nvPr>
            <p:extLst>
              <p:ext uri="{D42A27DB-BD31-4B8C-83A1-F6EECF244321}">
                <p14:modId xmlns:p14="http://schemas.microsoft.com/office/powerpoint/2010/main" val="3214959591"/>
              </p:ext>
            </p:extLst>
          </p:nvPr>
        </p:nvGraphicFramePr>
        <p:xfrm>
          <a:off x="-773430" y="0"/>
          <a:ext cx="1069086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2A3567E-F5BA-429F-B848-69B370B732C3}"/>
              </a:ext>
            </a:extLst>
          </p:cNvPr>
          <p:cNvGraphicFramePr>
            <a:graphicFrameLocks/>
          </p:cNvGraphicFramePr>
          <p:nvPr>
            <p:extLst>
              <p:ext uri="{D42A27DB-BD31-4B8C-83A1-F6EECF244321}">
                <p14:modId xmlns:p14="http://schemas.microsoft.com/office/powerpoint/2010/main" val="4282285208"/>
              </p:ext>
            </p:extLst>
          </p:nvPr>
        </p:nvGraphicFramePr>
        <p:xfrm>
          <a:off x="-899160" y="0"/>
          <a:ext cx="1094232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8FDE699-689A-4A95-B4DA-12BA7D17AF11}"/>
              </a:ext>
            </a:extLst>
          </p:cNvPr>
          <p:cNvGraphicFramePr>
            <a:graphicFrameLocks/>
          </p:cNvGraphicFramePr>
          <p:nvPr>
            <p:extLst>
              <p:ext uri="{D42A27DB-BD31-4B8C-83A1-F6EECF244321}">
                <p14:modId xmlns:p14="http://schemas.microsoft.com/office/powerpoint/2010/main" val="1351981966"/>
              </p:ext>
            </p:extLst>
          </p:nvPr>
        </p:nvGraphicFramePr>
        <p:xfrm>
          <a:off x="-1560425" y="194829"/>
          <a:ext cx="1098042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356B8A8-574D-424F-89BD-37D11D1E7DE3}"/>
              </a:ext>
            </a:extLst>
          </p:cNvPr>
          <p:cNvGraphicFramePr>
            <a:graphicFrameLocks/>
          </p:cNvGraphicFramePr>
          <p:nvPr>
            <p:extLst>
              <p:ext uri="{D42A27DB-BD31-4B8C-83A1-F6EECF244321}">
                <p14:modId xmlns:p14="http://schemas.microsoft.com/office/powerpoint/2010/main" val="2557628657"/>
              </p:ext>
            </p:extLst>
          </p:nvPr>
        </p:nvGraphicFramePr>
        <p:xfrm>
          <a:off x="-906780" y="0"/>
          <a:ext cx="1095756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3FBCC05-D394-4551-938F-E47438BA88C4}"/>
              </a:ext>
            </a:extLst>
          </p:cNvPr>
          <p:cNvGraphicFramePr>
            <a:graphicFrameLocks/>
          </p:cNvGraphicFramePr>
          <p:nvPr>
            <p:extLst>
              <p:ext uri="{D42A27DB-BD31-4B8C-83A1-F6EECF244321}">
                <p14:modId xmlns:p14="http://schemas.microsoft.com/office/powerpoint/2010/main" val="1620344220"/>
              </p:ext>
            </p:extLst>
          </p:nvPr>
        </p:nvGraphicFramePr>
        <p:xfrm>
          <a:off x="-701040" y="-381000"/>
          <a:ext cx="10546080" cy="723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120B37D-42E4-408F-9E7B-41089A0231DB}"/>
              </a:ext>
            </a:extLst>
          </p:cNvPr>
          <p:cNvGraphicFramePr>
            <a:graphicFrameLocks/>
          </p:cNvGraphicFramePr>
          <p:nvPr>
            <p:extLst>
              <p:ext uri="{D42A27DB-BD31-4B8C-83A1-F6EECF244321}">
                <p14:modId xmlns:p14="http://schemas.microsoft.com/office/powerpoint/2010/main" val="3115125951"/>
              </p:ext>
            </p:extLst>
          </p:nvPr>
        </p:nvGraphicFramePr>
        <p:xfrm>
          <a:off x="-918210" y="120580"/>
          <a:ext cx="1098042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1B1355E-3579-4D6B-A5A7-B73BD2698A37}"/>
              </a:ext>
            </a:extLst>
          </p:cNvPr>
          <p:cNvGraphicFramePr>
            <a:graphicFrameLocks/>
          </p:cNvGraphicFramePr>
          <p:nvPr>
            <p:extLst>
              <p:ext uri="{D42A27DB-BD31-4B8C-83A1-F6EECF244321}">
                <p14:modId xmlns:p14="http://schemas.microsoft.com/office/powerpoint/2010/main" val="2529643219"/>
              </p:ext>
            </p:extLst>
          </p:nvPr>
        </p:nvGraphicFramePr>
        <p:xfrm>
          <a:off x="-899160" y="0"/>
          <a:ext cx="10942320" cy="716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2000000}"/>
              </a:ext>
            </a:extLst>
          </p:cNvPr>
          <p:cNvGraphicFramePr>
            <a:graphicFrameLocks noGrp="1"/>
          </p:cNvGraphicFramePr>
          <p:nvPr/>
        </p:nvGraphicFramePr>
        <p:xfrm>
          <a:off x="243728" y="300691"/>
          <a:ext cx="8656544" cy="6256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47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B706589-7958-4FA6-B0E3-843016EE569C}"/>
              </a:ext>
            </a:extLst>
          </p:cNvPr>
          <p:cNvGraphicFramePr>
            <a:graphicFrameLocks/>
          </p:cNvGraphicFramePr>
          <p:nvPr>
            <p:extLst>
              <p:ext uri="{D42A27DB-BD31-4B8C-83A1-F6EECF244321}">
                <p14:modId xmlns:p14="http://schemas.microsoft.com/office/powerpoint/2010/main" val="2704501920"/>
              </p:ext>
            </p:extLst>
          </p:nvPr>
        </p:nvGraphicFramePr>
        <p:xfrm>
          <a:off x="-3449782" y="-152400"/>
          <a:ext cx="10934700" cy="701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6AF4DA0-CCC0-4F8E-BD67-B96CD5EF405D}"/>
              </a:ext>
            </a:extLst>
          </p:cNvPr>
          <p:cNvGraphicFramePr>
            <a:graphicFrameLocks/>
          </p:cNvGraphicFramePr>
          <p:nvPr>
            <p:extLst>
              <p:ext uri="{D42A27DB-BD31-4B8C-83A1-F6EECF244321}">
                <p14:modId xmlns:p14="http://schemas.microsoft.com/office/powerpoint/2010/main" val="4023272140"/>
              </p:ext>
            </p:extLst>
          </p:nvPr>
        </p:nvGraphicFramePr>
        <p:xfrm>
          <a:off x="-681990" y="0"/>
          <a:ext cx="1050798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B119569-71C3-4CFD-B052-562AEE59547F}"/>
              </a:ext>
            </a:extLst>
          </p:cNvPr>
          <p:cNvGraphicFramePr>
            <a:graphicFrameLocks/>
          </p:cNvGraphicFramePr>
          <p:nvPr>
            <p:extLst>
              <p:ext uri="{D42A27DB-BD31-4B8C-83A1-F6EECF244321}">
                <p14:modId xmlns:p14="http://schemas.microsoft.com/office/powerpoint/2010/main" val="2429274562"/>
              </p:ext>
            </p:extLst>
          </p:nvPr>
        </p:nvGraphicFramePr>
        <p:xfrm>
          <a:off x="-784860" y="0"/>
          <a:ext cx="1071372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5517ED1-6B84-4AF0-842E-FA59D2FB4BF7}"/>
              </a:ext>
            </a:extLst>
          </p:cNvPr>
          <p:cNvGraphicFramePr>
            <a:graphicFrameLocks/>
          </p:cNvGraphicFramePr>
          <p:nvPr>
            <p:extLst>
              <p:ext uri="{D42A27DB-BD31-4B8C-83A1-F6EECF244321}">
                <p14:modId xmlns:p14="http://schemas.microsoft.com/office/powerpoint/2010/main" val="2517447353"/>
              </p:ext>
            </p:extLst>
          </p:nvPr>
        </p:nvGraphicFramePr>
        <p:xfrm>
          <a:off x="-910590" y="0"/>
          <a:ext cx="10965180" cy="701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5517ED1-6B84-4AF0-842E-FA59D2FB4BF7}"/>
              </a:ext>
            </a:extLst>
          </p:cNvPr>
          <p:cNvGraphicFramePr>
            <a:graphicFrameLocks/>
          </p:cNvGraphicFramePr>
          <p:nvPr/>
        </p:nvGraphicFramePr>
        <p:xfrm>
          <a:off x="-910590" y="0"/>
          <a:ext cx="10965180" cy="701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227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9FC3553-9737-4A84-8489-5AA091DB986F}"/>
              </a:ext>
            </a:extLst>
          </p:cNvPr>
          <p:cNvGraphicFramePr>
            <a:graphicFrameLocks/>
          </p:cNvGraphicFramePr>
          <p:nvPr>
            <p:extLst>
              <p:ext uri="{D42A27DB-BD31-4B8C-83A1-F6EECF244321}">
                <p14:modId xmlns:p14="http://schemas.microsoft.com/office/powerpoint/2010/main" val="3156240969"/>
              </p:ext>
            </p:extLst>
          </p:nvPr>
        </p:nvGraphicFramePr>
        <p:xfrm>
          <a:off x="-872490" y="0"/>
          <a:ext cx="1088898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DB686E7-E002-483F-9980-1925602C24EA}"/>
              </a:ext>
            </a:extLst>
          </p:cNvPr>
          <p:cNvGraphicFramePr>
            <a:graphicFrameLocks/>
          </p:cNvGraphicFramePr>
          <p:nvPr>
            <p:extLst>
              <p:ext uri="{D42A27DB-BD31-4B8C-83A1-F6EECF244321}">
                <p14:modId xmlns:p14="http://schemas.microsoft.com/office/powerpoint/2010/main" val="1362657545"/>
              </p:ext>
            </p:extLst>
          </p:nvPr>
        </p:nvGraphicFramePr>
        <p:xfrm>
          <a:off x="-645185" y="-93442"/>
          <a:ext cx="10888980" cy="6951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8938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736E726-9AF5-4550-A486-26B06BE6B7B7}"/>
              </a:ext>
            </a:extLst>
          </p:cNvPr>
          <p:cNvGraphicFramePr>
            <a:graphicFrameLocks/>
          </p:cNvGraphicFramePr>
          <p:nvPr>
            <p:extLst>
              <p:ext uri="{D42A27DB-BD31-4B8C-83A1-F6EECF244321}">
                <p14:modId xmlns:p14="http://schemas.microsoft.com/office/powerpoint/2010/main" val="3127508252"/>
              </p:ext>
            </p:extLst>
          </p:nvPr>
        </p:nvGraphicFramePr>
        <p:xfrm>
          <a:off x="-986790" y="0"/>
          <a:ext cx="11117580" cy="701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A60B314-3F26-46BB-8C9F-F11CE0B6E30B}"/>
              </a:ext>
            </a:extLst>
          </p:cNvPr>
          <p:cNvGraphicFramePr>
            <a:graphicFrameLocks/>
          </p:cNvGraphicFramePr>
          <p:nvPr>
            <p:extLst>
              <p:ext uri="{D42A27DB-BD31-4B8C-83A1-F6EECF244321}">
                <p14:modId xmlns:p14="http://schemas.microsoft.com/office/powerpoint/2010/main" val="113192783"/>
              </p:ext>
            </p:extLst>
          </p:nvPr>
        </p:nvGraphicFramePr>
        <p:xfrm>
          <a:off x="-899160" y="0"/>
          <a:ext cx="10942320" cy="723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7764FAA-B21E-4DC8-B725-4486AEEF22AC}"/>
              </a:ext>
            </a:extLst>
          </p:cNvPr>
          <p:cNvGraphicFramePr>
            <a:graphicFrameLocks/>
          </p:cNvGraphicFramePr>
          <p:nvPr>
            <p:extLst>
              <p:ext uri="{D42A27DB-BD31-4B8C-83A1-F6EECF244321}">
                <p14:modId xmlns:p14="http://schemas.microsoft.com/office/powerpoint/2010/main" val="1159269070"/>
              </p:ext>
            </p:extLst>
          </p:nvPr>
        </p:nvGraphicFramePr>
        <p:xfrm>
          <a:off x="-895350" y="0"/>
          <a:ext cx="109347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100-000002000000}"/>
              </a:ext>
            </a:extLst>
          </p:cNvPr>
          <p:cNvGraphicFramePr>
            <a:graphicFrameLocks noGrp="1"/>
          </p:cNvGraphicFramePr>
          <p:nvPr/>
        </p:nvGraphicFramePr>
        <p:xfrm>
          <a:off x="-81643" y="390071"/>
          <a:ext cx="9307286" cy="6077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6267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4DFA684-2B43-46B5-A407-DACE97EFE465}"/>
              </a:ext>
            </a:extLst>
          </p:cNvPr>
          <p:cNvGraphicFramePr>
            <a:graphicFrameLocks/>
          </p:cNvGraphicFramePr>
          <p:nvPr>
            <p:extLst>
              <p:ext uri="{D42A27DB-BD31-4B8C-83A1-F6EECF244321}">
                <p14:modId xmlns:p14="http://schemas.microsoft.com/office/powerpoint/2010/main" val="1631962690"/>
              </p:ext>
            </p:extLst>
          </p:nvPr>
        </p:nvGraphicFramePr>
        <p:xfrm>
          <a:off x="-899160" y="0"/>
          <a:ext cx="1094232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1834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4DFA684-2B43-46B5-A407-DACE97EFE465}"/>
              </a:ext>
            </a:extLst>
          </p:cNvPr>
          <p:cNvGraphicFramePr>
            <a:graphicFrameLocks/>
          </p:cNvGraphicFramePr>
          <p:nvPr>
            <p:extLst>
              <p:ext uri="{D42A27DB-BD31-4B8C-83A1-F6EECF244321}">
                <p14:modId xmlns:p14="http://schemas.microsoft.com/office/powerpoint/2010/main" val="736702440"/>
              </p:ext>
            </p:extLst>
          </p:nvPr>
        </p:nvGraphicFramePr>
        <p:xfrm>
          <a:off x="-899160" y="0"/>
          <a:ext cx="1094232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4284F50-83F9-4FE5-AE5C-83A1A25FBFBF}"/>
              </a:ext>
            </a:extLst>
          </p:cNvPr>
          <p:cNvGraphicFramePr>
            <a:graphicFrameLocks/>
          </p:cNvGraphicFramePr>
          <p:nvPr>
            <p:extLst>
              <p:ext uri="{D42A27DB-BD31-4B8C-83A1-F6EECF244321}">
                <p14:modId xmlns:p14="http://schemas.microsoft.com/office/powerpoint/2010/main" val="2492095372"/>
              </p:ext>
            </p:extLst>
          </p:nvPr>
        </p:nvGraphicFramePr>
        <p:xfrm>
          <a:off x="-746760" y="0"/>
          <a:ext cx="1063752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F215472-2941-42B9-B779-E1B7698DA599}"/>
              </a:ext>
            </a:extLst>
          </p:cNvPr>
          <p:cNvGraphicFramePr>
            <a:graphicFrameLocks/>
          </p:cNvGraphicFramePr>
          <p:nvPr>
            <p:extLst>
              <p:ext uri="{D42A27DB-BD31-4B8C-83A1-F6EECF244321}">
                <p14:modId xmlns:p14="http://schemas.microsoft.com/office/powerpoint/2010/main" val="941237822"/>
              </p:ext>
            </p:extLst>
          </p:nvPr>
        </p:nvGraphicFramePr>
        <p:xfrm>
          <a:off x="-910590" y="-152400"/>
          <a:ext cx="10965180" cy="701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2B7B9B8-0B15-4DEF-9798-76AF30A1C273}"/>
              </a:ext>
            </a:extLst>
          </p:cNvPr>
          <p:cNvGraphicFramePr>
            <a:graphicFrameLocks/>
          </p:cNvGraphicFramePr>
          <p:nvPr>
            <p:extLst>
              <p:ext uri="{D42A27DB-BD31-4B8C-83A1-F6EECF244321}">
                <p14:modId xmlns:p14="http://schemas.microsoft.com/office/powerpoint/2010/main" val="2897151647"/>
              </p:ext>
            </p:extLst>
          </p:nvPr>
        </p:nvGraphicFramePr>
        <p:xfrm>
          <a:off x="-883920" y="0"/>
          <a:ext cx="10911840" cy="7010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68D124A-3444-4620-B899-590CC2FBDA8A}"/>
              </a:ext>
            </a:extLst>
          </p:cNvPr>
          <p:cNvGraphicFramePr>
            <a:graphicFrameLocks/>
          </p:cNvGraphicFramePr>
          <p:nvPr>
            <p:extLst>
              <p:ext uri="{D42A27DB-BD31-4B8C-83A1-F6EECF244321}">
                <p14:modId xmlns:p14="http://schemas.microsoft.com/office/powerpoint/2010/main" val="3449954953"/>
              </p:ext>
            </p:extLst>
          </p:nvPr>
        </p:nvGraphicFramePr>
        <p:xfrm>
          <a:off x="-914400" y="0"/>
          <a:ext cx="109728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200-000002000000}"/>
              </a:ext>
            </a:extLst>
          </p:cNvPr>
          <p:cNvGraphicFramePr>
            <a:graphicFrameLocks noGrp="1"/>
          </p:cNvGraphicFramePr>
          <p:nvPr/>
        </p:nvGraphicFramePr>
        <p:xfrm>
          <a:off x="-81643" y="390071"/>
          <a:ext cx="9307286" cy="6077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01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nvGraphicFramePr>
        <p:xfrm>
          <a:off x="-81643" y="390071"/>
          <a:ext cx="9307286" cy="6077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869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400-000002000000}"/>
              </a:ext>
            </a:extLst>
          </p:cNvPr>
          <p:cNvGraphicFramePr>
            <a:graphicFrameLocks noGrp="1"/>
          </p:cNvGraphicFramePr>
          <p:nvPr/>
        </p:nvGraphicFramePr>
        <p:xfrm>
          <a:off x="-81643" y="390071"/>
          <a:ext cx="9307286" cy="6077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404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540965494"/>
              </p:ext>
            </p:extLst>
          </p:nvPr>
        </p:nvGraphicFramePr>
        <p:xfrm>
          <a:off x="-78727" y="391691"/>
          <a:ext cx="9301454" cy="6074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2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946768-D8D5-4868-851C-78809D32D9DD}"/>
              </a:ext>
            </a:extLst>
          </p:cNvPr>
          <p:cNvSpPr txBox="1"/>
          <p:nvPr/>
        </p:nvSpPr>
        <p:spPr>
          <a:xfrm>
            <a:off x="969090" y="936275"/>
            <a:ext cx="578390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No Change  in JE Result from NIS</a:t>
            </a:r>
            <a:endParaRPr lang="en-US" sz="2400" dirty="0"/>
          </a:p>
          <a:p>
            <a:endParaRPr lang="en-US" sz="2400" dirty="0"/>
          </a:p>
          <a:p>
            <a:r>
              <a:rPr lang="en-US" sz="2400" dirty="0"/>
              <a:t>IL-2</a:t>
            </a:r>
          </a:p>
          <a:p>
            <a:r>
              <a:rPr lang="en-US" sz="2400" dirty="0"/>
              <a:t>IL-2R</a:t>
            </a:r>
          </a:p>
          <a:p>
            <a:r>
              <a:rPr lang="en-US" sz="2400" dirty="0"/>
              <a:t>IL-4</a:t>
            </a:r>
          </a:p>
          <a:p>
            <a:r>
              <a:rPr lang="en-US" sz="2400" dirty="0"/>
              <a:t>IL-5</a:t>
            </a:r>
          </a:p>
          <a:p>
            <a:r>
              <a:rPr lang="en-US" sz="2400" dirty="0"/>
              <a:t>IL-17</a:t>
            </a:r>
          </a:p>
          <a:p>
            <a:r>
              <a:rPr lang="en-US" sz="2400" dirty="0" err="1"/>
              <a:t>Eotaxin</a:t>
            </a:r>
            <a:r>
              <a:rPr lang="en-US" sz="2400" dirty="0"/>
              <a:t>/CCL11</a:t>
            </a:r>
          </a:p>
          <a:p>
            <a:r>
              <a:rPr lang="en-US" sz="2400" dirty="0"/>
              <a:t>GM-CSF</a:t>
            </a:r>
          </a:p>
          <a:p>
            <a:r>
              <a:rPr lang="en-US" sz="2400" dirty="0"/>
              <a:t>IFN-g</a:t>
            </a:r>
          </a:p>
          <a:p>
            <a:r>
              <a:rPr lang="en-US" sz="2400" dirty="0"/>
              <a:t>MIG/CXCL9</a:t>
            </a:r>
          </a:p>
          <a:p>
            <a:r>
              <a:rPr lang="en-US" sz="2400" dirty="0"/>
              <a:t>TNF-a</a:t>
            </a:r>
          </a:p>
        </p:txBody>
      </p:sp>
    </p:spTree>
    <p:extLst>
      <p:ext uri="{BB962C8B-B14F-4D97-AF65-F5344CB8AC3E}">
        <p14:creationId xmlns:p14="http://schemas.microsoft.com/office/powerpoint/2010/main" val="29756304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1275</TotalTime>
  <Words>28025</Words>
  <Application>Microsoft Office PowerPoint</Application>
  <PresentationFormat>On-screen Show (4:3)</PresentationFormat>
  <Paragraphs>715</Paragraphs>
  <Slides>45</Slides>
  <Notes>36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PRO-INFLAMMATORY CYTOKINES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Olajuwon</dc:creator>
  <cp:lastModifiedBy>Olajuwon Okubena</cp:lastModifiedBy>
  <cp:revision>19</cp:revision>
  <dcterms:created xsi:type="dcterms:W3CDTF">2014-10-13T10:33:31Z</dcterms:created>
  <dcterms:modified xsi:type="dcterms:W3CDTF">2021-10-15T22:51:44Z</dcterms:modified>
</cp:coreProperties>
</file>